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28" r:id="rId3"/>
    <p:sldId id="259" r:id="rId4"/>
    <p:sldId id="347" r:id="rId5"/>
    <p:sldId id="348" r:id="rId6"/>
    <p:sldId id="331" r:id="rId7"/>
    <p:sldId id="258" r:id="rId8"/>
    <p:sldId id="349" r:id="rId9"/>
    <p:sldId id="261" r:id="rId10"/>
    <p:sldId id="262" r:id="rId11"/>
    <p:sldId id="263" r:id="rId12"/>
    <p:sldId id="264" r:id="rId13"/>
    <p:sldId id="265" r:id="rId14"/>
    <p:sldId id="354" r:id="rId15"/>
    <p:sldId id="277" r:id="rId16"/>
    <p:sldId id="269" r:id="rId17"/>
    <p:sldId id="350" r:id="rId18"/>
    <p:sldId id="351" r:id="rId19"/>
    <p:sldId id="278" r:id="rId20"/>
    <p:sldId id="288" r:id="rId21"/>
    <p:sldId id="346" r:id="rId22"/>
    <p:sldId id="344" r:id="rId23"/>
    <p:sldId id="341" r:id="rId24"/>
    <p:sldId id="352" r:id="rId25"/>
  </p:sldIdLst>
  <p:sldSz cx="12192000" cy="6858000"/>
  <p:notesSz cx="9926638" cy="6797675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81DF"/>
    <a:srgbClr val="51C4DB"/>
    <a:srgbClr val="2A99DE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723" y="-15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0441001424255359E-2"/>
          <c:y val="7.4999999999999997E-2"/>
          <c:w val="0.95535319791109219"/>
          <c:h val="0.90833333333333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Pt>
            <c:idx val="0"/>
            <c:invertIfNegative val="0"/>
            <c:bubble3D val="0"/>
          </c:dPt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1764398.1</c:v>
                </c:pt>
                <c:pt idx="1">
                  <c:v>1574073.4</c:v>
                </c:pt>
                <c:pt idx="2">
                  <c:v>1584318.5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1773995.4</c:v>
                </c:pt>
                <c:pt idx="1">
                  <c:v>1550148.4</c:v>
                </c:pt>
                <c:pt idx="2">
                  <c:v>1534468.5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137600"/>
        <c:axId val="202139136"/>
      </c:barChart>
      <c:catAx>
        <c:axId val="202137600"/>
        <c:scaling>
          <c:orientation val="minMax"/>
        </c:scaling>
        <c:delete val="1"/>
        <c:axPos val="b"/>
        <c:majorTickMark val="out"/>
        <c:minorTickMark val="none"/>
        <c:tickLblPos val="nextTo"/>
        <c:crossAx val="202139136"/>
        <c:crosses val="autoZero"/>
        <c:auto val="1"/>
        <c:lblAlgn val="ctr"/>
        <c:lblOffset val="100"/>
        <c:noMultiLvlLbl val="0"/>
      </c:catAx>
      <c:valAx>
        <c:axId val="20213913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02137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12038680361793777"/>
          <c:w val="0.57703383366141736"/>
          <c:h val="0.8655506972471274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cat>
            <c:numRef>
              <c:f>Лист1!$A$2:$A$13</c:f>
              <c:numCache>
                <c:formatCode>General</c:formatCode>
                <c:ptCount val="12"/>
              </c:numCache>
            </c:num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20310.599999999999</c:v>
                </c:pt>
                <c:pt idx="1">
                  <c:v>1149940.7</c:v>
                </c:pt>
                <c:pt idx="2">
                  <c:v>69782.100000000006</c:v>
                </c:pt>
                <c:pt idx="3">
                  <c:v>830</c:v>
                </c:pt>
                <c:pt idx="4">
                  <c:v>217572.8</c:v>
                </c:pt>
                <c:pt idx="5">
                  <c:v>83996.3</c:v>
                </c:pt>
                <c:pt idx="6">
                  <c:v>143569.9</c:v>
                </c:pt>
                <c:pt idx="7">
                  <c:v>824.9</c:v>
                </c:pt>
                <c:pt idx="8">
                  <c:v>800</c:v>
                </c:pt>
                <c:pt idx="9">
                  <c:v>1200</c:v>
                </c:pt>
                <c:pt idx="10">
                  <c:v>3109.7</c:v>
                </c:pt>
                <c:pt idx="11">
                  <c:v>182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8"/>
      </c:doughnutChart>
    </c:plotArea>
    <c:plotVisOnly val="1"/>
    <c:dispBlanksAs val="gap"/>
    <c:showDLblsOverMax val="0"/>
  </c:chart>
  <c:txPr>
    <a:bodyPr/>
    <a:lstStyle/>
    <a:p>
      <a:pPr marL="28575">
        <a:lnSpc>
          <a:spcPts val="1370"/>
        </a:lnSpc>
        <a:spcBef>
          <a:spcPts val="229"/>
        </a:spcBef>
        <a:defRPr lang="ru-RU" sz="1600" spc="-10"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8317882866479E-2"/>
          <c:y val="0.10635422452933002"/>
          <c:w val="0.60359633366141729"/>
          <c:h val="0.891331945661174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615737</c:v>
                </c:pt>
                <c:pt idx="1">
                  <c:v>359925.1</c:v>
                </c:pt>
                <c:pt idx="2">
                  <c:v>140460.79999999999</c:v>
                </c:pt>
                <c:pt idx="3">
                  <c:v>9160</c:v>
                </c:pt>
                <c:pt idx="4">
                  <c:v>24657.8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2"/>
        <c:holeSize val="71"/>
      </c:doughnutChart>
    </c:plotArea>
    <c:legend>
      <c:legendPos val="r"/>
      <c:layout>
        <c:manualLayout>
          <c:xMode val="edge"/>
          <c:yMode val="edge"/>
          <c:x val="0.65660129928833477"/>
          <c:y val="2.4398494214128787E-2"/>
          <c:w val="4.3017113603632959E-2"/>
          <c:h val="0.459829839359926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748291875673813E-2"/>
          <c:y val="0"/>
          <c:w val="0.82275036152199665"/>
          <c:h val="0.902895881725093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Иные категории 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cat>
            <c:strRef>
              <c:f>Лист1!$A$2:$A$3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</c:v>
                </c:pt>
                <c:pt idx="1">
                  <c:v>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МРОТ</c:v>
                </c:pt>
              </c:strCache>
            </c:strRef>
          </c:tx>
          <c:spPr>
            <a:solidFill>
              <a:schemeClr val="accent5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167</c:v>
                </c:pt>
                <c:pt idx="1">
                  <c:v>206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УКАЗ Президента РФ</c:v>
                </c:pt>
              </c:strCache>
            </c:strRef>
          </c:tx>
          <c:spPr>
            <a:solidFill>
              <a:schemeClr val="accent4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89</c:v>
                </c:pt>
                <c:pt idx="1">
                  <c:v>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3469184"/>
        <c:axId val="203470720"/>
      </c:barChart>
      <c:catAx>
        <c:axId val="20346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</a:ln>
          <a:effectLst/>
        </c:spPr>
        <c:txPr>
          <a:bodyPr/>
          <a:lstStyle/>
          <a:p>
            <a:pPr>
              <a:defRPr sz="2000" b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3470720"/>
        <c:crosses val="autoZero"/>
        <c:auto val="1"/>
        <c:lblAlgn val="ctr"/>
        <c:lblOffset val="100"/>
        <c:noMultiLvlLbl val="0"/>
      </c:catAx>
      <c:valAx>
        <c:axId val="2034707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03469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771934996694635"/>
          <c:y val="8.0486840929184719E-2"/>
          <c:w val="0.23228065003305362"/>
          <c:h val="0.80432870736812478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417524690060918E-3"/>
          <c:y val="0.15862822470945934"/>
          <c:w val="0.6827767657774122"/>
          <c:h val="0.8644920497870853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chemeClr val="accent5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cat>
            <c:strRef>
              <c:f>Лист1!$A$2:$A$5</c:f>
              <c:strCache>
                <c:ptCount val="4"/>
                <c:pt idx="0">
                  <c:v>Ремонт</c:v>
                </c:pt>
                <c:pt idx="1">
                  <c:v>Паспортизация</c:v>
                </c:pt>
                <c:pt idx="2">
                  <c:v>Содержание</c:v>
                </c:pt>
                <c:pt idx="3">
                  <c:v>Пешеходы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75.3</c:v>
                </c:pt>
                <c:pt idx="1">
                  <c:v>1</c:v>
                </c:pt>
                <c:pt idx="2">
                  <c:v>7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n>
            <a:noFill/>
          </a:ln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0.51926</cdr:x>
      <cdr:y>0.34487</cdr:y>
    </cdr:from>
    <cdr:to>
      <cdr:x>0.5815</cdr:x>
      <cdr:y>0.38184</cdr:y>
    </cdr:to>
    <cdr:sp macro="" textlink="">
      <cdr:nvSpPr>
        <cdr:cNvPr id="2" name="object 2"/>
        <cdr:cNvSpPr txBox="1"/>
      </cdr:nvSpPr>
      <cdr:spPr>
        <a:xfrm xmlns:a="http://schemas.openxmlformats.org/drawingml/2006/main">
          <a:off x="3951698" y="1836152"/>
          <a:ext cx="473719" cy="196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12065" rIns="0" bIns="0" rtlCol="0">
          <a:spAutoFit/>
        </a:bodyPr>
        <a:lstStyle xmlns:a="http://schemas.openxmlformats.org/drawingml/2006/main">
          <a:defPPr>
            <a:defRPr kern="0"/>
          </a:defPPr>
        </a:lstStyle>
        <a:p xmlns:a="http://schemas.openxmlformats.org/drawingml/2006/main">
          <a:pPr marL="12700">
            <a:lnSpc>
              <a:spcPct val="100000"/>
            </a:lnSpc>
            <a:spcBef>
              <a:spcPts val="95"/>
            </a:spcBef>
          </a:pPr>
          <a:r>
            <a:rPr lang="ru-RU" sz="1200" b="1" spc="-25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rPr>
            <a:t>2 %</a:t>
          </a:r>
          <a:endParaRPr sz="1200" dirty="0">
            <a:solidFill>
              <a:schemeClr val="accent5">
                <a:lumMod val="50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0.52334</cdr:x>
      <cdr:y>0.29307</cdr:y>
    </cdr:from>
    <cdr:to>
      <cdr:x>0.58559</cdr:x>
      <cdr:y>0.33004</cdr:y>
    </cdr:to>
    <cdr:sp macro="" textlink="">
      <cdr:nvSpPr>
        <cdr:cNvPr id="3" name="object 2"/>
        <cdr:cNvSpPr txBox="1"/>
      </cdr:nvSpPr>
      <cdr:spPr>
        <a:xfrm xmlns:a="http://schemas.openxmlformats.org/drawingml/2006/main">
          <a:off x="3982808" y="1560383"/>
          <a:ext cx="473719" cy="196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12065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12700">
            <a:lnSpc>
              <a:spcPct val="100000"/>
            </a:lnSpc>
            <a:spcBef>
              <a:spcPts val="95"/>
            </a:spcBef>
          </a:pPr>
          <a:r>
            <a:rPr lang="ru-RU" sz="1200" b="1" spc="-25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rPr>
            <a:t>0,8  %</a:t>
          </a:r>
          <a:endParaRPr sz="1200" dirty="0">
            <a:solidFill>
              <a:schemeClr val="accent5">
                <a:lumMod val="50000"/>
              </a:schemeClr>
            </a:solidFill>
            <a:latin typeface="Arial"/>
            <a:cs typeface="Arial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B61C7-1E91-4A85-8D63-925E3D50056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768F8-64B4-472A-9541-DFF03E7A0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65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3645A-F9F8-42B9-8D8A-C70BC72AE90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3F6C8-3C21-4394-9221-5AB952216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418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3F6C8-3C21-4394-9221-5AB95221680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539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3F6C8-3C21-4394-9221-5AB95221680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385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2DDD3-8A29-49F5-8787-6B968FC4514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364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3F6C8-3C21-4394-9221-5AB95221680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108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3F6C8-3C21-4394-9221-5AB95221680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74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40BE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40BE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40BE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40BE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>
          <a:xfrm>
            <a:off x="609600" y="6421439"/>
            <a:ext cx="284480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11043241" y="6461492"/>
            <a:ext cx="450425" cy="276999"/>
          </a:xfrm>
        </p:spPr>
        <p:txBody>
          <a:bodyPr/>
          <a:lstStyle>
            <a:lvl1pPr>
              <a:defRPr/>
            </a:lvl1pPr>
          </a:lstStyle>
          <a:p>
            <a:fld id="{6691551A-AA7E-4A3D-ADD1-22E40955B8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069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34440" cy="6858000"/>
          </a:xfrm>
          <a:custGeom>
            <a:avLst/>
            <a:gdLst/>
            <a:ahLst/>
            <a:cxnLst/>
            <a:rect l="l" t="t" r="r" b="b"/>
            <a:pathLst>
              <a:path w="1234440" h="6858000">
                <a:moveTo>
                  <a:pt x="1234440" y="6858000"/>
                </a:moveTo>
                <a:lnTo>
                  <a:pt x="1234440" y="0"/>
                </a:lnTo>
                <a:lnTo>
                  <a:pt x="0" y="0"/>
                </a:lnTo>
                <a:lnTo>
                  <a:pt x="0" y="6858000"/>
                </a:lnTo>
                <a:lnTo>
                  <a:pt x="1234440" y="685800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030467"/>
            <a:ext cx="1007744" cy="828040"/>
          </a:xfrm>
          <a:custGeom>
            <a:avLst/>
            <a:gdLst/>
            <a:ahLst/>
            <a:cxnLst/>
            <a:rect l="l" t="t" r="r" b="b"/>
            <a:pathLst>
              <a:path w="1007744" h="828040">
                <a:moveTo>
                  <a:pt x="303276" y="735330"/>
                </a:moveTo>
                <a:lnTo>
                  <a:pt x="104749" y="394716"/>
                </a:lnTo>
                <a:lnTo>
                  <a:pt x="0" y="394716"/>
                </a:lnTo>
                <a:lnTo>
                  <a:pt x="0" y="827532"/>
                </a:lnTo>
                <a:lnTo>
                  <a:pt x="249529" y="827532"/>
                </a:lnTo>
                <a:lnTo>
                  <a:pt x="303276" y="735330"/>
                </a:lnTo>
                <a:close/>
              </a:path>
              <a:path w="1007744" h="828040">
                <a:moveTo>
                  <a:pt x="1007364" y="340614"/>
                </a:moveTo>
                <a:lnTo>
                  <a:pt x="808837" y="0"/>
                </a:lnTo>
                <a:lnTo>
                  <a:pt x="416458" y="0"/>
                </a:lnTo>
                <a:lnTo>
                  <a:pt x="217932" y="340614"/>
                </a:lnTo>
                <a:lnTo>
                  <a:pt x="416458" y="681228"/>
                </a:lnTo>
                <a:lnTo>
                  <a:pt x="808837" y="681228"/>
                </a:lnTo>
                <a:lnTo>
                  <a:pt x="1007364" y="340614"/>
                </a:lnTo>
                <a:close/>
              </a:path>
            </a:pathLst>
          </a:custGeom>
          <a:solidFill>
            <a:srgbClr val="1B84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212079"/>
            <a:ext cx="1007744" cy="1076325"/>
          </a:xfrm>
          <a:custGeom>
            <a:avLst/>
            <a:gdLst/>
            <a:ahLst/>
            <a:cxnLst/>
            <a:rect l="l" t="t" r="r" b="b"/>
            <a:pathLst>
              <a:path w="1007744" h="1076325">
                <a:moveTo>
                  <a:pt x="303276" y="735330"/>
                </a:moveTo>
                <a:lnTo>
                  <a:pt x="104749" y="394716"/>
                </a:lnTo>
                <a:lnTo>
                  <a:pt x="0" y="394716"/>
                </a:lnTo>
                <a:lnTo>
                  <a:pt x="0" y="1075944"/>
                </a:lnTo>
                <a:lnTo>
                  <a:pt x="104749" y="1075944"/>
                </a:lnTo>
                <a:lnTo>
                  <a:pt x="303276" y="735330"/>
                </a:lnTo>
                <a:close/>
              </a:path>
              <a:path w="1007744" h="1076325">
                <a:moveTo>
                  <a:pt x="1007364" y="340614"/>
                </a:moveTo>
                <a:lnTo>
                  <a:pt x="808837" y="0"/>
                </a:lnTo>
                <a:lnTo>
                  <a:pt x="416458" y="0"/>
                </a:lnTo>
                <a:lnTo>
                  <a:pt x="217932" y="340614"/>
                </a:lnTo>
                <a:lnTo>
                  <a:pt x="416458" y="681228"/>
                </a:lnTo>
                <a:lnTo>
                  <a:pt x="808837" y="681228"/>
                </a:lnTo>
                <a:lnTo>
                  <a:pt x="1007364" y="340614"/>
                </a:lnTo>
                <a:close/>
              </a:path>
            </a:pathLst>
          </a:custGeom>
          <a:solidFill>
            <a:srgbClr val="24B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4401311"/>
            <a:ext cx="1045844" cy="1076325"/>
          </a:xfrm>
          <a:custGeom>
            <a:avLst/>
            <a:gdLst/>
            <a:ahLst/>
            <a:cxnLst/>
            <a:rect l="l" t="t" r="r" b="b"/>
            <a:pathLst>
              <a:path w="1045844" h="1076325">
                <a:moveTo>
                  <a:pt x="303276" y="734568"/>
                </a:moveTo>
                <a:lnTo>
                  <a:pt x="104305" y="393192"/>
                </a:lnTo>
                <a:lnTo>
                  <a:pt x="0" y="393192"/>
                </a:lnTo>
                <a:lnTo>
                  <a:pt x="0" y="1075944"/>
                </a:lnTo>
                <a:lnTo>
                  <a:pt x="104305" y="1075944"/>
                </a:lnTo>
                <a:lnTo>
                  <a:pt x="303276" y="734568"/>
                </a:lnTo>
                <a:close/>
              </a:path>
              <a:path w="1045844" h="1076325">
                <a:moveTo>
                  <a:pt x="1045464" y="340614"/>
                </a:moveTo>
                <a:lnTo>
                  <a:pt x="846937" y="0"/>
                </a:lnTo>
                <a:lnTo>
                  <a:pt x="453034" y="0"/>
                </a:lnTo>
                <a:lnTo>
                  <a:pt x="254508" y="340614"/>
                </a:lnTo>
                <a:lnTo>
                  <a:pt x="453034" y="681228"/>
                </a:lnTo>
                <a:lnTo>
                  <a:pt x="846937" y="681228"/>
                </a:lnTo>
                <a:lnTo>
                  <a:pt x="1045464" y="340614"/>
                </a:lnTo>
                <a:close/>
              </a:path>
            </a:pathLst>
          </a:custGeom>
          <a:solidFill>
            <a:srgbClr val="52C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3582923"/>
            <a:ext cx="1045844" cy="1077595"/>
          </a:xfrm>
          <a:custGeom>
            <a:avLst/>
            <a:gdLst/>
            <a:ahLst/>
            <a:cxnLst/>
            <a:rect l="l" t="t" r="r" b="b"/>
            <a:pathLst>
              <a:path w="1045844" h="1077595">
                <a:moveTo>
                  <a:pt x="303276" y="736854"/>
                </a:moveTo>
                <a:lnTo>
                  <a:pt x="104749" y="396240"/>
                </a:lnTo>
                <a:lnTo>
                  <a:pt x="0" y="396240"/>
                </a:lnTo>
                <a:lnTo>
                  <a:pt x="0" y="1077468"/>
                </a:lnTo>
                <a:lnTo>
                  <a:pt x="104749" y="1077468"/>
                </a:lnTo>
                <a:lnTo>
                  <a:pt x="303276" y="736854"/>
                </a:lnTo>
                <a:close/>
              </a:path>
              <a:path w="1045844" h="1077595">
                <a:moveTo>
                  <a:pt x="1045464" y="340614"/>
                </a:moveTo>
                <a:lnTo>
                  <a:pt x="846937" y="0"/>
                </a:lnTo>
                <a:lnTo>
                  <a:pt x="453034" y="0"/>
                </a:lnTo>
                <a:lnTo>
                  <a:pt x="254508" y="340614"/>
                </a:lnTo>
                <a:lnTo>
                  <a:pt x="453034" y="681228"/>
                </a:lnTo>
                <a:lnTo>
                  <a:pt x="846937" y="681228"/>
                </a:lnTo>
                <a:lnTo>
                  <a:pt x="1045464" y="340614"/>
                </a:lnTo>
                <a:close/>
              </a:path>
            </a:pathLst>
          </a:custGeom>
          <a:solidFill>
            <a:srgbClr val="85D4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2772155"/>
            <a:ext cx="1045844" cy="1069975"/>
          </a:xfrm>
          <a:custGeom>
            <a:avLst/>
            <a:gdLst/>
            <a:ahLst/>
            <a:cxnLst/>
            <a:rect l="l" t="t" r="r" b="b"/>
            <a:pathLst>
              <a:path w="1045844" h="1069975">
                <a:moveTo>
                  <a:pt x="303276" y="729234"/>
                </a:moveTo>
                <a:lnTo>
                  <a:pt x="104749" y="388620"/>
                </a:lnTo>
                <a:lnTo>
                  <a:pt x="0" y="388620"/>
                </a:lnTo>
                <a:lnTo>
                  <a:pt x="0" y="1069848"/>
                </a:lnTo>
                <a:lnTo>
                  <a:pt x="104749" y="1069848"/>
                </a:lnTo>
                <a:lnTo>
                  <a:pt x="303276" y="729234"/>
                </a:lnTo>
                <a:close/>
              </a:path>
              <a:path w="1045844" h="1069975">
                <a:moveTo>
                  <a:pt x="1045464" y="340614"/>
                </a:moveTo>
                <a:lnTo>
                  <a:pt x="846937" y="0"/>
                </a:lnTo>
                <a:lnTo>
                  <a:pt x="453034" y="0"/>
                </a:lnTo>
                <a:lnTo>
                  <a:pt x="254508" y="340614"/>
                </a:lnTo>
                <a:lnTo>
                  <a:pt x="453034" y="681228"/>
                </a:lnTo>
                <a:lnTo>
                  <a:pt x="846937" y="681228"/>
                </a:lnTo>
                <a:lnTo>
                  <a:pt x="1045464" y="340614"/>
                </a:lnTo>
                <a:close/>
              </a:path>
            </a:pathLst>
          </a:custGeom>
          <a:solidFill>
            <a:srgbClr val="ACE1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915924" y="5629655"/>
            <a:ext cx="789940" cy="681355"/>
          </a:xfrm>
          <a:custGeom>
            <a:avLst/>
            <a:gdLst/>
            <a:ahLst/>
            <a:cxnLst/>
            <a:rect l="l" t="t" r="r" b="b"/>
            <a:pathLst>
              <a:path w="789939" h="681354">
                <a:moveTo>
                  <a:pt x="590931" y="0"/>
                </a:moveTo>
                <a:lnTo>
                  <a:pt x="198526" y="0"/>
                </a:lnTo>
                <a:lnTo>
                  <a:pt x="0" y="340614"/>
                </a:lnTo>
                <a:lnTo>
                  <a:pt x="198526" y="681228"/>
                </a:lnTo>
                <a:lnTo>
                  <a:pt x="590931" y="681228"/>
                </a:lnTo>
                <a:lnTo>
                  <a:pt x="789432" y="340614"/>
                </a:lnTo>
                <a:lnTo>
                  <a:pt x="590931" y="0"/>
                </a:lnTo>
                <a:close/>
              </a:path>
            </a:pathLst>
          </a:custGeom>
          <a:solidFill>
            <a:srgbClr val="1B84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236220" y="1943100"/>
            <a:ext cx="791210" cy="681355"/>
          </a:xfrm>
          <a:custGeom>
            <a:avLst/>
            <a:gdLst/>
            <a:ahLst/>
            <a:cxnLst/>
            <a:rect l="l" t="t" r="r" b="b"/>
            <a:pathLst>
              <a:path w="791210" h="681355">
                <a:moveTo>
                  <a:pt x="592429" y="0"/>
                </a:moveTo>
                <a:lnTo>
                  <a:pt x="198526" y="0"/>
                </a:lnTo>
                <a:lnTo>
                  <a:pt x="0" y="340613"/>
                </a:lnTo>
                <a:lnTo>
                  <a:pt x="198526" y="681227"/>
                </a:lnTo>
                <a:lnTo>
                  <a:pt x="592429" y="681227"/>
                </a:lnTo>
                <a:lnTo>
                  <a:pt x="790955" y="340613"/>
                </a:lnTo>
                <a:lnTo>
                  <a:pt x="592429" y="0"/>
                </a:lnTo>
                <a:close/>
              </a:path>
            </a:pathLst>
          </a:custGeom>
          <a:solidFill>
            <a:srgbClr val="CDED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915924" y="4844796"/>
            <a:ext cx="789940" cy="683260"/>
          </a:xfrm>
          <a:custGeom>
            <a:avLst/>
            <a:gdLst/>
            <a:ahLst/>
            <a:cxnLst/>
            <a:rect l="l" t="t" r="r" b="b"/>
            <a:pathLst>
              <a:path w="789939" h="683260">
                <a:moveTo>
                  <a:pt x="590422" y="0"/>
                </a:moveTo>
                <a:lnTo>
                  <a:pt x="198970" y="0"/>
                </a:lnTo>
                <a:lnTo>
                  <a:pt x="0" y="341375"/>
                </a:lnTo>
                <a:lnTo>
                  <a:pt x="198970" y="682751"/>
                </a:lnTo>
                <a:lnTo>
                  <a:pt x="590422" y="682751"/>
                </a:lnTo>
                <a:lnTo>
                  <a:pt x="789432" y="341375"/>
                </a:lnTo>
                <a:lnTo>
                  <a:pt x="590422" y="0"/>
                </a:lnTo>
                <a:close/>
              </a:path>
            </a:pathLst>
          </a:custGeom>
          <a:solidFill>
            <a:srgbClr val="24B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915924" y="6448044"/>
            <a:ext cx="789940" cy="410209"/>
          </a:xfrm>
          <a:custGeom>
            <a:avLst/>
            <a:gdLst/>
            <a:ahLst/>
            <a:cxnLst/>
            <a:rect l="l" t="t" r="r" b="b"/>
            <a:pathLst>
              <a:path w="789939" h="410209">
                <a:moveTo>
                  <a:pt x="590422" y="0"/>
                </a:moveTo>
                <a:lnTo>
                  <a:pt x="198970" y="0"/>
                </a:lnTo>
                <a:lnTo>
                  <a:pt x="0" y="341375"/>
                </a:lnTo>
                <a:lnTo>
                  <a:pt x="39971" y="409955"/>
                </a:lnTo>
                <a:lnTo>
                  <a:pt x="749452" y="409955"/>
                </a:lnTo>
                <a:lnTo>
                  <a:pt x="789432" y="341375"/>
                </a:lnTo>
                <a:lnTo>
                  <a:pt x="590422" y="0"/>
                </a:lnTo>
                <a:close/>
              </a:path>
            </a:pathLst>
          </a:custGeom>
          <a:solidFill>
            <a:srgbClr val="1360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248411" y="169163"/>
            <a:ext cx="791210" cy="681355"/>
          </a:xfrm>
          <a:custGeom>
            <a:avLst/>
            <a:gdLst/>
            <a:ahLst/>
            <a:cxnLst/>
            <a:rect l="l" t="t" r="r" b="b"/>
            <a:pathLst>
              <a:path w="791210" h="681355">
                <a:moveTo>
                  <a:pt x="592429" y="0"/>
                </a:moveTo>
                <a:lnTo>
                  <a:pt x="198526" y="0"/>
                </a:lnTo>
                <a:lnTo>
                  <a:pt x="0" y="340613"/>
                </a:lnTo>
                <a:lnTo>
                  <a:pt x="198526" y="681227"/>
                </a:lnTo>
                <a:lnTo>
                  <a:pt x="592429" y="681227"/>
                </a:lnTo>
                <a:lnTo>
                  <a:pt x="790956" y="340613"/>
                </a:lnTo>
                <a:lnTo>
                  <a:pt x="592429" y="0"/>
                </a:lnTo>
                <a:close/>
              </a:path>
            </a:pathLst>
          </a:custGeom>
          <a:solidFill>
            <a:srgbClr val="CDED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0" y="0"/>
            <a:ext cx="1727200" cy="447040"/>
          </a:xfrm>
          <a:custGeom>
            <a:avLst/>
            <a:gdLst/>
            <a:ahLst/>
            <a:cxnLst/>
            <a:rect l="l" t="t" r="r" b="b"/>
            <a:pathLst>
              <a:path w="1727200" h="447040">
                <a:moveTo>
                  <a:pt x="362712" y="88392"/>
                </a:moveTo>
                <a:lnTo>
                  <a:pt x="311188" y="0"/>
                </a:lnTo>
                <a:lnTo>
                  <a:pt x="0" y="0"/>
                </a:lnTo>
                <a:lnTo>
                  <a:pt x="0" y="429768"/>
                </a:lnTo>
                <a:lnTo>
                  <a:pt x="163741" y="429768"/>
                </a:lnTo>
                <a:lnTo>
                  <a:pt x="362712" y="88392"/>
                </a:lnTo>
                <a:close/>
              </a:path>
              <a:path w="1727200" h="447040">
                <a:moveTo>
                  <a:pt x="1726692" y="105918"/>
                </a:moveTo>
                <a:lnTo>
                  <a:pt x="1664957" y="0"/>
                </a:lnTo>
                <a:lnTo>
                  <a:pt x="998982" y="0"/>
                </a:lnTo>
                <a:lnTo>
                  <a:pt x="937260" y="105918"/>
                </a:lnTo>
                <a:lnTo>
                  <a:pt x="1135786" y="446532"/>
                </a:lnTo>
                <a:lnTo>
                  <a:pt x="1528191" y="446532"/>
                </a:lnTo>
                <a:lnTo>
                  <a:pt x="1726692" y="105918"/>
                </a:lnTo>
                <a:close/>
              </a:path>
            </a:pathLst>
          </a:custGeom>
          <a:solidFill>
            <a:srgbClr val="ACE1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234439" y="0"/>
            <a:ext cx="1234440" cy="6858000"/>
          </a:xfrm>
          <a:custGeom>
            <a:avLst/>
            <a:gdLst/>
            <a:ahLst/>
            <a:cxnLst/>
            <a:rect l="l" t="t" r="r" b="b"/>
            <a:pathLst>
              <a:path w="1234439" h="6858000">
                <a:moveTo>
                  <a:pt x="1234440" y="0"/>
                </a:moveTo>
                <a:lnTo>
                  <a:pt x="0" y="0"/>
                </a:lnTo>
                <a:lnTo>
                  <a:pt x="0" y="6858000"/>
                </a:lnTo>
                <a:lnTo>
                  <a:pt x="1234440" y="6858000"/>
                </a:lnTo>
                <a:lnTo>
                  <a:pt x="12344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4289" y="165607"/>
            <a:ext cx="6052184" cy="269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40BE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38598" y="2270506"/>
            <a:ext cx="7400290" cy="4347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10" Type="http://schemas.openxmlformats.org/officeDocument/2006/relationships/image" Target="../media/image30.png"/><Relationship Id="rId4" Type="http://schemas.openxmlformats.org/officeDocument/2006/relationships/image" Target="../media/image33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chart" Target="../charts/chart3.xml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fi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fif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hyperlink" Target="https://&#1084;&#1086;&#1080;&#1092;&#1080;&#1085;&#1072;&#1085;&#1089;&#1099;.&#1088;&#1092;/" TargetMode="External"/><Relationship Id="rId2" Type="http://schemas.openxmlformats.org/officeDocument/2006/relationships/hyperlink" Target="https://&#1084;&#1086;&#1080;&#1092;&#1080;&#1085;&#1072;&#1085;&#1089;&#1099;.&#1088;&#1092;/project/den-finzozh-znanij/materialy-dlya-provedeniya-urokov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6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strobl.ru/" TargetMode="External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hyperlink" Target="http://government.ru/news/" TargetMode="External"/><Relationship Id="rId7" Type="http://schemas.openxmlformats.org/officeDocument/2006/relationships/hyperlink" Target="mailto:gov@astrobl.ru" TargetMode="External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hyperlink" Target="http://www.kremlin.ru/" TargetMode="External"/><Relationship Id="rId16" Type="http://schemas.openxmlformats.org/officeDocument/2006/relationships/image" Target="../media/image80.png"/><Relationship Id="rId20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suslugi.ru/" TargetMode="External"/><Relationship Id="rId11" Type="http://schemas.openxmlformats.org/officeDocument/2006/relationships/image" Target="../media/image75.png"/><Relationship Id="rId5" Type="http://schemas.openxmlformats.org/officeDocument/2006/relationships/hyperlink" Target="https://minfin.gov.ru/" TargetMode="External"/><Relationship Id="rId15" Type="http://schemas.openxmlformats.org/officeDocument/2006/relationships/image" Target="../media/image79.png"/><Relationship Id="rId10" Type="http://schemas.openxmlformats.org/officeDocument/2006/relationships/hyperlink" Target="https://minfin.astrobl.ru/" TargetMode="External"/><Relationship Id="rId19" Type="http://schemas.openxmlformats.org/officeDocument/2006/relationships/image" Target="../media/image83.png"/><Relationship Id="rId4" Type="http://schemas.openxmlformats.org/officeDocument/2006/relationships/hyperlink" Target="http://duma.gov.ru/" TargetMode="External"/><Relationship Id="rId9" Type="http://schemas.openxmlformats.org/officeDocument/2006/relationships/hyperlink" Target="https://www.astroblduma.ru/" TargetMode="External"/><Relationship Id="rId1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772155"/>
            <a:ext cx="5791200" cy="4086225"/>
            <a:chOff x="0" y="2772155"/>
            <a:chExt cx="5791200" cy="4086225"/>
          </a:xfrm>
        </p:grpSpPr>
        <p:sp>
          <p:nvSpPr>
            <p:cNvPr id="4" name="object 4"/>
            <p:cNvSpPr/>
            <p:nvPr/>
          </p:nvSpPr>
          <p:spPr>
            <a:xfrm>
              <a:off x="0" y="5486400"/>
              <a:ext cx="1076325" cy="1371600"/>
            </a:xfrm>
            <a:custGeom>
              <a:avLst/>
              <a:gdLst/>
              <a:ahLst/>
              <a:cxnLst/>
              <a:rect l="l" t="t" r="r" b="b"/>
              <a:pathLst>
                <a:path w="1076325" h="1371600">
                  <a:moveTo>
                    <a:pt x="606933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745529" y="1371600"/>
                  </a:lnTo>
                  <a:lnTo>
                    <a:pt x="1075944" y="804697"/>
                  </a:lnTo>
                  <a:lnTo>
                    <a:pt x="606933" y="0"/>
                  </a:lnTo>
                  <a:close/>
                </a:path>
              </a:pathLst>
            </a:custGeom>
            <a:solidFill>
              <a:srgbClr val="1360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0288" y="4576571"/>
              <a:ext cx="1868805" cy="2281555"/>
            </a:xfrm>
            <a:custGeom>
              <a:avLst/>
              <a:gdLst/>
              <a:ahLst/>
              <a:cxnLst/>
              <a:rect l="l" t="t" r="r" b="b"/>
              <a:pathLst>
                <a:path w="1868805" h="2281554">
                  <a:moveTo>
                    <a:pt x="1668551" y="2281428"/>
                  </a:moveTo>
                  <a:lnTo>
                    <a:pt x="1399413" y="1819656"/>
                  </a:lnTo>
                  <a:lnTo>
                    <a:pt x="468998" y="1819656"/>
                  </a:lnTo>
                  <a:lnTo>
                    <a:pt x="199847" y="2281428"/>
                  </a:lnTo>
                  <a:lnTo>
                    <a:pt x="1668551" y="2281428"/>
                  </a:lnTo>
                  <a:close/>
                </a:path>
                <a:path w="1868805" h="2281554">
                  <a:moveTo>
                    <a:pt x="1868424" y="804672"/>
                  </a:moveTo>
                  <a:lnTo>
                    <a:pt x="1399413" y="0"/>
                  </a:lnTo>
                  <a:lnTo>
                    <a:pt x="468998" y="0"/>
                  </a:lnTo>
                  <a:lnTo>
                    <a:pt x="0" y="804672"/>
                  </a:lnTo>
                  <a:lnTo>
                    <a:pt x="468998" y="1609344"/>
                  </a:lnTo>
                  <a:lnTo>
                    <a:pt x="1399413" y="1609344"/>
                  </a:lnTo>
                  <a:lnTo>
                    <a:pt x="1868424" y="804672"/>
                  </a:lnTo>
                  <a:close/>
                </a:path>
              </a:pathLst>
            </a:custGeom>
            <a:solidFill>
              <a:srgbClr val="166C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53056" y="3666743"/>
              <a:ext cx="1866900" cy="3191510"/>
            </a:xfrm>
            <a:custGeom>
              <a:avLst/>
              <a:gdLst/>
              <a:ahLst/>
              <a:cxnLst/>
              <a:rect l="l" t="t" r="r" b="b"/>
              <a:pathLst>
                <a:path w="1866900" h="3191509">
                  <a:moveTo>
                    <a:pt x="1866900" y="2624353"/>
                  </a:moveTo>
                  <a:lnTo>
                    <a:pt x="1397889" y="1819656"/>
                  </a:lnTo>
                  <a:lnTo>
                    <a:pt x="469011" y="1819656"/>
                  </a:lnTo>
                  <a:lnTo>
                    <a:pt x="0" y="2624353"/>
                  </a:lnTo>
                  <a:lnTo>
                    <a:pt x="330403" y="3191256"/>
                  </a:lnTo>
                  <a:lnTo>
                    <a:pt x="1536484" y="3191256"/>
                  </a:lnTo>
                  <a:lnTo>
                    <a:pt x="1866900" y="2624353"/>
                  </a:lnTo>
                  <a:close/>
                </a:path>
                <a:path w="1866900" h="3191509">
                  <a:moveTo>
                    <a:pt x="1866900" y="804672"/>
                  </a:moveTo>
                  <a:lnTo>
                    <a:pt x="1397889" y="0"/>
                  </a:lnTo>
                  <a:lnTo>
                    <a:pt x="469011" y="0"/>
                  </a:lnTo>
                  <a:lnTo>
                    <a:pt x="0" y="804672"/>
                  </a:lnTo>
                  <a:lnTo>
                    <a:pt x="469011" y="1609344"/>
                  </a:lnTo>
                  <a:lnTo>
                    <a:pt x="1397889" y="1609344"/>
                  </a:lnTo>
                  <a:lnTo>
                    <a:pt x="1866900" y="804672"/>
                  </a:lnTo>
                  <a:close/>
                </a:path>
              </a:pathLst>
            </a:custGeom>
            <a:solidFill>
              <a:srgbClr val="1B8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24300" y="2772155"/>
              <a:ext cx="1866900" cy="3429000"/>
            </a:xfrm>
            <a:custGeom>
              <a:avLst/>
              <a:gdLst/>
              <a:ahLst/>
              <a:cxnLst/>
              <a:rect l="l" t="t" r="r" b="b"/>
              <a:pathLst>
                <a:path w="1866900" h="3429000">
                  <a:moveTo>
                    <a:pt x="1866900" y="2623566"/>
                  </a:moveTo>
                  <a:lnTo>
                    <a:pt x="1397508" y="1818132"/>
                  </a:lnTo>
                  <a:lnTo>
                    <a:pt x="469392" y="1818132"/>
                  </a:lnTo>
                  <a:lnTo>
                    <a:pt x="0" y="2623566"/>
                  </a:lnTo>
                  <a:lnTo>
                    <a:pt x="469392" y="3429000"/>
                  </a:lnTo>
                  <a:lnTo>
                    <a:pt x="1397508" y="3429000"/>
                  </a:lnTo>
                  <a:lnTo>
                    <a:pt x="1866900" y="2623566"/>
                  </a:lnTo>
                  <a:close/>
                </a:path>
                <a:path w="1866900" h="3429000">
                  <a:moveTo>
                    <a:pt x="1866900" y="804672"/>
                  </a:moveTo>
                  <a:lnTo>
                    <a:pt x="1397889" y="0"/>
                  </a:lnTo>
                  <a:lnTo>
                    <a:pt x="469011" y="0"/>
                  </a:lnTo>
                  <a:lnTo>
                    <a:pt x="0" y="804672"/>
                  </a:lnTo>
                  <a:lnTo>
                    <a:pt x="469011" y="1609344"/>
                  </a:lnTo>
                  <a:lnTo>
                    <a:pt x="1397889" y="1609344"/>
                  </a:lnTo>
                  <a:lnTo>
                    <a:pt x="1866900" y="804672"/>
                  </a:lnTo>
                  <a:close/>
                </a:path>
              </a:pathLst>
            </a:custGeom>
            <a:solidFill>
              <a:srgbClr val="21A8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495544" y="2772155"/>
            <a:ext cx="3439795" cy="3451860"/>
            <a:chOff x="5495544" y="2772155"/>
            <a:chExt cx="3439795" cy="3451860"/>
          </a:xfrm>
        </p:grpSpPr>
        <p:sp>
          <p:nvSpPr>
            <p:cNvPr id="9" name="object 9"/>
            <p:cNvSpPr/>
            <p:nvPr/>
          </p:nvSpPr>
          <p:spPr>
            <a:xfrm>
              <a:off x="7066788" y="4614672"/>
              <a:ext cx="1868805" cy="1609725"/>
            </a:xfrm>
            <a:custGeom>
              <a:avLst/>
              <a:gdLst/>
              <a:ahLst/>
              <a:cxnLst/>
              <a:rect l="l" t="t" r="r" b="b"/>
              <a:pathLst>
                <a:path w="1868804" h="1609725">
                  <a:moveTo>
                    <a:pt x="1399412" y="0"/>
                  </a:moveTo>
                  <a:lnTo>
                    <a:pt x="469010" y="0"/>
                  </a:lnTo>
                  <a:lnTo>
                    <a:pt x="0" y="804671"/>
                  </a:lnTo>
                  <a:lnTo>
                    <a:pt x="469010" y="1609343"/>
                  </a:lnTo>
                  <a:lnTo>
                    <a:pt x="1399412" y="1609343"/>
                  </a:lnTo>
                  <a:lnTo>
                    <a:pt x="1868423" y="804671"/>
                  </a:lnTo>
                  <a:lnTo>
                    <a:pt x="1399412" y="0"/>
                  </a:lnTo>
                  <a:close/>
                </a:path>
              </a:pathLst>
            </a:custGeom>
            <a:solidFill>
              <a:srgbClr val="75CF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95544" y="3681983"/>
              <a:ext cx="1866900" cy="1609725"/>
            </a:xfrm>
            <a:custGeom>
              <a:avLst/>
              <a:gdLst/>
              <a:ahLst/>
              <a:cxnLst/>
              <a:rect l="l" t="t" r="r" b="b"/>
              <a:pathLst>
                <a:path w="1866900" h="1609725">
                  <a:moveTo>
                    <a:pt x="1397888" y="0"/>
                  </a:moveTo>
                  <a:lnTo>
                    <a:pt x="469010" y="0"/>
                  </a:lnTo>
                  <a:lnTo>
                    <a:pt x="0" y="804672"/>
                  </a:lnTo>
                  <a:lnTo>
                    <a:pt x="469010" y="1609344"/>
                  </a:lnTo>
                  <a:lnTo>
                    <a:pt x="1397888" y="1609344"/>
                  </a:lnTo>
                  <a:lnTo>
                    <a:pt x="1866900" y="804672"/>
                  </a:lnTo>
                  <a:lnTo>
                    <a:pt x="1397888" y="0"/>
                  </a:lnTo>
                  <a:close/>
                </a:path>
              </a:pathLst>
            </a:custGeom>
            <a:solidFill>
              <a:srgbClr val="5BC5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66788" y="2772155"/>
              <a:ext cx="1868805" cy="1609725"/>
            </a:xfrm>
            <a:custGeom>
              <a:avLst/>
              <a:gdLst/>
              <a:ahLst/>
              <a:cxnLst/>
              <a:rect l="l" t="t" r="r" b="b"/>
              <a:pathLst>
                <a:path w="1868804" h="1609725">
                  <a:moveTo>
                    <a:pt x="1399412" y="0"/>
                  </a:moveTo>
                  <a:lnTo>
                    <a:pt x="469010" y="0"/>
                  </a:lnTo>
                  <a:lnTo>
                    <a:pt x="0" y="804672"/>
                  </a:lnTo>
                  <a:lnTo>
                    <a:pt x="469010" y="1609344"/>
                  </a:lnTo>
                  <a:lnTo>
                    <a:pt x="1399412" y="1609344"/>
                  </a:lnTo>
                  <a:lnTo>
                    <a:pt x="1868423" y="804672"/>
                  </a:lnTo>
                  <a:lnTo>
                    <a:pt x="1399412" y="0"/>
                  </a:lnTo>
                  <a:close/>
                </a:path>
              </a:pathLst>
            </a:custGeom>
            <a:solidFill>
              <a:srgbClr val="75CF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3681984"/>
            <a:ext cx="1076325" cy="1609725"/>
          </a:xfrm>
          <a:custGeom>
            <a:avLst/>
            <a:gdLst/>
            <a:ahLst/>
            <a:cxnLst/>
            <a:rect l="l" t="t" r="r" b="b"/>
            <a:pathLst>
              <a:path w="1076325" h="1609725">
                <a:moveTo>
                  <a:pt x="606933" y="0"/>
                </a:moveTo>
                <a:lnTo>
                  <a:pt x="0" y="0"/>
                </a:lnTo>
                <a:lnTo>
                  <a:pt x="0" y="1609344"/>
                </a:lnTo>
                <a:lnTo>
                  <a:pt x="606933" y="1609344"/>
                </a:lnTo>
                <a:lnTo>
                  <a:pt x="1075944" y="804672"/>
                </a:lnTo>
                <a:lnTo>
                  <a:pt x="606933" y="0"/>
                </a:lnTo>
                <a:close/>
              </a:path>
            </a:pathLst>
          </a:custGeom>
          <a:solidFill>
            <a:srgbClr val="1360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639556" y="1876044"/>
            <a:ext cx="1866900" cy="1609725"/>
          </a:xfrm>
          <a:custGeom>
            <a:avLst/>
            <a:gdLst/>
            <a:ahLst/>
            <a:cxnLst/>
            <a:rect l="l" t="t" r="r" b="b"/>
            <a:pathLst>
              <a:path w="1866900" h="1609725">
                <a:moveTo>
                  <a:pt x="1397889" y="0"/>
                </a:moveTo>
                <a:lnTo>
                  <a:pt x="469011" y="0"/>
                </a:lnTo>
                <a:lnTo>
                  <a:pt x="0" y="804671"/>
                </a:lnTo>
                <a:lnTo>
                  <a:pt x="469011" y="1609343"/>
                </a:lnTo>
                <a:lnTo>
                  <a:pt x="1397889" y="1609343"/>
                </a:lnTo>
                <a:lnTo>
                  <a:pt x="1866900" y="804671"/>
                </a:lnTo>
                <a:lnTo>
                  <a:pt x="1397889" y="0"/>
                </a:lnTo>
                <a:close/>
              </a:path>
            </a:pathLst>
          </a:custGeom>
          <a:solidFill>
            <a:srgbClr val="9CD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24171" y="6396228"/>
            <a:ext cx="1467485" cy="462280"/>
          </a:xfrm>
          <a:custGeom>
            <a:avLst/>
            <a:gdLst/>
            <a:ahLst/>
            <a:cxnLst/>
            <a:rect l="l" t="t" r="r" b="b"/>
            <a:pathLst>
              <a:path w="1467485" h="462279">
                <a:moveTo>
                  <a:pt x="1198017" y="0"/>
                </a:moveTo>
                <a:lnTo>
                  <a:pt x="269139" y="0"/>
                </a:lnTo>
                <a:lnTo>
                  <a:pt x="0" y="461772"/>
                </a:lnTo>
                <a:lnTo>
                  <a:pt x="1467157" y="461772"/>
                </a:lnTo>
                <a:lnTo>
                  <a:pt x="1198017" y="0"/>
                </a:lnTo>
                <a:close/>
              </a:path>
            </a:pathLst>
          </a:custGeom>
          <a:solidFill>
            <a:srgbClr val="21A8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10800" y="970788"/>
            <a:ext cx="1866900" cy="1610995"/>
          </a:xfrm>
          <a:custGeom>
            <a:avLst/>
            <a:gdLst/>
            <a:ahLst/>
            <a:cxnLst/>
            <a:rect l="l" t="t" r="r" b="b"/>
            <a:pathLst>
              <a:path w="1866900" h="1610995">
                <a:moveTo>
                  <a:pt x="1397507" y="0"/>
                </a:moveTo>
                <a:lnTo>
                  <a:pt x="469392" y="0"/>
                </a:lnTo>
                <a:lnTo>
                  <a:pt x="0" y="805434"/>
                </a:lnTo>
                <a:lnTo>
                  <a:pt x="469392" y="1610867"/>
                </a:lnTo>
                <a:lnTo>
                  <a:pt x="1397507" y="1610867"/>
                </a:lnTo>
                <a:lnTo>
                  <a:pt x="1866900" y="805434"/>
                </a:lnTo>
                <a:lnTo>
                  <a:pt x="1397507" y="0"/>
                </a:lnTo>
                <a:close/>
              </a:path>
            </a:pathLst>
          </a:custGeom>
          <a:solidFill>
            <a:srgbClr val="B7E6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0189978" y="2029815"/>
            <a:ext cx="1981453" cy="2422805"/>
            <a:chOff x="10210800" y="1994127"/>
            <a:chExt cx="1981453" cy="2422805"/>
          </a:xfrm>
        </p:grpSpPr>
        <p:sp>
          <p:nvSpPr>
            <p:cNvPr id="17" name="object 17"/>
            <p:cNvSpPr/>
            <p:nvPr/>
          </p:nvSpPr>
          <p:spPr>
            <a:xfrm>
              <a:off x="10210800" y="2807207"/>
              <a:ext cx="1866900" cy="1609725"/>
            </a:xfrm>
            <a:custGeom>
              <a:avLst/>
              <a:gdLst/>
              <a:ahLst/>
              <a:cxnLst/>
              <a:rect l="l" t="t" r="r" b="b"/>
              <a:pathLst>
                <a:path w="1866900" h="1609725">
                  <a:moveTo>
                    <a:pt x="1397889" y="0"/>
                  </a:moveTo>
                  <a:lnTo>
                    <a:pt x="469010" y="0"/>
                  </a:lnTo>
                  <a:lnTo>
                    <a:pt x="0" y="804671"/>
                  </a:lnTo>
                  <a:lnTo>
                    <a:pt x="469010" y="1609343"/>
                  </a:lnTo>
                  <a:lnTo>
                    <a:pt x="1397889" y="1609343"/>
                  </a:lnTo>
                  <a:lnTo>
                    <a:pt x="1866900" y="804671"/>
                  </a:lnTo>
                  <a:lnTo>
                    <a:pt x="1397889" y="0"/>
                  </a:lnTo>
                  <a:close/>
                </a:path>
              </a:pathLst>
            </a:custGeom>
            <a:solidFill>
              <a:srgbClr val="B7E6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782044" y="1994127"/>
              <a:ext cx="410209" cy="1407160"/>
            </a:xfrm>
            <a:custGeom>
              <a:avLst/>
              <a:gdLst/>
              <a:ahLst/>
              <a:cxnLst/>
              <a:rect l="l" t="t" r="r" b="b"/>
              <a:pathLst>
                <a:path w="410209" h="1407160">
                  <a:moveTo>
                    <a:pt x="409955" y="0"/>
                  </a:moveTo>
                  <a:lnTo>
                    <a:pt x="0" y="703352"/>
                  </a:lnTo>
                  <a:lnTo>
                    <a:pt x="409955" y="1406705"/>
                  </a:lnTo>
                  <a:lnTo>
                    <a:pt x="409955" y="0"/>
                  </a:lnTo>
                  <a:close/>
                </a:path>
              </a:pathLst>
            </a:custGeom>
            <a:solidFill>
              <a:srgbClr val="D3EF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787985" y="4508479"/>
            <a:ext cx="3141730" cy="22442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algn="ctr">
              <a:lnSpc>
                <a:spcPts val="2865"/>
              </a:lnSpc>
              <a:spcBef>
                <a:spcPts val="100"/>
              </a:spcBef>
            </a:pPr>
            <a:r>
              <a:rPr lang="ru-RU" sz="2400" b="1" spc="-20" dirty="0" smtClean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ФИНАНСОВОЕ УПРАВЛЕНИЕ </a:t>
            </a:r>
            <a:r>
              <a:rPr lang="ru-RU" spc="-20" dirty="0" smtClean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АДМИНИСТРАЦИИ МО «АХТУБИНСКИЙ МУНИЦИПАЛЬНЫЙ РАЙОН АСТРАХАНСКОЙ ОБЛАСТИ»</a:t>
            </a:r>
            <a:endParaRPr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5316" y="3416"/>
            <a:ext cx="8473885" cy="3745256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065" marR="5080" indent="-4445" algn="ctr">
              <a:lnSpc>
                <a:spcPct val="100000"/>
              </a:lnSpc>
              <a:spcBef>
                <a:spcPts val="90"/>
              </a:spcBef>
            </a:pPr>
            <a:r>
              <a:rPr sz="4700" dirty="0">
                <a:solidFill>
                  <a:schemeClr val="accent4">
                    <a:lumMod val="75000"/>
                  </a:schemeClr>
                </a:solidFill>
              </a:rPr>
              <a:t>БЮДЖЕТ</a:t>
            </a:r>
            <a:r>
              <a:rPr sz="4700" spc="-15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z="4700" dirty="0">
                <a:solidFill>
                  <a:schemeClr val="accent4">
                    <a:lumMod val="75000"/>
                  </a:schemeClr>
                </a:solidFill>
              </a:rPr>
              <a:t>ДЛЯ</a:t>
            </a:r>
            <a:r>
              <a:rPr sz="4700" spc="-12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z="4700" spc="-50" dirty="0">
                <a:solidFill>
                  <a:schemeClr val="accent4">
                    <a:lumMod val="75000"/>
                  </a:schemeClr>
                </a:solidFill>
              </a:rPr>
              <a:t>ГРАЖДАН </a:t>
            </a:r>
            <a:r>
              <a:rPr lang="ru-RU" sz="4700" spc="-50" dirty="0" smtClean="0">
                <a:solidFill>
                  <a:schemeClr val="accent4">
                    <a:lumMod val="75000"/>
                  </a:schemeClr>
                </a:solidFill>
              </a:rPr>
              <a:t>      </a:t>
            </a:r>
            <a:r>
              <a:rPr lang="ru-RU" sz="2800" b="0" spc="-20" dirty="0" smtClean="0">
                <a:solidFill>
                  <a:schemeClr val="accent4">
                    <a:lumMod val="75000"/>
                  </a:schemeClr>
                </a:solidFill>
              </a:rPr>
              <a:t>к </a:t>
            </a:r>
            <a:r>
              <a:rPr lang="ru-RU" sz="2800" b="0" spc="-20" dirty="0">
                <a:solidFill>
                  <a:schemeClr val="accent4">
                    <a:lumMod val="75000"/>
                  </a:schemeClr>
                </a:solidFill>
              </a:rPr>
              <a:t>решению Совета муниципального образования «Ахтубинский муниципальный район </a:t>
            </a:r>
            <a:r>
              <a:rPr lang="ru-RU" sz="2800" b="0" spc="-2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0" spc="-2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0" spc="-20" dirty="0" smtClean="0">
                <a:solidFill>
                  <a:schemeClr val="accent4">
                    <a:lumMod val="75000"/>
                  </a:schemeClr>
                </a:solidFill>
              </a:rPr>
              <a:t>Астраханской </a:t>
            </a:r>
            <a:r>
              <a:rPr lang="ru-RU" sz="2800" b="0" spc="-20" dirty="0">
                <a:solidFill>
                  <a:schemeClr val="accent4">
                    <a:lumMod val="75000"/>
                  </a:schemeClr>
                </a:solidFill>
              </a:rPr>
              <a:t>области»      </a:t>
            </a:r>
            <a:r>
              <a:rPr lang="ru-RU" sz="2800" b="0" spc="-2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0" spc="-2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0" spc="-20" dirty="0" smtClean="0">
                <a:solidFill>
                  <a:schemeClr val="accent4">
                    <a:lumMod val="75000"/>
                  </a:schemeClr>
                </a:solidFill>
              </a:rPr>
              <a:t>«</a:t>
            </a:r>
            <a:r>
              <a:rPr lang="ru-RU" sz="2800" b="0" spc="-20" dirty="0">
                <a:solidFill>
                  <a:schemeClr val="accent4">
                    <a:lumMod val="75000"/>
                  </a:schemeClr>
                </a:solidFill>
              </a:rPr>
              <a:t>О бюджете муниципального образования «Ахтубинский муниципальный район </a:t>
            </a:r>
            <a:r>
              <a:rPr lang="ru-RU" sz="2800" b="0" spc="-2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0" spc="-2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0" spc="-20" dirty="0" smtClean="0">
                <a:solidFill>
                  <a:schemeClr val="accent4">
                    <a:lumMod val="75000"/>
                  </a:schemeClr>
                </a:solidFill>
              </a:rPr>
              <a:t>Астраханской </a:t>
            </a:r>
            <a:r>
              <a:rPr lang="ru-RU" sz="2800" b="0" spc="-20" dirty="0">
                <a:solidFill>
                  <a:schemeClr val="accent4">
                    <a:lumMod val="75000"/>
                  </a:schemeClr>
                </a:solidFill>
              </a:rPr>
              <a:t>области» на </a:t>
            </a:r>
            <a:r>
              <a:rPr lang="ru-RU" sz="2800" b="0" spc="-20" dirty="0" smtClean="0">
                <a:solidFill>
                  <a:schemeClr val="accent4">
                    <a:lumMod val="75000"/>
                  </a:schemeClr>
                </a:solidFill>
              </a:rPr>
              <a:t>2025 </a:t>
            </a:r>
            <a:r>
              <a:rPr lang="ru-RU" sz="2800" b="0" spc="-20" dirty="0">
                <a:solidFill>
                  <a:schemeClr val="accent4">
                    <a:lumMod val="75000"/>
                  </a:schemeClr>
                </a:solidFill>
              </a:rPr>
              <a:t>год </a:t>
            </a:r>
            <a:r>
              <a:rPr lang="ru-RU" sz="2800" b="0" spc="-2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0" spc="-2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0" spc="-20" dirty="0" smtClean="0">
                <a:solidFill>
                  <a:schemeClr val="accent4">
                    <a:lumMod val="75000"/>
                  </a:schemeClr>
                </a:solidFill>
              </a:rPr>
              <a:t>и </a:t>
            </a:r>
            <a:r>
              <a:rPr lang="ru-RU" sz="2800" b="0" spc="-20" dirty="0">
                <a:solidFill>
                  <a:schemeClr val="accent4">
                    <a:lumMod val="75000"/>
                  </a:schemeClr>
                </a:solidFill>
              </a:rPr>
              <a:t>на плановый </a:t>
            </a:r>
            <a:r>
              <a:rPr lang="ru-RU" sz="2800" b="0" spc="-20" dirty="0" smtClean="0">
                <a:solidFill>
                  <a:schemeClr val="accent4">
                    <a:lumMod val="75000"/>
                  </a:schemeClr>
                </a:solidFill>
              </a:rPr>
              <a:t>период 2026 </a:t>
            </a:r>
            <a:r>
              <a:rPr lang="ru-RU" sz="2800" b="0" spc="-20" dirty="0">
                <a:solidFill>
                  <a:schemeClr val="accent4">
                    <a:lumMod val="75000"/>
                  </a:schemeClr>
                </a:solidFill>
              </a:rPr>
              <a:t>и </a:t>
            </a:r>
            <a:r>
              <a:rPr lang="ru-RU" sz="2800" b="0" spc="-20" dirty="0" smtClean="0">
                <a:solidFill>
                  <a:schemeClr val="accent4">
                    <a:lumMod val="75000"/>
                  </a:schemeClr>
                </a:solidFill>
              </a:rPr>
              <a:t>2027 </a:t>
            </a:r>
            <a:r>
              <a:rPr lang="ru-RU" sz="2800" b="0" spc="-20" dirty="0">
                <a:solidFill>
                  <a:schemeClr val="accent4">
                    <a:lumMod val="75000"/>
                  </a:schemeClr>
                </a:solidFill>
              </a:rPr>
              <a:t>годов»</a:t>
            </a:r>
          </a:p>
        </p:txBody>
      </p:sp>
      <p:sp>
        <p:nvSpPr>
          <p:cNvPr id="22" name="object 22"/>
          <p:cNvSpPr/>
          <p:nvPr/>
        </p:nvSpPr>
        <p:spPr>
          <a:xfrm>
            <a:off x="5495544" y="5500115"/>
            <a:ext cx="1866900" cy="1358265"/>
          </a:xfrm>
          <a:custGeom>
            <a:avLst/>
            <a:gdLst/>
            <a:ahLst/>
            <a:cxnLst/>
            <a:rect l="l" t="t" r="r" b="b"/>
            <a:pathLst>
              <a:path w="1866900" h="1358265">
                <a:moveTo>
                  <a:pt x="1397507" y="0"/>
                </a:moveTo>
                <a:lnTo>
                  <a:pt x="469391" y="0"/>
                </a:lnTo>
                <a:lnTo>
                  <a:pt x="0" y="805434"/>
                </a:lnTo>
                <a:lnTo>
                  <a:pt x="321957" y="1357884"/>
                </a:lnTo>
                <a:lnTo>
                  <a:pt x="1544942" y="1357884"/>
                </a:lnTo>
                <a:lnTo>
                  <a:pt x="1866900" y="805434"/>
                </a:lnTo>
                <a:lnTo>
                  <a:pt x="1397507" y="0"/>
                </a:lnTo>
                <a:close/>
              </a:path>
            </a:pathLst>
          </a:custGeom>
          <a:solidFill>
            <a:srgbClr val="5BC5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10245442" y="0"/>
            <a:ext cx="1946910" cy="1588135"/>
            <a:chOff x="10245442" y="0"/>
            <a:chExt cx="1946910" cy="1588135"/>
          </a:xfrm>
        </p:grpSpPr>
        <p:sp>
          <p:nvSpPr>
            <p:cNvPr id="24" name="object 24"/>
            <p:cNvSpPr/>
            <p:nvPr/>
          </p:nvSpPr>
          <p:spPr>
            <a:xfrm>
              <a:off x="10245442" y="0"/>
              <a:ext cx="1797685" cy="745490"/>
            </a:xfrm>
            <a:custGeom>
              <a:avLst/>
              <a:gdLst/>
              <a:ahLst/>
              <a:cxnLst/>
              <a:rect l="l" t="t" r="r" b="b"/>
              <a:pathLst>
                <a:path w="1797684" h="745490">
                  <a:moveTo>
                    <a:pt x="1797614" y="0"/>
                  </a:moveTo>
                  <a:lnTo>
                    <a:pt x="0" y="0"/>
                  </a:lnTo>
                  <a:lnTo>
                    <a:pt x="434368" y="745236"/>
                  </a:lnTo>
                  <a:lnTo>
                    <a:pt x="1363246" y="745236"/>
                  </a:lnTo>
                  <a:lnTo>
                    <a:pt x="1797614" y="0"/>
                  </a:lnTo>
                  <a:close/>
                </a:path>
              </a:pathLst>
            </a:custGeom>
            <a:solidFill>
              <a:srgbClr val="B7E6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782044" y="181234"/>
              <a:ext cx="410209" cy="1407160"/>
            </a:xfrm>
            <a:custGeom>
              <a:avLst/>
              <a:gdLst/>
              <a:ahLst/>
              <a:cxnLst/>
              <a:rect l="l" t="t" r="r" b="b"/>
              <a:pathLst>
                <a:path w="410209" h="1407160">
                  <a:moveTo>
                    <a:pt x="409955" y="0"/>
                  </a:moveTo>
                  <a:lnTo>
                    <a:pt x="0" y="703447"/>
                  </a:lnTo>
                  <a:lnTo>
                    <a:pt x="409955" y="1406894"/>
                  </a:lnTo>
                  <a:lnTo>
                    <a:pt x="409955" y="0"/>
                  </a:lnTo>
                  <a:close/>
                </a:path>
              </a:pathLst>
            </a:custGeom>
            <a:solidFill>
              <a:srgbClr val="D3EF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Slide"/>
          <p:cNvPicPr/>
          <p:nvPr/>
        </p:nvPicPr>
        <p:blipFill rotWithShape="1">
          <a:blip r:embed="rId2"/>
          <a:srcRect l="89651" t="2734" r="2856" b="81742"/>
          <a:stretch/>
        </p:blipFill>
        <p:spPr bwMode="auto">
          <a:xfrm>
            <a:off x="10670224" y="1261425"/>
            <a:ext cx="906408" cy="1029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Шестиугольник 27"/>
          <p:cNvSpPr/>
          <p:nvPr/>
        </p:nvSpPr>
        <p:spPr>
          <a:xfrm>
            <a:off x="0" y="3924460"/>
            <a:ext cx="2819400" cy="2299938"/>
          </a:xfrm>
          <a:prstGeom prst="hexag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Шестиугольник 28"/>
          <p:cNvSpPr/>
          <p:nvPr/>
        </p:nvSpPr>
        <p:spPr>
          <a:xfrm>
            <a:off x="6243084" y="3927542"/>
            <a:ext cx="2818801" cy="2321942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Шестиугольник 29"/>
          <p:cNvSpPr/>
          <p:nvPr/>
        </p:nvSpPr>
        <p:spPr>
          <a:xfrm>
            <a:off x="8006682" y="1635505"/>
            <a:ext cx="2494788" cy="2090802"/>
          </a:xfrm>
          <a:prstGeom prst="hexagon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Шестиугольник 30"/>
          <p:cNvSpPr/>
          <p:nvPr/>
        </p:nvSpPr>
        <p:spPr>
          <a:xfrm>
            <a:off x="3124200" y="4452620"/>
            <a:ext cx="2819400" cy="2299938"/>
          </a:xfrm>
          <a:prstGeom prst="hexagon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 rot="10800000">
            <a:off x="5722635" y="3823473"/>
            <a:ext cx="1878552" cy="2849471"/>
          </a:xfrm>
          <a:prstGeom prst="wedgeRoundRectCallout">
            <a:avLst>
              <a:gd name="adj1" fmla="val 6547"/>
              <a:gd name="adj2" fmla="val 76614"/>
              <a:gd name="adj3" fmla="val 16667"/>
            </a:avLst>
          </a:prstGeom>
          <a:solidFill>
            <a:srgbClr val="E8F7FB"/>
          </a:solidFill>
          <a:ln w="2540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490887" y="344322"/>
            <a:ext cx="27909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50" dirty="0" smtClean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10</a:t>
            </a:r>
            <a:endParaRPr sz="16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69570" y="153565"/>
            <a:ext cx="6052184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900" algn="ctr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solidFill>
                  <a:schemeClr val="tx2"/>
                </a:solidFill>
              </a:rPr>
              <a:t>НАЛОГИ,</a:t>
            </a:r>
            <a:r>
              <a:rPr sz="2000" spc="-40" dirty="0">
                <a:solidFill>
                  <a:schemeClr val="tx2"/>
                </a:solidFill>
              </a:rPr>
              <a:t> </a:t>
            </a:r>
            <a:r>
              <a:rPr sz="2000" spc="-20" dirty="0">
                <a:solidFill>
                  <a:schemeClr val="tx2"/>
                </a:solidFill>
              </a:rPr>
              <a:t>УПЛАЧИВАЕМЫЕ </a:t>
            </a:r>
            <a:r>
              <a:rPr sz="2000" spc="-10" dirty="0">
                <a:solidFill>
                  <a:schemeClr val="tx2"/>
                </a:solidFill>
              </a:rPr>
              <a:t>ГРАЖДАНАМИ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462783" y="501395"/>
            <a:ext cx="8001000" cy="3343910"/>
            <a:chOff x="2462783" y="501395"/>
            <a:chExt cx="8001000" cy="3343910"/>
          </a:xfrm>
        </p:grpSpPr>
        <p:sp>
          <p:nvSpPr>
            <p:cNvPr id="5" name="object 5"/>
            <p:cNvSpPr/>
            <p:nvPr/>
          </p:nvSpPr>
          <p:spPr>
            <a:xfrm>
              <a:off x="2462783" y="1347215"/>
              <a:ext cx="1932939" cy="1664335"/>
            </a:xfrm>
            <a:custGeom>
              <a:avLst/>
              <a:gdLst/>
              <a:ahLst/>
              <a:cxnLst/>
              <a:rect l="l" t="t" r="r" b="b"/>
              <a:pathLst>
                <a:path w="1932939" h="1664335">
                  <a:moveTo>
                    <a:pt x="1447419" y="0"/>
                  </a:moveTo>
                  <a:lnTo>
                    <a:pt x="485013" y="0"/>
                  </a:lnTo>
                  <a:lnTo>
                    <a:pt x="0" y="832104"/>
                  </a:lnTo>
                  <a:lnTo>
                    <a:pt x="485013" y="1664208"/>
                  </a:lnTo>
                  <a:lnTo>
                    <a:pt x="1447419" y="1664208"/>
                  </a:lnTo>
                  <a:lnTo>
                    <a:pt x="1932432" y="832104"/>
                  </a:lnTo>
                  <a:lnTo>
                    <a:pt x="1447419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80687" y="501395"/>
              <a:ext cx="1931035" cy="1666239"/>
            </a:xfrm>
            <a:custGeom>
              <a:avLst/>
              <a:gdLst/>
              <a:ahLst/>
              <a:cxnLst/>
              <a:rect l="l" t="t" r="r" b="b"/>
              <a:pathLst>
                <a:path w="1931035" h="1666239">
                  <a:moveTo>
                    <a:pt x="1445514" y="0"/>
                  </a:moveTo>
                  <a:lnTo>
                    <a:pt x="485394" y="0"/>
                  </a:lnTo>
                  <a:lnTo>
                    <a:pt x="0" y="832865"/>
                  </a:lnTo>
                  <a:lnTo>
                    <a:pt x="485394" y="1665731"/>
                  </a:lnTo>
                  <a:lnTo>
                    <a:pt x="1445514" y="1665731"/>
                  </a:lnTo>
                  <a:lnTo>
                    <a:pt x="1930908" y="832865"/>
                  </a:lnTo>
                  <a:lnTo>
                    <a:pt x="1445514" y="0"/>
                  </a:lnTo>
                  <a:close/>
                </a:path>
              </a:pathLst>
            </a:custGeom>
            <a:solidFill>
              <a:srgbClr val="B3E4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98591" y="1335023"/>
              <a:ext cx="1931035" cy="1664335"/>
            </a:xfrm>
            <a:custGeom>
              <a:avLst/>
              <a:gdLst/>
              <a:ahLst/>
              <a:cxnLst/>
              <a:rect l="l" t="t" r="r" b="b"/>
              <a:pathLst>
                <a:path w="1931034" h="1664335">
                  <a:moveTo>
                    <a:pt x="1445894" y="0"/>
                  </a:moveTo>
                  <a:lnTo>
                    <a:pt x="485013" y="0"/>
                  </a:lnTo>
                  <a:lnTo>
                    <a:pt x="0" y="832103"/>
                  </a:lnTo>
                  <a:lnTo>
                    <a:pt x="485013" y="1664208"/>
                  </a:lnTo>
                  <a:lnTo>
                    <a:pt x="1445894" y="1664208"/>
                  </a:lnTo>
                  <a:lnTo>
                    <a:pt x="1930908" y="832103"/>
                  </a:lnTo>
                  <a:lnTo>
                    <a:pt x="1445894" y="0"/>
                  </a:lnTo>
                  <a:close/>
                </a:path>
              </a:pathLst>
            </a:custGeom>
            <a:solidFill>
              <a:srgbClr val="D9F1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532875" y="1347215"/>
              <a:ext cx="1931035" cy="1664335"/>
            </a:xfrm>
            <a:custGeom>
              <a:avLst/>
              <a:gdLst/>
              <a:ahLst/>
              <a:cxnLst/>
              <a:rect l="l" t="t" r="r" b="b"/>
              <a:pathLst>
                <a:path w="1931034" h="1664335">
                  <a:moveTo>
                    <a:pt x="1445895" y="0"/>
                  </a:moveTo>
                  <a:lnTo>
                    <a:pt x="485013" y="0"/>
                  </a:lnTo>
                  <a:lnTo>
                    <a:pt x="0" y="832104"/>
                  </a:lnTo>
                  <a:lnTo>
                    <a:pt x="485013" y="1664208"/>
                  </a:lnTo>
                  <a:lnTo>
                    <a:pt x="1445895" y="1664208"/>
                  </a:lnTo>
                  <a:lnTo>
                    <a:pt x="1930907" y="832104"/>
                  </a:lnTo>
                  <a:lnTo>
                    <a:pt x="1445895" y="0"/>
                  </a:lnTo>
                  <a:close/>
                </a:path>
              </a:pathLst>
            </a:custGeom>
            <a:solidFill>
              <a:srgbClr val="40B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14972" y="2179319"/>
              <a:ext cx="1932939" cy="1666239"/>
            </a:xfrm>
            <a:custGeom>
              <a:avLst/>
              <a:gdLst/>
              <a:ahLst/>
              <a:cxnLst/>
              <a:rect l="l" t="t" r="r" b="b"/>
              <a:pathLst>
                <a:path w="1932940" h="1666239">
                  <a:moveTo>
                    <a:pt x="1447037" y="0"/>
                  </a:moveTo>
                  <a:lnTo>
                    <a:pt x="485394" y="0"/>
                  </a:lnTo>
                  <a:lnTo>
                    <a:pt x="0" y="832865"/>
                  </a:lnTo>
                  <a:lnTo>
                    <a:pt x="485394" y="1665731"/>
                  </a:lnTo>
                  <a:lnTo>
                    <a:pt x="1447037" y="1665731"/>
                  </a:lnTo>
                  <a:lnTo>
                    <a:pt x="1932431" y="832865"/>
                  </a:lnTo>
                  <a:lnTo>
                    <a:pt x="1447037" y="0"/>
                  </a:lnTo>
                  <a:close/>
                </a:path>
              </a:pathLst>
            </a:custGeom>
            <a:solidFill>
              <a:srgbClr val="8BD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887217" y="1769745"/>
            <a:ext cx="1084580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4305" marR="146050"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Налог</a:t>
            </a:r>
            <a:r>
              <a:rPr sz="1400" b="1" spc="-6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на </a:t>
            </a:r>
            <a:r>
              <a:rPr sz="1400" b="1" spc="-1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доходы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b="1" spc="-1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физических </a:t>
            </a:r>
            <a:r>
              <a:rPr sz="1400" b="1" spc="-2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лиц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295272" y="3048381"/>
            <a:ext cx="2440812" cy="3624564"/>
            <a:chOff x="1295272" y="3048380"/>
            <a:chExt cx="1977389" cy="3660775"/>
          </a:xfrm>
        </p:grpSpPr>
        <p:sp>
          <p:nvSpPr>
            <p:cNvPr id="12" name="object 12"/>
            <p:cNvSpPr/>
            <p:nvPr/>
          </p:nvSpPr>
          <p:spPr>
            <a:xfrm>
              <a:off x="1309877" y="3062985"/>
              <a:ext cx="1948180" cy="3631565"/>
            </a:xfrm>
            <a:custGeom>
              <a:avLst/>
              <a:gdLst/>
              <a:ahLst/>
              <a:cxnLst/>
              <a:rect l="l" t="t" r="r" b="b"/>
              <a:pathLst>
                <a:path w="1948179" h="3631565">
                  <a:moveTo>
                    <a:pt x="1743202" y="0"/>
                  </a:moveTo>
                  <a:lnTo>
                    <a:pt x="1136142" y="319531"/>
                  </a:lnTo>
                  <a:lnTo>
                    <a:pt x="324611" y="319531"/>
                  </a:lnTo>
                  <a:lnTo>
                    <a:pt x="276632" y="323050"/>
                  </a:lnTo>
                  <a:lnTo>
                    <a:pt x="230843" y="333272"/>
                  </a:lnTo>
                  <a:lnTo>
                    <a:pt x="187743" y="349694"/>
                  </a:lnTo>
                  <a:lnTo>
                    <a:pt x="147837" y="371817"/>
                  </a:lnTo>
                  <a:lnTo>
                    <a:pt x="111624" y="399138"/>
                  </a:lnTo>
                  <a:lnTo>
                    <a:pt x="79606" y="431156"/>
                  </a:lnTo>
                  <a:lnTo>
                    <a:pt x="52285" y="467369"/>
                  </a:lnTo>
                  <a:lnTo>
                    <a:pt x="30162" y="507275"/>
                  </a:lnTo>
                  <a:lnTo>
                    <a:pt x="13740" y="550375"/>
                  </a:lnTo>
                  <a:lnTo>
                    <a:pt x="3518" y="596164"/>
                  </a:lnTo>
                  <a:lnTo>
                    <a:pt x="0" y="644144"/>
                  </a:lnTo>
                  <a:lnTo>
                    <a:pt x="0" y="3306572"/>
                  </a:lnTo>
                  <a:lnTo>
                    <a:pt x="3518" y="3354539"/>
                  </a:lnTo>
                  <a:lnTo>
                    <a:pt x="13740" y="3400322"/>
                  </a:lnTo>
                  <a:lnTo>
                    <a:pt x="30162" y="3443418"/>
                  </a:lnTo>
                  <a:lnTo>
                    <a:pt x="52285" y="3483324"/>
                  </a:lnTo>
                  <a:lnTo>
                    <a:pt x="79606" y="3519539"/>
                  </a:lnTo>
                  <a:lnTo>
                    <a:pt x="111624" y="3551560"/>
                  </a:lnTo>
                  <a:lnTo>
                    <a:pt x="147837" y="3578885"/>
                  </a:lnTo>
                  <a:lnTo>
                    <a:pt x="187743" y="3601012"/>
                  </a:lnTo>
                  <a:lnTo>
                    <a:pt x="230843" y="3617439"/>
                  </a:lnTo>
                  <a:lnTo>
                    <a:pt x="276632" y="3627664"/>
                  </a:lnTo>
                  <a:lnTo>
                    <a:pt x="324611" y="3631184"/>
                  </a:lnTo>
                  <a:lnTo>
                    <a:pt x="1623060" y="3631184"/>
                  </a:lnTo>
                  <a:lnTo>
                    <a:pt x="1671039" y="3627664"/>
                  </a:lnTo>
                  <a:lnTo>
                    <a:pt x="1716828" y="3617439"/>
                  </a:lnTo>
                  <a:lnTo>
                    <a:pt x="1759928" y="3601012"/>
                  </a:lnTo>
                  <a:lnTo>
                    <a:pt x="1799834" y="3578885"/>
                  </a:lnTo>
                  <a:lnTo>
                    <a:pt x="1836047" y="3551560"/>
                  </a:lnTo>
                  <a:lnTo>
                    <a:pt x="1868065" y="3519539"/>
                  </a:lnTo>
                  <a:lnTo>
                    <a:pt x="1895386" y="3483324"/>
                  </a:lnTo>
                  <a:lnTo>
                    <a:pt x="1917509" y="3443418"/>
                  </a:lnTo>
                  <a:lnTo>
                    <a:pt x="1933931" y="3400322"/>
                  </a:lnTo>
                  <a:lnTo>
                    <a:pt x="1944153" y="3354539"/>
                  </a:lnTo>
                  <a:lnTo>
                    <a:pt x="1947672" y="3306572"/>
                  </a:lnTo>
                  <a:lnTo>
                    <a:pt x="1947672" y="644144"/>
                  </a:lnTo>
                  <a:lnTo>
                    <a:pt x="1944153" y="596164"/>
                  </a:lnTo>
                  <a:lnTo>
                    <a:pt x="1933931" y="550375"/>
                  </a:lnTo>
                  <a:lnTo>
                    <a:pt x="1917509" y="507275"/>
                  </a:lnTo>
                  <a:lnTo>
                    <a:pt x="1895386" y="467369"/>
                  </a:lnTo>
                  <a:lnTo>
                    <a:pt x="1868065" y="431156"/>
                  </a:lnTo>
                  <a:lnTo>
                    <a:pt x="1836047" y="399138"/>
                  </a:lnTo>
                  <a:lnTo>
                    <a:pt x="1799834" y="371817"/>
                  </a:lnTo>
                  <a:lnTo>
                    <a:pt x="1759928" y="349694"/>
                  </a:lnTo>
                  <a:lnTo>
                    <a:pt x="1716828" y="333272"/>
                  </a:lnTo>
                  <a:lnTo>
                    <a:pt x="1671039" y="323050"/>
                  </a:lnTo>
                  <a:lnTo>
                    <a:pt x="1623060" y="319531"/>
                  </a:lnTo>
                  <a:lnTo>
                    <a:pt x="1743202" y="0"/>
                  </a:lnTo>
                  <a:close/>
                </a:path>
              </a:pathLst>
            </a:custGeom>
            <a:solidFill>
              <a:srgbClr val="E8F7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09877" y="3062985"/>
              <a:ext cx="1948180" cy="3631565"/>
            </a:xfrm>
            <a:custGeom>
              <a:avLst/>
              <a:gdLst/>
              <a:ahLst/>
              <a:cxnLst/>
              <a:rect l="l" t="t" r="r" b="b"/>
              <a:pathLst>
                <a:path w="1948179" h="3631565">
                  <a:moveTo>
                    <a:pt x="0" y="644144"/>
                  </a:moveTo>
                  <a:lnTo>
                    <a:pt x="3518" y="596164"/>
                  </a:lnTo>
                  <a:lnTo>
                    <a:pt x="13740" y="550375"/>
                  </a:lnTo>
                  <a:lnTo>
                    <a:pt x="30162" y="507275"/>
                  </a:lnTo>
                  <a:lnTo>
                    <a:pt x="52285" y="467369"/>
                  </a:lnTo>
                  <a:lnTo>
                    <a:pt x="79606" y="431156"/>
                  </a:lnTo>
                  <a:lnTo>
                    <a:pt x="111624" y="399138"/>
                  </a:lnTo>
                  <a:lnTo>
                    <a:pt x="147837" y="371817"/>
                  </a:lnTo>
                  <a:lnTo>
                    <a:pt x="187743" y="349694"/>
                  </a:lnTo>
                  <a:lnTo>
                    <a:pt x="230843" y="333272"/>
                  </a:lnTo>
                  <a:lnTo>
                    <a:pt x="276632" y="323050"/>
                  </a:lnTo>
                  <a:lnTo>
                    <a:pt x="324611" y="319531"/>
                  </a:lnTo>
                  <a:lnTo>
                    <a:pt x="1136142" y="319531"/>
                  </a:lnTo>
                  <a:lnTo>
                    <a:pt x="1743202" y="0"/>
                  </a:lnTo>
                  <a:lnTo>
                    <a:pt x="1623060" y="319531"/>
                  </a:lnTo>
                  <a:lnTo>
                    <a:pt x="1671039" y="323050"/>
                  </a:lnTo>
                  <a:lnTo>
                    <a:pt x="1716828" y="333272"/>
                  </a:lnTo>
                  <a:lnTo>
                    <a:pt x="1759928" y="349694"/>
                  </a:lnTo>
                  <a:lnTo>
                    <a:pt x="1799834" y="371817"/>
                  </a:lnTo>
                  <a:lnTo>
                    <a:pt x="1836047" y="399138"/>
                  </a:lnTo>
                  <a:lnTo>
                    <a:pt x="1868065" y="431156"/>
                  </a:lnTo>
                  <a:lnTo>
                    <a:pt x="1895386" y="467369"/>
                  </a:lnTo>
                  <a:lnTo>
                    <a:pt x="1917509" y="507275"/>
                  </a:lnTo>
                  <a:lnTo>
                    <a:pt x="1933931" y="550375"/>
                  </a:lnTo>
                  <a:lnTo>
                    <a:pt x="1944153" y="596164"/>
                  </a:lnTo>
                  <a:lnTo>
                    <a:pt x="1947672" y="644144"/>
                  </a:lnTo>
                  <a:lnTo>
                    <a:pt x="1947672" y="871474"/>
                  </a:lnTo>
                  <a:lnTo>
                    <a:pt x="1947672" y="1699387"/>
                  </a:lnTo>
                  <a:lnTo>
                    <a:pt x="1947672" y="3306572"/>
                  </a:lnTo>
                  <a:lnTo>
                    <a:pt x="1944153" y="3354539"/>
                  </a:lnTo>
                  <a:lnTo>
                    <a:pt x="1933931" y="3400322"/>
                  </a:lnTo>
                  <a:lnTo>
                    <a:pt x="1917509" y="3443418"/>
                  </a:lnTo>
                  <a:lnTo>
                    <a:pt x="1895386" y="3483324"/>
                  </a:lnTo>
                  <a:lnTo>
                    <a:pt x="1868065" y="3519539"/>
                  </a:lnTo>
                  <a:lnTo>
                    <a:pt x="1836047" y="3551560"/>
                  </a:lnTo>
                  <a:lnTo>
                    <a:pt x="1799834" y="3578885"/>
                  </a:lnTo>
                  <a:lnTo>
                    <a:pt x="1759928" y="3601012"/>
                  </a:lnTo>
                  <a:lnTo>
                    <a:pt x="1716828" y="3617439"/>
                  </a:lnTo>
                  <a:lnTo>
                    <a:pt x="1671039" y="3627664"/>
                  </a:lnTo>
                  <a:lnTo>
                    <a:pt x="1623060" y="3631184"/>
                  </a:lnTo>
                  <a:lnTo>
                    <a:pt x="1136142" y="3631184"/>
                  </a:lnTo>
                  <a:lnTo>
                    <a:pt x="324611" y="3631184"/>
                  </a:lnTo>
                  <a:lnTo>
                    <a:pt x="276632" y="3627664"/>
                  </a:lnTo>
                  <a:lnTo>
                    <a:pt x="230843" y="3617439"/>
                  </a:lnTo>
                  <a:lnTo>
                    <a:pt x="187743" y="3601012"/>
                  </a:lnTo>
                  <a:lnTo>
                    <a:pt x="147837" y="3578885"/>
                  </a:lnTo>
                  <a:lnTo>
                    <a:pt x="111624" y="3551560"/>
                  </a:lnTo>
                  <a:lnTo>
                    <a:pt x="79606" y="3519539"/>
                  </a:lnTo>
                  <a:lnTo>
                    <a:pt x="52285" y="3483324"/>
                  </a:lnTo>
                  <a:lnTo>
                    <a:pt x="30162" y="3443418"/>
                  </a:lnTo>
                  <a:lnTo>
                    <a:pt x="13740" y="3400322"/>
                  </a:lnTo>
                  <a:lnTo>
                    <a:pt x="3518" y="3354539"/>
                  </a:lnTo>
                  <a:lnTo>
                    <a:pt x="0" y="3306572"/>
                  </a:lnTo>
                  <a:lnTo>
                    <a:pt x="0" y="1699387"/>
                  </a:lnTo>
                  <a:lnTo>
                    <a:pt x="0" y="871474"/>
                  </a:lnTo>
                  <a:lnTo>
                    <a:pt x="0" y="644144"/>
                  </a:lnTo>
                  <a:close/>
                </a:path>
              </a:pathLst>
            </a:custGeom>
            <a:ln w="28956">
              <a:solidFill>
                <a:srgbClr val="8DD4E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421002" y="3648388"/>
            <a:ext cx="200825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200" spc="-25" dirty="0" smtClean="0">
              <a:latin typeface="Microsoft Sans Serif"/>
              <a:cs typeface="Microsoft Sans Serif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792028" y="2179319"/>
            <a:ext cx="1827253" cy="4493625"/>
            <a:chOff x="3352672" y="2259838"/>
            <a:chExt cx="1957070" cy="4459605"/>
          </a:xfrm>
        </p:grpSpPr>
        <p:sp>
          <p:nvSpPr>
            <p:cNvPr id="19" name="object 19"/>
            <p:cNvSpPr/>
            <p:nvPr/>
          </p:nvSpPr>
          <p:spPr>
            <a:xfrm>
              <a:off x="3367277" y="2274443"/>
              <a:ext cx="1927860" cy="4430395"/>
            </a:xfrm>
            <a:custGeom>
              <a:avLst/>
              <a:gdLst/>
              <a:ahLst/>
              <a:cxnLst/>
              <a:rect l="l" t="t" r="r" b="b"/>
              <a:pathLst>
                <a:path w="1927860" h="4430395">
                  <a:moveTo>
                    <a:pt x="1573022" y="0"/>
                  </a:moveTo>
                  <a:lnTo>
                    <a:pt x="1124585" y="818515"/>
                  </a:lnTo>
                  <a:lnTo>
                    <a:pt x="321310" y="818515"/>
                  </a:lnTo>
                  <a:lnTo>
                    <a:pt x="273837" y="821999"/>
                  </a:lnTo>
                  <a:lnTo>
                    <a:pt x="228524" y="832121"/>
                  </a:lnTo>
                  <a:lnTo>
                    <a:pt x="185869" y="848384"/>
                  </a:lnTo>
                  <a:lnTo>
                    <a:pt x="146369" y="870289"/>
                  </a:lnTo>
                  <a:lnTo>
                    <a:pt x="110521" y="897338"/>
                  </a:lnTo>
                  <a:lnTo>
                    <a:pt x="78823" y="929036"/>
                  </a:lnTo>
                  <a:lnTo>
                    <a:pt x="51774" y="964884"/>
                  </a:lnTo>
                  <a:lnTo>
                    <a:pt x="29869" y="1004384"/>
                  </a:lnTo>
                  <a:lnTo>
                    <a:pt x="13606" y="1047039"/>
                  </a:lnTo>
                  <a:lnTo>
                    <a:pt x="3484" y="1092352"/>
                  </a:lnTo>
                  <a:lnTo>
                    <a:pt x="0" y="1139825"/>
                  </a:lnTo>
                  <a:lnTo>
                    <a:pt x="0" y="4109072"/>
                  </a:lnTo>
                  <a:lnTo>
                    <a:pt x="3484" y="4156556"/>
                  </a:lnTo>
                  <a:lnTo>
                    <a:pt x="13606" y="4201877"/>
                  </a:lnTo>
                  <a:lnTo>
                    <a:pt x="29869" y="4244537"/>
                  </a:lnTo>
                  <a:lnTo>
                    <a:pt x="51774" y="4284039"/>
                  </a:lnTo>
                  <a:lnTo>
                    <a:pt x="78823" y="4319886"/>
                  </a:lnTo>
                  <a:lnTo>
                    <a:pt x="110521" y="4351582"/>
                  </a:lnTo>
                  <a:lnTo>
                    <a:pt x="146369" y="4378629"/>
                  </a:lnTo>
                  <a:lnTo>
                    <a:pt x="185869" y="4400531"/>
                  </a:lnTo>
                  <a:lnTo>
                    <a:pt x="228524" y="4416791"/>
                  </a:lnTo>
                  <a:lnTo>
                    <a:pt x="273837" y="4426911"/>
                  </a:lnTo>
                  <a:lnTo>
                    <a:pt x="321310" y="4430395"/>
                  </a:lnTo>
                  <a:lnTo>
                    <a:pt x="1606550" y="4430395"/>
                  </a:lnTo>
                  <a:lnTo>
                    <a:pt x="1654022" y="4426911"/>
                  </a:lnTo>
                  <a:lnTo>
                    <a:pt x="1699335" y="4416791"/>
                  </a:lnTo>
                  <a:lnTo>
                    <a:pt x="1741990" y="4400531"/>
                  </a:lnTo>
                  <a:lnTo>
                    <a:pt x="1781490" y="4378629"/>
                  </a:lnTo>
                  <a:lnTo>
                    <a:pt x="1817338" y="4351582"/>
                  </a:lnTo>
                  <a:lnTo>
                    <a:pt x="1849036" y="4319886"/>
                  </a:lnTo>
                  <a:lnTo>
                    <a:pt x="1876085" y="4284039"/>
                  </a:lnTo>
                  <a:lnTo>
                    <a:pt x="1897990" y="4244537"/>
                  </a:lnTo>
                  <a:lnTo>
                    <a:pt x="1914253" y="4201877"/>
                  </a:lnTo>
                  <a:lnTo>
                    <a:pt x="1924375" y="4156556"/>
                  </a:lnTo>
                  <a:lnTo>
                    <a:pt x="1927860" y="4109072"/>
                  </a:lnTo>
                  <a:lnTo>
                    <a:pt x="1927860" y="1139825"/>
                  </a:lnTo>
                  <a:lnTo>
                    <a:pt x="1924375" y="1092352"/>
                  </a:lnTo>
                  <a:lnTo>
                    <a:pt x="1914253" y="1047039"/>
                  </a:lnTo>
                  <a:lnTo>
                    <a:pt x="1897990" y="1004384"/>
                  </a:lnTo>
                  <a:lnTo>
                    <a:pt x="1876085" y="964884"/>
                  </a:lnTo>
                  <a:lnTo>
                    <a:pt x="1849036" y="929036"/>
                  </a:lnTo>
                  <a:lnTo>
                    <a:pt x="1817338" y="897338"/>
                  </a:lnTo>
                  <a:lnTo>
                    <a:pt x="1781490" y="870289"/>
                  </a:lnTo>
                  <a:lnTo>
                    <a:pt x="1741990" y="848384"/>
                  </a:lnTo>
                  <a:lnTo>
                    <a:pt x="1699335" y="832121"/>
                  </a:lnTo>
                  <a:lnTo>
                    <a:pt x="1654022" y="821999"/>
                  </a:lnTo>
                  <a:lnTo>
                    <a:pt x="1606550" y="818515"/>
                  </a:lnTo>
                  <a:lnTo>
                    <a:pt x="1573022" y="0"/>
                  </a:lnTo>
                  <a:close/>
                </a:path>
              </a:pathLst>
            </a:custGeom>
            <a:solidFill>
              <a:srgbClr val="FB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367277" y="2274443"/>
              <a:ext cx="1927860" cy="4430395"/>
            </a:xfrm>
            <a:custGeom>
              <a:avLst/>
              <a:gdLst/>
              <a:ahLst/>
              <a:cxnLst/>
              <a:rect l="l" t="t" r="r" b="b"/>
              <a:pathLst>
                <a:path w="1927860" h="4430395">
                  <a:moveTo>
                    <a:pt x="0" y="1139825"/>
                  </a:moveTo>
                  <a:lnTo>
                    <a:pt x="3484" y="1092352"/>
                  </a:lnTo>
                  <a:lnTo>
                    <a:pt x="13606" y="1047039"/>
                  </a:lnTo>
                  <a:lnTo>
                    <a:pt x="29869" y="1004384"/>
                  </a:lnTo>
                  <a:lnTo>
                    <a:pt x="51774" y="964884"/>
                  </a:lnTo>
                  <a:lnTo>
                    <a:pt x="78823" y="929036"/>
                  </a:lnTo>
                  <a:lnTo>
                    <a:pt x="110521" y="897338"/>
                  </a:lnTo>
                  <a:lnTo>
                    <a:pt x="146369" y="870289"/>
                  </a:lnTo>
                  <a:lnTo>
                    <a:pt x="185869" y="848384"/>
                  </a:lnTo>
                  <a:lnTo>
                    <a:pt x="228524" y="832121"/>
                  </a:lnTo>
                  <a:lnTo>
                    <a:pt x="273837" y="821999"/>
                  </a:lnTo>
                  <a:lnTo>
                    <a:pt x="321310" y="818515"/>
                  </a:lnTo>
                  <a:lnTo>
                    <a:pt x="1124585" y="818515"/>
                  </a:lnTo>
                  <a:lnTo>
                    <a:pt x="1573022" y="0"/>
                  </a:lnTo>
                  <a:lnTo>
                    <a:pt x="1606550" y="818515"/>
                  </a:lnTo>
                  <a:lnTo>
                    <a:pt x="1654022" y="821999"/>
                  </a:lnTo>
                  <a:lnTo>
                    <a:pt x="1699335" y="832121"/>
                  </a:lnTo>
                  <a:lnTo>
                    <a:pt x="1741990" y="848384"/>
                  </a:lnTo>
                  <a:lnTo>
                    <a:pt x="1781490" y="870289"/>
                  </a:lnTo>
                  <a:lnTo>
                    <a:pt x="1817338" y="897338"/>
                  </a:lnTo>
                  <a:lnTo>
                    <a:pt x="1849036" y="929036"/>
                  </a:lnTo>
                  <a:lnTo>
                    <a:pt x="1876085" y="964884"/>
                  </a:lnTo>
                  <a:lnTo>
                    <a:pt x="1897990" y="1004384"/>
                  </a:lnTo>
                  <a:lnTo>
                    <a:pt x="1914253" y="1047039"/>
                  </a:lnTo>
                  <a:lnTo>
                    <a:pt x="1924375" y="1092352"/>
                  </a:lnTo>
                  <a:lnTo>
                    <a:pt x="1927860" y="1139825"/>
                  </a:lnTo>
                  <a:lnTo>
                    <a:pt x="1927860" y="1420495"/>
                  </a:lnTo>
                  <a:lnTo>
                    <a:pt x="1927860" y="2323465"/>
                  </a:lnTo>
                  <a:lnTo>
                    <a:pt x="1927860" y="4109072"/>
                  </a:lnTo>
                  <a:lnTo>
                    <a:pt x="1924375" y="4156556"/>
                  </a:lnTo>
                  <a:lnTo>
                    <a:pt x="1914253" y="4201877"/>
                  </a:lnTo>
                  <a:lnTo>
                    <a:pt x="1897990" y="4244537"/>
                  </a:lnTo>
                  <a:lnTo>
                    <a:pt x="1876085" y="4284039"/>
                  </a:lnTo>
                  <a:lnTo>
                    <a:pt x="1849036" y="4319886"/>
                  </a:lnTo>
                  <a:lnTo>
                    <a:pt x="1817338" y="4351582"/>
                  </a:lnTo>
                  <a:lnTo>
                    <a:pt x="1781490" y="4378629"/>
                  </a:lnTo>
                  <a:lnTo>
                    <a:pt x="1741990" y="4400531"/>
                  </a:lnTo>
                  <a:lnTo>
                    <a:pt x="1699335" y="4416791"/>
                  </a:lnTo>
                  <a:lnTo>
                    <a:pt x="1654022" y="4426911"/>
                  </a:lnTo>
                  <a:lnTo>
                    <a:pt x="1606550" y="4430395"/>
                  </a:lnTo>
                  <a:lnTo>
                    <a:pt x="1124585" y="4430395"/>
                  </a:lnTo>
                  <a:lnTo>
                    <a:pt x="321310" y="4430395"/>
                  </a:lnTo>
                  <a:lnTo>
                    <a:pt x="273837" y="4426911"/>
                  </a:lnTo>
                  <a:lnTo>
                    <a:pt x="228524" y="4416791"/>
                  </a:lnTo>
                  <a:lnTo>
                    <a:pt x="185869" y="4400531"/>
                  </a:lnTo>
                  <a:lnTo>
                    <a:pt x="146369" y="4378629"/>
                  </a:lnTo>
                  <a:lnTo>
                    <a:pt x="110521" y="4351582"/>
                  </a:lnTo>
                  <a:lnTo>
                    <a:pt x="78823" y="4319886"/>
                  </a:lnTo>
                  <a:lnTo>
                    <a:pt x="51774" y="4284039"/>
                  </a:lnTo>
                  <a:lnTo>
                    <a:pt x="29869" y="4244537"/>
                  </a:lnTo>
                  <a:lnTo>
                    <a:pt x="13606" y="4201877"/>
                  </a:lnTo>
                  <a:lnTo>
                    <a:pt x="3484" y="4156556"/>
                  </a:lnTo>
                  <a:lnTo>
                    <a:pt x="0" y="4109072"/>
                  </a:lnTo>
                  <a:lnTo>
                    <a:pt x="0" y="2323465"/>
                  </a:lnTo>
                  <a:lnTo>
                    <a:pt x="0" y="1420495"/>
                  </a:lnTo>
                  <a:lnTo>
                    <a:pt x="0" y="1139825"/>
                  </a:lnTo>
                  <a:close/>
                </a:path>
              </a:pathLst>
            </a:custGeom>
            <a:ln w="28956">
              <a:solidFill>
                <a:srgbClr val="8DD4E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996750" y="3369674"/>
            <a:ext cx="1456055" cy="315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 marR="107314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Ставка</a:t>
            </a:r>
            <a:r>
              <a:rPr sz="1200" spc="-35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2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налога</a:t>
            </a:r>
            <a:r>
              <a:rPr sz="1200" spc="29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200" spc="-25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от </a:t>
            </a:r>
            <a:r>
              <a:rPr sz="1200" spc="-1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кадастровой</a:t>
            </a:r>
            <a:endParaRPr sz="12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  <a:p>
            <a:pPr marL="83820" marR="535305">
              <a:lnSpc>
                <a:spcPct val="100000"/>
              </a:lnSpc>
            </a:pPr>
            <a:r>
              <a:rPr sz="1200" spc="-1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стоимости имущества:</a:t>
            </a:r>
            <a:endParaRPr sz="12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  <a:p>
            <a:pPr marL="83820" marR="56515" indent="-71755">
              <a:lnSpc>
                <a:spcPct val="100000"/>
              </a:lnSpc>
              <a:buFont typeface="Microsoft Sans Serif"/>
              <a:buChar char="•"/>
              <a:tabLst>
                <a:tab pos="83820" algn="l"/>
                <a:tab pos="120650" algn="l"/>
              </a:tabLst>
            </a:pPr>
            <a:r>
              <a:rPr sz="12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	</a:t>
            </a:r>
            <a:r>
              <a:rPr lang="ru-RU" sz="1200" b="1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от 0,149 до </a:t>
            </a:r>
            <a:r>
              <a:rPr sz="1200" b="1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0,3</a:t>
            </a:r>
            <a:r>
              <a:rPr sz="1200" b="1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%</a:t>
            </a:r>
            <a:r>
              <a:rPr sz="1200" b="1" spc="-15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200" spc="-5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- </a:t>
            </a:r>
            <a:r>
              <a:rPr sz="1200" spc="-10" dirty="0" err="1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используемого</a:t>
            </a:r>
            <a:endParaRPr sz="12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  <a:p>
            <a:pPr marL="83820" marR="73025">
              <a:lnSpc>
                <a:spcPct val="100000"/>
              </a:lnSpc>
            </a:pPr>
            <a:r>
              <a:rPr sz="12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в</a:t>
            </a:r>
            <a:r>
              <a:rPr sz="1200" spc="1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200" spc="-25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некоммерческих </a:t>
            </a:r>
            <a:r>
              <a:rPr sz="1200" spc="-1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целях;</a:t>
            </a:r>
            <a:endParaRPr sz="12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  <a:p>
            <a:pPr marL="83820" marR="195580" indent="-71755">
              <a:lnSpc>
                <a:spcPct val="100000"/>
              </a:lnSpc>
              <a:buFont typeface="Microsoft Sans Serif"/>
              <a:buChar char="•"/>
              <a:tabLst>
                <a:tab pos="83820" algn="l"/>
                <a:tab pos="120650" algn="l"/>
              </a:tabLst>
            </a:pPr>
            <a:r>
              <a:rPr sz="12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	</a:t>
            </a:r>
            <a:r>
              <a:rPr lang="ru-RU" sz="1200" b="1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от 0,6 </a:t>
            </a:r>
            <a:r>
              <a:rPr sz="1200" b="1" dirty="0" err="1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до</a:t>
            </a:r>
            <a:r>
              <a:rPr sz="1200" b="1" spc="-5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200" b="1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2%</a:t>
            </a:r>
            <a:r>
              <a:rPr sz="1200" b="1" spc="-15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200" spc="-5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- </a:t>
            </a:r>
            <a:r>
              <a:rPr sz="1200" spc="-25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используемого</a:t>
            </a:r>
            <a:r>
              <a:rPr sz="1200" spc="45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200" spc="-5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в </a:t>
            </a:r>
            <a:r>
              <a:rPr sz="1200" spc="-10" dirty="0" err="1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коммерческих</a:t>
            </a:r>
            <a:r>
              <a:rPr sz="1200" spc="-1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200" dirty="0" err="1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целях</a:t>
            </a:r>
            <a:r>
              <a:rPr lang="ru-RU" sz="1200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;</a:t>
            </a:r>
          </a:p>
          <a:p>
            <a:pPr marL="83820" marR="195580" indent="-71755">
              <a:buFont typeface="Microsoft Sans Serif"/>
              <a:buChar char="•"/>
              <a:tabLst>
                <a:tab pos="83820" algn="l"/>
                <a:tab pos="120650" algn="l"/>
              </a:tabLst>
            </a:pPr>
            <a:r>
              <a:rPr lang="ru-RU" sz="1200" spc="-2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lang="ru-RU" sz="1200" b="1" spc="-20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2,5 %</a:t>
            </a:r>
            <a:r>
              <a:rPr lang="ru-RU" sz="1200" spc="-20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 от </a:t>
            </a:r>
            <a:r>
              <a:rPr sz="1200" dirty="0" err="1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стоимост</a:t>
            </a:r>
            <a:r>
              <a:rPr lang="ru-RU" sz="1200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и</a:t>
            </a:r>
            <a:r>
              <a:rPr sz="1200" spc="-70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lang="ru-RU" sz="1200" spc="-10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объекта </a:t>
            </a:r>
            <a:r>
              <a:rPr sz="1200" spc="-20" dirty="0" err="1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свыше</a:t>
            </a:r>
            <a:r>
              <a:rPr sz="1200" spc="-20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200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300</a:t>
            </a:r>
            <a:r>
              <a:rPr lang="ru-RU" sz="1200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200" spc="-55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2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млн.</a:t>
            </a:r>
            <a:r>
              <a:rPr sz="1200" spc="-35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200" dirty="0" err="1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рублей</a:t>
            </a:r>
            <a:endParaRPr sz="12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16348" y="891286"/>
            <a:ext cx="1261110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Налог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на</a:t>
            </a:r>
            <a:r>
              <a:rPr sz="1400" b="1" spc="-1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имущество </a:t>
            </a:r>
            <a:r>
              <a:rPr sz="1400" b="1" spc="-1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физических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-2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лиц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03721" y="4049762"/>
            <a:ext cx="1516380" cy="2403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9395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Microsoft Sans Serif"/>
                <a:cs typeface="Microsoft Sans Serif"/>
              </a:rPr>
              <a:t>Ставка</a:t>
            </a:r>
            <a:r>
              <a:rPr sz="1200" spc="-3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налога</a:t>
            </a:r>
            <a:r>
              <a:rPr sz="1200" spc="29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от </a:t>
            </a:r>
            <a:r>
              <a:rPr sz="1200" spc="-10" dirty="0">
                <a:latin typeface="Microsoft Sans Serif"/>
                <a:cs typeface="Microsoft Sans Serif"/>
              </a:rPr>
              <a:t>кадастровой</a:t>
            </a:r>
            <a:endParaRPr sz="1200" dirty="0">
              <a:latin typeface="Microsoft Sans Serif"/>
              <a:cs typeface="Microsoft Sans Serif"/>
            </a:endParaRPr>
          </a:p>
          <a:p>
            <a:pPr marL="12700" marR="61594">
              <a:lnSpc>
                <a:spcPct val="100000"/>
              </a:lnSpc>
            </a:pPr>
            <a:r>
              <a:rPr sz="1200" spc="-10" dirty="0">
                <a:latin typeface="Microsoft Sans Serif"/>
                <a:cs typeface="Microsoft Sans Serif"/>
              </a:rPr>
              <a:t>стоимости </a:t>
            </a:r>
            <a:r>
              <a:rPr sz="1200" spc="-25" dirty="0">
                <a:latin typeface="Microsoft Sans Serif"/>
                <a:cs typeface="Microsoft Sans Serif"/>
              </a:rPr>
              <a:t>земельного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участка:</a:t>
            </a:r>
            <a:endParaRPr sz="1200" dirty="0">
              <a:latin typeface="Microsoft Sans Serif"/>
              <a:cs typeface="Microsoft Sans Serif"/>
            </a:endParaRPr>
          </a:p>
          <a:p>
            <a:pPr marL="12700" marR="5080" indent="108585">
              <a:lnSpc>
                <a:spcPct val="100000"/>
              </a:lnSpc>
              <a:buFont typeface="Microsoft Sans Serif"/>
              <a:buChar char="•"/>
              <a:tabLst>
                <a:tab pos="121285" algn="l"/>
              </a:tabLst>
            </a:pPr>
            <a:r>
              <a:rPr sz="1200" b="1" dirty="0">
                <a:latin typeface="Arial"/>
                <a:cs typeface="Arial"/>
              </a:rPr>
              <a:t>0,3%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dirty="0">
                <a:latin typeface="Arial MT"/>
                <a:cs typeface="Arial MT"/>
              </a:rPr>
              <a:t>-</a:t>
            </a:r>
            <a:r>
              <a:rPr sz="1200" spc="10" dirty="0">
                <a:latin typeface="Arial MT"/>
                <a:cs typeface="Arial MT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по </a:t>
            </a:r>
            <a:r>
              <a:rPr sz="1200" spc="-20" dirty="0">
                <a:latin typeface="Microsoft Sans Serif"/>
                <a:cs typeface="Microsoft Sans Serif"/>
              </a:rPr>
              <a:t>земельным</a:t>
            </a:r>
            <a:r>
              <a:rPr sz="1200" spc="-3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участкам сельхозиспользован </a:t>
            </a:r>
            <a:r>
              <a:rPr sz="1200" dirty="0">
                <a:latin typeface="Microsoft Sans Serif"/>
                <a:cs typeface="Microsoft Sans Serif"/>
              </a:rPr>
              <a:t>ия,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жилищного </a:t>
            </a:r>
            <a:r>
              <a:rPr sz="1200" dirty="0">
                <a:latin typeface="Microsoft Sans Serif"/>
                <a:cs typeface="Microsoft Sans Serif"/>
              </a:rPr>
              <a:t>фонда,</a:t>
            </a:r>
            <a:r>
              <a:rPr sz="1200" spc="-2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для </a:t>
            </a:r>
            <a:r>
              <a:rPr sz="1200" spc="-10" dirty="0">
                <a:latin typeface="Microsoft Sans Serif"/>
                <a:cs typeface="Microsoft Sans Serif"/>
              </a:rPr>
              <a:t>ведения </a:t>
            </a:r>
            <a:r>
              <a:rPr sz="1200" dirty="0">
                <a:latin typeface="Microsoft Sans Serif"/>
                <a:cs typeface="Microsoft Sans Serif"/>
              </a:rPr>
              <a:t>личного</a:t>
            </a:r>
            <a:r>
              <a:rPr sz="1200" spc="-8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подсобного хозяйства;</a:t>
            </a:r>
            <a:endParaRPr sz="1200" dirty="0">
              <a:latin typeface="Microsoft Sans Serif"/>
              <a:cs typeface="Microsoft Sans Serif"/>
            </a:endParaRPr>
          </a:p>
          <a:p>
            <a:pPr marL="12700" marR="5080" indent="108585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121285" algn="l"/>
              </a:tabLst>
            </a:pPr>
            <a:r>
              <a:rPr sz="1200" b="1" dirty="0">
                <a:latin typeface="Arial"/>
                <a:cs typeface="Arial"/>
              </a:rPr>
              <a:t>1,5%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dirty="0">
                <a:latin typeface="Arial MT"/>
                <a:cs typeface="Arial MT"/>
              </a:rPr>
              <a:t>-</a:t>
            </a:r>
            <a:r>
              <a:rPr sz="1200" spc="5" dirty="0">
                <a:latin typeface="Arial MT"/>
                <a:cs typeface="Arial MT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по </a:t>
            </a:r>
            <a:r>
              <a:rPr sz="1200" spc="-10" dirty="0">
                <a:latin typeface="Microsoft Sans Serif"/>
                <a:cs typeface="Microsoft Sans Serif"/>
              </a:rPr>
              <a:t>другим </a:t>
            </a:r>
            <a:r>
              <a:rPr sz="1200" spc="-20" dirty="0">
                <a:latin typeface="Microsoft Sans Serif"/>
                <a:cs typeface="Microsoft Sans Serif"/>
              </a:rPr>
              <a:t>земельным</a:t>
            </a:r>
            <a:r>
              <a:rPr sz="1200" spc="-3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участкам</a:t>
            </a:r>
            <a:endParaRPr sz="1200" dirty="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36107" y="1935226"/>
            <a:ext cx="105727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7495" marR="5080" indent="-26543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Земельный налог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76693" y="2670429"/>
            <a:ext cx="181292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Налог</a:t>
            </a:r>
            <a:r>
              <a:rPr sz="1400" b="1" spc="-6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на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1400" b="1" spc="-1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профессиональный доход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746618" y="3823473"/>
            <a:ext cx="1828800" cy="2842885"/>
            <a:chOff x="7407401" y="3876928"/>
            <a:chExt cx="1828800" cy="2817495"/>
          </a:xfrm>
        </p:grpSpPr>
        <p:sp>
          <p:nvSpPr>
            <p:cNvPr id="30" name="object 30"/>
            <p:cNvSpPr/>
            <p:nvPr/>
          </p:nvSpPr>
          <p:spPr>
            <a:xfrm>
              <a:off x="7407401" y="3876928"/>
              <a:ext cx="1828800" cy="2817495"/>
            </a:xfrm>
            <a:custGeom>
              <a:avLst/>
              <a:gdLst/>
              <a:ahLst/>
              <a:cxnLst/>
              <a:rect l="l" t="t" r="r" b="b"/>
              <a:pathLst>
                <a:path w="1828800" h="2817495">
                  <a:moveTo>
                    <a:pt x="517651" y="0"/>
                  </a:moveTo>
                  <a:lnTo>
                    <a:pt x="304800" y="240157"/>
                  </a:lnTo>
                  <a:lnTo>
                    <a:pt x="255374" y="244147"/>
                  </a:lnTo>
                  <a:lnTo>
                    <a:pt x="208483" y="255701"/>
                  </a:lnTo>
                  <a:lnTo>
                    <a:pt x="164753" y="274189"/>
                  </a:lnTo>
                  <a:lnTo>
                    <a:pt x="124815" y="298983"/>
                  </a:lnTo>
                  <a:lnTo>
                    <a:pt x="89296" y="329453"/>
                  </a:lnTo>
                  <a:lnTo>
                    <a:pt x="58826" y="364972"/>
                  </a:lnTo>
                  <a:lnTo>
                    <a:pt x="34032" y="404910"/>
                  </a:lnTo>
                  <a:lnTo>
                    <a:pt x="15544" y="448640"/>
                  </a:lnTo>
                  <a:lnTo>
                    <a:pt x="3990" y="495531"/>
                  </a:lnTo>
                  <a:lnTo>
                    <a:pt x="0" y="544957"/>
                  </a:lnTo>
                  <a:lnTo>
                    <a:pt x="0" y="2512441"/>
                  </a:lnTo>
                  <a:lnTo>
                    <a:pt x="3990" y="2561881"/>
                  </a:lnTo>
                  <a:lnTo>
                    <a:pt x="15544" y="2608782"/>
                  </a:lnTo>
                  <a:lnTo>
                    <a:pt x="34032" y="2652515"/>
                  </a:lnTo>
                  <a:lnTo>
                    <a:pt x="58826" y="2692452"/>
                  </a:lnTo>
                  <a:lnTo>
                    <a:pt x="89296" y="2727967"/>
                  </a:lnTo>
                  <a:lnTo>
                    <a:pt x="124815" y="2758432"/>
                  </a:lnTo>
                  <a:lnTo>
                    <a:pt x="164753" y="2783220"/>
                  </a:lnTo>
                  <a:lnTo>
                    <a:pt x="208483" y="2801702"/>
                  </a:lnTo>
                  <a:lnTo>
                    <a:pt x="255374" y="2813251"/>
                  </a:lnTo>
                  <a:lnTo>
                    <a:pt x="304800" y="2817241"/>
                  </a:lnTo>
                  <a:lnTo>
                    <a:pt x="1524000" y="2817241"/>
                  </a:lnTo>
                  <a:lnTo>
                    <a:pt x="1573425" y="2813251"/>
                  </a:lnTo>
                  <a:lnTo>
                    <a:pt x="1620316" y="2801702"/>
                  </a:lnTo>
                  <a:lnTo>
                    <a:pt x="1664046" y="2783220"/>
                  </a:lnTo>
                  <a:lnTo>
                    <a:pt x="1703984" y="2758432"/>
                  </a:lnTo>
                  <a:lnTo>
                    <a:pt x="1739503" y="2727967"/>
                  </a:lnTo>
                  <a:lnTo>
                    <a:pt x="1769973" y="2692452"/>
                  </a:lnTo>
                  <a:lnTo>
                    <a:pt x="1794767" y="2652515"/>
                  </a:lnTo>
                  <a:lnTo>
                    <a:pt x="1813255" y="2608782"/>
                  </a:lnTo>
                  <a:lnTo>
                    <a:pt x="1824809" y="2561881"/>
                  </a:lnTo>
                  <a:lnTo>
                    <a:pt x="1828800" y="2512441"/>
                  </a:lnTo>
                  <a:lnTo>
                    <a:pt x="1828800" y="544957"/>
                  </a:lnTo>
                  <a:lnTo>
                    <a:pt x="1824809" y="495531"/>
                  </a:lnTo>
                  <a:lnTo>
                    <a:pt x="1813255" y="448640"/>
                  </a:lnTo>
                  <a:lnTo>
                    <a:pt x="1794767" y="404910"/>
                  </a:lnTo>
                  <a:lnTo>
                    <a:pt x="1769973" y="364972"/>
                  </a:lnTo>
                  <a:lnTo>
                    <a:pt x="1739503" y="329453"/>
                  </a:lnTo>
                  <a:lnTo>
                    <a:pt x="1703984" y="298983"/>
                  </a:lnTo>
                  <a:lnTo>
                    <a:pt x="1664046" y="274189"/>
                  </a:lnTo>
                  <a:lnTo>
                    <a:pt x="1620316" y="255701"/>
                  </a:lnTo>
                  <a:lnTo>
                    <a:pt x="1573425" y="244147"/>
                  </a:lnTo>
                  <a:lnTo>
                    <a:pt x="1524000" y="240157"/>
                  </a:lnTo>
                  <a:lnTo>
                    <a:pt x="762000" y="240157"/>
                  </a:lnTo>
                  <a:lnTo>
                    <a:pt x="517651" y="0"/>
                  </a:lnTo>
                  <a:close/>
                </a:path>
              </a:pathLst>
            </a:custGeom>
            <a:solidFill>
              <a:srgbClr val="FB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407401" y="3970391"/>
              <a:ext cx="1828800" cy="2724032"/>
            </a:xfrm>
            <a:custGeom>
              <a:avLst/>
              <a:gdLst/>
              <a:ahLst/>
              <a:cxnLst/>
              <a:rect l="l" t="t" r="r" b="b"/>
              <a:pathLst>
                <a:path w="1828800" h="2817495">
                  <a:moveTo>
                    <a:pt x="0" y="544957"/>
                  </a:moveTo>
                  <a:lnTo>
                    <a:pt x="3990" y="495531"/>
                  </a:lnTo>
                  <a:lnTo>
                    <a:pt x="15544" y="448640"/>
                  </a:lnTo>
                  <a:lnTo>
                    <a:pt x="34032" y="404910"/>
                  </a:lnTo>
                  <a:lnTo>
                    <a:pt x="58826" y="364972"/>
                  </a:lnTo>
                  <a:lnTo>
                    <a:pt x="89296" y="329453"/>
                  </a:lnTo>
                  <a:lnTo>
                    <a:pt x="124815" y="298983"/>
                  </a:lnTo>
                  <a:lnTo>
                    <a:pt x="164753" y="274189"/>
                  </a:lnTo>
                  <a:lnTo>
                    <a:pt x="208483" y="255701"/>
                  </a:lnTo>
                  <a:lnTo>
                    <a:pt x="255374" y="244147"/>
                  </a:lnTo>
                  <a:lnTo>
                    <a:pt x="304800" y="240157"/>
                  </a:lnTo>
                  <a:lnTo>
                    <a:pt x="517651" y="0"/>
                  </a:lnTo>
                  <a:lnTo>
                    <a:pt x="762000" y="240157"/>
                  </a:lnTo>
                  <a:lnTo>
                    <a:pt x="1524000" y="240157"/>
                  </a:lnTo>
                  <a:lnTo>
                    <a:pt x="1573425" y="244147"/>
                  </a:lnTo>
                  <a:lnTo>
                    <a:pt x="1620316" y="255701"/>
                  </a:lnTo>
                  <a:lnTo>
                    <a:pt x="1664046" y="274189"/>
                  </a:lnTo>
                  <a:lnTo>
                    <a:pt x="1703984" y="298983"/>
                  </a:lnTo>
                  <a:lnTo>
                    <a:pt x="1739503" y="329453"/>
                  </a:lnTo>
                  <a:lnTo>
                    <a:pt x="1769973" y="364972"/>
                  </a:lnTo>
                  <a:lnTo>
                    <a:pt x="1794767" y="404910"/>
                  </a:lnTo>
                  <a:lnTo>
                    <a:pt x="1813255" y="448640"/>
                  </a:lnTo>
                  <a:lnTo>
                    <a:pt x="1824809" y="495531"/>
                  </a:lnTo>
                  <a:lnTo>
                    <a:pt x="1828800" y="544957"/>
                  </a:lnTo>
                  <a:lnTo>
                    <a:pt x="1828800" y="669671"/>
                  </a:lnTo>
                  <a:lnTo>
                    <a:pt x="1828800" y="1313942"/>
                  </a:lnTo>
                  <a:lnTo>
                    <a:pt x="1828800" y="2512441"/>
                  </a:lnTo>
                  <a:lnTo>
                    <a:pt x="1824809" y="2561881"/>
                  </a:lnTo>
                  <a:lnTo>
                    <a:pt x="1813255" y="2608782"/>
                  </a:lnTo>
                  <a:lnTo>
                    <a:pt x="1794767" y="2652515"/>
                  </a:lnTo>
                  <a:lnTo>
                    <a:pt x="1769973" y="2692452"/>
                  </a:lnTo>
                  <a:lnTo>
                    <a:pt x="1739503" y="2727967"/>
                  </a:lnTo>
                  <a:lnTo>
                    <a:pt x="1703984" y="2758432"/>
                  </a:lnTo>
                  <a:lnTo>
                    <a:pt x="1664046" y="2783220"/>
                  </a:lnTo>
                  <a:lnTo>
                    <a:pt x="1620316" y="2801702"/>
                  </a:lnTo>
                  <a:lnTo>
                    <a:pt x="1573425" y="2813251"/>
                  </a:lnTo>
                  <a:lnTo>
                    <a:pt x="1524000" y="2817241"/>
                  </a:lnTo>
                  <a:lnTo>
                    <a:pt x="762000" y="2817241"/>
                  </a:lnTo>
                  <a:lnTo>
                    <a:pt x="304800" y="2817241"/>
                  </a:lnTo>
                  <a:lnTo>
                    <a:pt x="255374" y="2813251"/>
                  </a:lnTo>
                  <a:lnTo>
                    <a:pt x="208483" y="2801702"/>
                  </a:lnTo>
                  <a:lnTo>
                    <a:pt x="164753" y="2783220"/>
                  </a:lnTo>
                  <a:lnTo>
                    <a:pt x="124815" y="2758432"/>
                  </a:lnTo>
                  <a:lnTo>
                    <a:pt x="89296" y="2727967"/>
                  </a:lnTo>
                  <a:lnTo>
                    <a:pt x="58826" y="2692452"/>
                  </a:lnTo>
                  <a:lnTo>
                    <a:pt x="34032" y="2652515"/>
                  </a:lnTo>
                  <a:lnTo>
                    <a:pt x="15544" y="2608782"/>
                  </a:lnTo>
                  <a:lnTo>
                    <a:pt x="3990" y="2561881"/>
                  </a:lnTo>
                  <a:lnTo>
                    <a:pt x="0" y="2512441"/>
                  </a:lnTo>
                  <a:lnTo>
                    <a:pt x="0" y="1313942"/>
                  </a:lnTo>
                  <a:lnTo>
                    <a:pt x="0" y="669671"/>
                  </a:lnTo>
                  <a:lnTo>
                    <a:pt x="0" y="544957"/>
                  </a:lnTo>
                  <a:close/>
                </a:path>
              </a:pathLst>
            </a:custGeom>
            <a:ln w="28956">
              <a:solidFill>
                <a:srgbClr val="8DD4E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920608" y="4324083"/>
            <a:ext cx="149034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41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Sans Serif"/>
                <a:cs typeface="Microsoft Sans Serif"/>
              </a:rPr>
              <a:t>С </a:t>
            </a:r>
            <a:r>
              <a:rPr sz="1200" spc="-10" dirty="0">
                <a:latin typeface="Microsoft Sans Serif"/>
                <a:cs typeface="Microsoft Sans Serif"/>
              </a:rPr>
              <a:t>доходов, полученных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от </a:t>
            </a:r>
            <a:r>
              <a:rPr sz="1200" spc="-10" dirty="0">
                <a:latin typeface="Microsoft Sans Serif"/>
                <a:cs typeface="Microsoft Sans Serif"/>
              </a:rPr>
              <a:t>реализации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товаров </a:t>
            </a:r>
            <a:r>
              <a:rPr sz="1200" spc="-25" dirty="0">
                <a:latin typeface="Microsoft Sans Serif"/>
                <a:cs typeface="Microsoft Sans Serif"/>
              </a:rPr>
              <a:t>(работ,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услуг):</a:t>
            </a:r>
            <a:endParaRPr sz="1200" dirty="0">
              <a:latin typeface="Microsoft Sans Serif"/>
              <a:cs typeface="Microsoft Sans Serif"/>
            </a:endParaRPr>
          </a:p>
          <a:p>
            <a:pPr marL="12128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1200" spc="-25" dirty="0">
                <a:latin typeface="Microsoft Sans Serif"/>
                <a:cs typeface="Microsoft Sans Serif"/>
              </a:rPr>
              <a:t>физическим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лицам</a:t>
            </a:r>
            <a:endParaRPr sz="12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 MT"/>
                <a:cs typeface="Arial MT"/>
              </a:rPr>
              <a:t>-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b="1" spc="-25" dirty="0">
                <a:latin typeface="Arial"/>
                <a:cs typeface="Arial"/>
              </a:rPr>
              <a:t>4%</a:t>
            </a:r>
            <a:r>
              <a:rPr sz="1200" spc="-25" dirty="0">
                <a:latin typeface="Arial MT"/>
                <a:cs typeface="Arial MT"/>
              </a:rPr>
              <a:t>;</a:t>
            </a:r>
            <a:endParaRPr sz="1200" dirty="0">
              <a:latin typeface="Arial MT"/>
              <a:cs typeface="Arial MT"/>
            </a:endParaRPr>
          </a:p>
          <a:p>
            <a:pPr marL="12700" marR="8890" indent="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1200" spc="-10" dirty="0">
                <a:latin typeface="Microsoft Sans Serif"/>
                <a:cs typeface="Microsoft Sans Serif"/>
              </a:rPr>
              <a:t>организациям</a:t>
            </a:r>
            <a:r>
              <a:rPr sz="1200" spc="-70" dirty="0">
                <a:latin typeface="Microsoft Sans Serif"/>
                <a:cs typeface="Microsoft Sans Serif"/>
              </a:rPr>
              <a:t> </a:t>
            </a:r>
            <a:r>
              <a:rPr sz="1200" spc="-50" dirty="0">
                <a:latin typeface="Microsoft Sans Serif"/>
                <a:cs typeface="Microsoft Sans Serif"/>
              </a:rPr>
              <a:t>и </a:t>
            </a:r>
            <a:r>
              <a:rPr sz="1200" spc="-10" dirty="0">
                <a:latin typeface="Microsoft Sans Serif"/>
                <a:cs typeface="Microsoft Sans Serif"/>
              </a:rPr>
              <a:t>индивидуальным </a:t>
            </a:r>
            <a:r>
              <a:rPr sz="1200" spc="-20" dirty="0">
                <a:latin typeface="Microsoft Sans Serif"/>
                <a:cs typeface="Microsoft Sans Serif"/>
              </a:rPr>
              <a:t>предпринимателям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50" dirty="0">
                <a:latin typeface="Arial MT"/>
                <a:cs typeface="Arial MT"/>
              </a:rPr>
              <a:t>- </a:t>
            </a:r>
            <a:r>
              <a:rPr sz="1200" b="1" spc="-25" dirty="0">
                <a:latin typeface="Arial"/>
                <a:cs typeface="Arial"/>
              </a:rPr>
              <a:t>6%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9614364" y="3048507"/>
            <a:ext cx="2577636" cy="3624437"/>
            <a:chOff x="9331325" y="3048507"/>
            <a:chExt cx="2736215" cy="3660775"/>
          </a:xfrm>
        </p:grpSpPr>
        <p:sp>
          <p:nvSpPr>
            <p:cNvPr id="34" name="object 34"/>
            <p:cNvSpPr/>
            <p:nvPr/>
          </p:nvSpPr>
          <p:spPr>
            <a:xfrm>
              <a:off x="9345929" y="3063112"/>
              <a:ext cx="2707005" cy="3631565"/>
            </a:xfrm>
            <a:custGeom>
              <a:avLst/>
              <a:gdLst/>
              <a:ahLst/>
              <a:cxnLst/>
              <a:rect l="l" t="t" r="r" b="b"/>
              <a:pathLst>
                <a:path w="2707004" h="3631565">
                  <a:moveTo>
                    <a:pt x="359664" y="0"/>
                  </a:moveTo>
                  <a:lnTo>
                    <a:pt x="451103" y="412369"/>
                  </a:lnTo>
                  <a:lnTo>
                    <a:pt x="401944" y="415015"/>
                  </a:lnTo>
                  <a:lnTo>
                    <a:pt x="354320" y="422771"/>
                  </a:lnTo>
                  <a:lnTo>
                    <a:pt x="308506" y="435363"/>
                  </a:lnTo>
                  <a:lnTo>
                    <a:pt x="264776" y="452514"/>
                  </a:lnTo>
                  <a:lnTo>
                    <a:pt x="223407" y="473949"/>
                  </a:lnTo>
                  <a:lnTo>
                    <a:pt x="184672" y="499395"/>
                  </a:lnTo>
                  <a:lnTo>
                    <a:pt x="148847" y="528575"/>
                  </a:lnTo>
                  <a:lnTo>
                    <a:pt x="116206" y="561216"/>
                  </a:lnTo>
                  <a:lnTo>
                    <a:pt x="87026" y="597041"/>
                  </a:lnTo>
                  <a:lnTo>
                    <a:pt x="61580" y="635776"/>
                  </a:lnTo>
                  <a:lnTo>
                    <a:pt x="40145" y="677145"/>
                  </a:lnTo>
                  <a:lnTo>
                    <a:pt x="22994" y="720875"/>
                  </a:lnTo>
                  <a:lnTo>
                    <a:pt x="10402" y="766689"/>
                  </a:lnTo>
                  <a:lnTo>
                    <a:pt x="2646" y="814313"/>
                  </a:lnTo>
                  <a:lnTo>
                    <a:pt x="0" y="863473"/>
                  </a:lnTo>
                  <a:lnTo>
                    <a:pt x="0" y="3179940"/>
                  </a:lnTo>
                  <a:lnTo>
                    <a:pt x="2646" y="3229095"/>
                  </a:lnTo>
                  <a:lnTo>
                    <a:pt x="10402" y="3276716"/>
                  </a:lnTo>
                  <a:lnTo>
                    <a:pt x="22994" y="3322529"/>
                  </a:lnTo>
                  <a:lnTo>
                    <a:pt x="40145" y="3366258"/>
                  </a:lnTo>
                  <a:lnTo>
                    <a:pt x="61580" y="3407629"/>
                  </a:lnTo>
                  <a:lnTo>
                    <a:pt x="87026" y="3446365"/>
                  </a:lnTo>
                  <a:lnTo>
                    <a:pt x="116206" y="3482192"/>
                  </a:lnTo>
                  <a:lnTo>
                    <a:pt x="148847" y="3514835"/>
                  </a:lnTo>
                  <a:lnTo>
                    <a:pt x="184672" y="3544018"/>
                  </a:lnTo>
                  <a:lnTo>
                    <a:pt x="223407" y="3569467"/>
                  </a:lnTo>
                  <a:lnTo>
                    <a:pt x="264776" y="3590905"/>
                  </a:lnTo>
                  <a:lnTo>
                    <a:pt x="308506" y="3608059"/>
                  </a:lnTo>
                  <a:lnTo>
                    <a:pt x="354320" y="3620652"/>
                  </a:lnTo>
                  <a:lnTo>
                    <a:pt x="401944" y="3628409"/>
                  </a:lnTo>
                  <a:lnTo>
                    <a:pt x="451103" y="3631057"/>
                  </a:lnTo>
                  <a:lnTo>
                    <a:pt x="2255520" y="3631057"/>
                  </a:lnTo>
                  <a:lnTo>
                    <a:pt x="2304679" y="3628409"/>
                  </a:lnTo>
                  <a:lnTo>
                    <a:pt x="2352303" y="3620652"/>
                  </a:lnTo>
                  <a:lnTo>
                    <a:pt x="2398117" y="3608059"/>
                  </a:lnTo>
                  <a:lnTo>
                    <a:pt x="2441847" y="3590905"/>
                  </a:lnTo>
                  <a:lnTo>
                    <a:pt x="2483216" y="3569467"/>
                  </a:lnTo>
                  <a:lnTo>
                    <a:pt x="2521951" y="3544018"/>
                  </a:lnTo>
                  <a:lnTo>
                    <a:pt x="2557776" y="3514835"/>
                  </a:lnTo>
                  <a:lnTo>
                    <a:pt x="2590417" y="3482192"/>
                  </a:lnTo>
                  <a:lnTo>
                    <a:pt x="2619597" y="3446365"/>
                  </a:lnTo>
                  <a:lnTo>
                    <a:pt x="2645043" y="3407629"/>
                  </a:lnTo>
                  <a:lnTo>
                    <a:pt x="2666478" y="3366258"/>
                  </a:lnTo>
                  <a:lnTo>
                    <a:pt x="2683629" y="3322529"/>
                  </a:lnTo>
                  <a:lnTo>
                    <a:pt x="2696221" y="3276716"/>
                  </a:lnTo>
                  <a:lnTo>
                    <a:pt x="2703977" y="3229095"/>
                  </a:lnTo>
                  <a:lnTo>
                    <a:pt x="2706624" y="3179940"/>
                  </a:lnTo>
                  <a:lnTo>
                    <a:pt x="2706624" y="863473"/>
                  </a:lnTo>
                  <a:lnTo>
                    <a:pt x="2703977" y="814313"/>
                  </a:lnTo>
                  <a:lnTo>
                    <a:pt x="2696221" y="766689"/>
                  </a:lnTo>
                  <a:lnTo>
                    <a:pt x="2683629" y="720875"/>
                  </a:lnTo>
                  <a:lnTo>
                    <a:pt x="2666478" y="677145"/>
                  </a:lnTo>
                  <a:lnTo>
                    <a:pt x="2645043" y="635776"/>
                  </a:lnTo>
                  <a:lnTo>
                    <a:pt x="2619597" y="597041"/>
                  </a:lnTo>
                  <a:lnTo>
                    <a:pt x="2590417" y="561216"/>
                  </a:lnTo>
                  <a:lnTo>
                    <a:pt x="2557776" y="528575"/>
                  </a:lnTo>
                  <a:lnTo>
                    <a:pt x="2521951" y="499395"/>
                  </a:lnTo>
                  <a:lnTo>
                    <a:pt x="2483216" y="473949"/>
                  </a:lnTo>
                  <a:lnTo>
                    <a:pt x="2441847" y="452514"/>
                  </a:lnTo>
                  <a:lnTo>
                    <a:pt x="2398117" y="435363"/>
                  </a:lnTo>
                  <a:lnTo>
                    <a:pt x="2352303" y="422771"/>
                  </a:lnTo>
                  <a:lnTo>
                    <a:pt x="2304679" y="415015"/>
                  </a:lnTo>
                  <a:lnTo>
                    <a:pt x="2255520" y="412369"/>
                  </a:lnTo>
                  <a:lnTo>
                    <a:pt x="1127760" y="412369"/>
                  </a:lnTo>
                  <a:lnTo>
                    <a:pt x="359664" y="0"/>
                  </a:lnTo>
                  <a:close/>
                </a:path>
              </a:pathLst>
            </a:custGeom>
            <a:solidFill>
              <a:srgbClr val="E8F7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345929" y="3063112"/>
              <a:ext cx="2707005" cy="3631565"/>
            </a:xfrm>
            <a:custGeom>
              <a:avLst/>
              <a:gdLst/>
              <a:ahLst/>
              <a:cxnLst/>
              <a:rect l="l" t="t" r="r" b="b"/>
              <a:pathLst>
                <a:path w="2707004" h="3631565">
                  <a:moveTo>
                    <a:pt x="0" y="863473"/>
                  </a:moveTo>
                  <a:lnTo>
                    <a:pt x="2646" y="814313"/>
                  </a:lnTo>
                  <a:lnTo>
                    <a:pt x="10402" y="766689"/>
                  </a:lnTo>
                  <a:lnTo>
                    <a:pt x="22994" y="720875"/>
                  </a:lnTo>
                  <a:lnTo>
                    <a:pt x="40145" y="677145"/>
                  </a:lnTo>
                  <a:lnTo>
                    <a:pt x="61580" y="635776"/>
                  </a:lnTo>
                  <a:lnTo>
                    <a:pt x="87026" y="597041"/>
                  </a:lnTo>
                  <a:lnTo>
                    <a:pt x="116206" y="561216"/>
                  </a:lnTo>
                  <a:lnTo>
                    <a:pt x="148847" y="528575"/>
                  </a:lnTo>
                  <a:lnTo>
                    <a:pt x="184672" y="499395"/>
                  </a:lnTo>
                  <a:lnTo>
                    <a:pt x="223407" y="473949"/>
                  </a:lnTo>
                  <a:lnTo>
                    <a:pt x="264776" y="452514"/>
                  </a:lnTo>
                  <a:lnTo>
                    <a:pt x="308506" y="435363"/>
                  </a:lnTo>
                  <a:lnTo>
                    <a:pt x="354320" y="422771"/>
                  </a:lnTo>
                  <a:lnTo>
                    <a:pt x="401944" y="415015"/>
                  </a:lnTo>
                  <a:lnTo>
                    <a:pt x="451103" y="412369"/>
                  </a:lnTo>
                  <a:lnTo>
                    <a:pt x="359664" y="0"/>
                  </a:lnTo>
                  <a:lnTo>
                    <a:pt x="1127760" y="412369"/>
                  </a:lnTo>
                  <a:lnTo>
                    <a:pt x="2255520" y="412369"/>
                  </a:lnTo>
                  <a:lnTo>
                    <a:pt x="2304679" y="415015"/>
                  </a:lnTo>
                  <a:lnTo>
                    <a:pt x="2352303" y="422771"/>
                  </a:lnTo>
                  <a:lnTo>
                    <a:pt x="2398117" y="435363"/>
                  </a:lnTo>
                  <a:lnTo>
                    <a:pt x="2441847" y="452514"/>
                  </a:lnTo>
                  <a:lnTo>
                    <a:pt x="2483216" y="473949"/>
                  </a:lnTo>
                  <a:lnTo>
                    <a:pt x="2521951" y="499395"/>
                  </a:lnTo>
                  <a:lnTo>
                    <a:pt x="2557776" y="528575"/>
                  </a:lnTo>
                  <a:lnTo>
                    <a:pt x="2590417" y="561216"/>
                  </a:lnTo>
                  <a:lnTo>
                    <a:pt x="2619597" y="597041"/>
                  </a:lnTo>
                  <a:lnTo>
                    <a:pt x="2645043" y="635776"/>
                  </a:lnTo>
                  <a:lnTo>
                    <a:pt x="2666478" y="677145"/>
                  </a:lnTo>
                  <a:lnTo>
                    <a:pt x="2683629" y="720875"/>
                  </a:lnTo>
                  <a:lnTo>
                    <a:pt x="2696221" y="766689"/>
                  </a:lnTo>
                  <a:lnTo>
                    <a:pt x="2703977" y="814313"/>
                  </a:lnTo>
                  <a:lnTo>
                    <a:pt x="2706624" y="863473"/>
                  </a:lnTo>
                  <a:lnTo>
                    <a:pt x="2706624" y="948817"/>
                  </a:lnTo>
                  <a:lnTo>
                    <a:pt x="2706624" y="1753489"/>
                  </a:lnTo>
                  <a:lnTo>
                    <a:pt x="2706624" y="3179940"/>
                  </a:lnTo>
                  <a:lnTo>
                    <a:pt x="2703977" y="3229095"/>
                  </a:lnTo>
                  <a:lnTo>
                    <a:pt x="2696221" y="3276716"/>
                  </a:lnTo>
                  <a:lnTo>
                    <a:pt x="2683629" y="3322529"/>
                  </a:lnTo>
                  <a:lnTo>
                    <a:pt x="2666478" y="3366258"/>
                  </a:lnTo>
                  <a:lnTo>
                    <a:pt x="2645043" y="3407629"/>
                  </a:lnTo>
                  <a:lnTo>
                    <a:pt x="2619597" y="3446365"/>
                  </a:lnTo>
                  <a:lnTo>
                    <a:pt x="2590417" y="3482192"/>
                  </a:lnTo>
                  <a:lnTo>
                    <a:pt x="2557776" y="3514835"/>
                  </a:lnTo>
                  <a:lnTo>
                    <a:pt x="2521951" y="3544018"/>
                  </a:lnTo>
                  <a:lnTo>
                    <a:pt x="2483216" y="3569467"/>
                  </a:lnTo>
                  <a:lnTo>
                    <a:pt x="2441847" y="3590905"/>
                  </a:lnTo>
                  <a:lnTo>
                    <a:pt x="2398117" y="3608059"/>
                  </a:lnTo>
                  <a:lnTo>
                    <a:pt x="2352303" y="3620652"/>
                  </a:lnTo>
                  <a:lnTo>
                    <a:pt x="2304679" y="3628409"/>
                  </a:lnTo>
                  <a:lnTo>
                    <a:pt x="2255520" y="3631057"/>
                  </a:lnTo>
                  <a:lnTo>
                    <a:pt x="1127760" y="3631057"/>
                  </a:lnTo>
                  <a:lnTo>
                    <a:pt x="451103" y="3631057"/>
                  </a:lnTo>
                  <a:lnTo>
                    <a:pt x="401944" y="3628409"/>
                  </a:lnTo>
                  <a:lnTo>
                    <a:pt x="354320" y="3620652"/>
                  </a:lnTo>
                  <a:lnTo>
                    <a:pt x="308506" y="3608059"/>
                  </a:lnTo>
                  <a:lnTo>
                    <a:pt x="264776" y="3590905"/>
                  </a:lnTo>
                  <a:lnTo>
                    <a:pt x="223407" y="3569467"/>
                  </a:lnTo>
                  <a:lnTo>
                    <a:pt x="184672" y="3544018"/>
                  </a:lnTo>
                  <a:lnTo>
                    <a:pt x="148847" y="3514835"/>
                  </a:lnTo>
                  <a:lnTo>
                    <a:pt x="116206" y="3482192"/>
                  </a:lnTo>
                  <a:lnTo>
                    <a:pt x="87026" y="3446365"/>
                  </a:lnTo>
                  <a:lnTo>
                    <a:pt x="61580" y="3407629"/>
                  </a:lnTo>
                  <a:lnTo>
                    <a:pt x="40145" y="3366258"/>
                  </a:lnTo>
                  <a:lnTo>
                    <a:pt x="22994" y="3322529"/>
                  </a:lnTo>
                  <a:lnTo>
                    <a:pt x="10402" y="3276716"/>
                  </a:lnTo>
                  <a:lnTo>
                    <a:pt x="2646" y="3229095"/>
                  </a:lnTo>
                  <a:lnTo>
                    <a:pt x="0" y="3179940"/>
                  </a:lnTo>
                  <a:lnTo>
                    <a:pt x="0" y="1753489"/>
                  </a:lnTo>
                  <a:lnTo>
                    <a:pt x="0" y="948817"/>
                  </a:lnTo>
                  <a:lnTo>
                    <a:pt x="0" y="863473"/>
                  </a:lnTo>
                  <a:close/>
                </a:path>
              </a:pathLst>
            </a:custGeom>
            <a:ln w="28956">
              <a:solidFill>
                <a:srgbClr val="8DD4E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8460686" y="2043684"/>
            <a:ext cx="2075412" cy="4571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8305" marR="5080" indent="-396240" algn="ctr">
              <a:spcBef>
                <a:spcPts val="105"/>
              </a:spcBef>
            </a:pPr>
            <a:r>
              <a:rPr sz="1400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Транспортн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ый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</a:p>
          <a:p>
            <a:pPr marL="408305" marR="5080" indent="-396240" algn="ctr">
              <a:spcBef>
                <a:spcPts val="105"/>
              </a:spcBef>
            </a:pPr>
            <a:r>
              <a:rPr sz="1400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налог</a:t>
            </a:r>
            <a:endParaRPr sz="14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859279" y="626363"/>
            <a:ext cx="8949055" cy="1504315"/>
            <a:chOff x="1859279" y="626363"/>
            <a:chExt cx="8949055" cy="1504315"/>
          </a:xfrm>
        </p:grpSpPr>
        <p:sp>
          <p:nvSpPr>
            <p:cNvPr id="39" name="object 39"/>
            <p:cNvSpPr/>
            <p:nvPr/>
          </p:nvSpPr>
          <p:spPr>
            <a:xfrm>
              <a:off x="1859279" y="1484375"/>
              <a:ext cx="749935" cy="646430"/>
            </a:xfrm>
            <a:custGeom>
              <a:avLst/>
              <a:gdLst/>
              <a:ahLst/>
              <a:cxnLst/>
              <a:rect l="l" t="t" r="r" b="b"/>
              <a:pathLst>
                <a:path w="749935" h="646430">
                  <a:moveTo>
                    <a:pt x="561467" y="0"/>
                  </a:moveTo>
                  <a:lnTo>
                    <a:pt x="188340" y="0"/>
                  </a:lnTo>
                  <a:lnTo>
                    <a:pt x="0" y="323088"/>
                  </a:lnTo>
                  <a:lnTo>
                    <a:pt x="188340" y="646176"/>
                  </a:lnTo>
                  <a:lnTo>
                    <a:pt x="561467" y="646176"/>
                  </a:lnTo>
                  <a:lnTo>
                    <a:pt x="749807" y="323088"/>
                  </a:lnTo>
                  <a:lnTo>
                    <a:pt x="561467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366515" y="626363"/>
              <a:ext cx="749935" cy="647700"/>
            </a:xfrm>
            <a:custGeom>
              <a:avLst/>
              <a:gdLst/>
              <a:ahLst/>
              <a:cxnLst/>
              <a:rect l="l" t="t" r="r" b="b"/>
              <a:pathLst>
                <a:path w="749935" h="647700">
                  <a:moveTo>
                    <a:pt x="561086" y="0"/>
                  </a:moveTo>
                  <a:lnTo>
                    <a:pt x="188722" y="0"/>
                  </a:lnTo>
                  <a:lnTo>
                    <a:pt x="0" y="323850"/>
                  </a:lnTo>
                  <a:lnTo>
                    <a:pt x="188722" y="647700"/>
                  </a:lnTo>
                  <a:lnTo>
                    <a:pt x="561086" y="647700"/>
                  </a:lnTo>
                  <a:lnTo>
                    <a:pt x="749808" y="323850"/>
                  </a:lnTo>
                  <a:lnTo>
                    <a:pt x="561086" y="0"/>
                  </a:lnTo>
                  <a:close/>
                </a:path>
              </a:pathLst>
            </a:custGeom>
            <a:solidFill>
              <a:srgbClr val="ACE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014971" y="989075"/>
              <a:ext cx="751840" cy="647700"/>
            </a:xfrm>
            <a:custGeom>
              <a:avLst/>
              <a:gdLst/>
              <a:ahLst/>
              <a:cxnLst/>
              <a:rect l="l" t="t" r="r" b="b"/>
              <a:pathLst>
                <a:path w="751840" h="647700">
                  <a:moveTo>
                    <a:pt x="562609" y="0"/>
                  </a:moveTo>
                  <a:lnTo>
                    <a:pt x="188722" y="0"/>
                  </a:lnTo>
                  <a:lnTo>
                    <a:pt x="0" y="323850"/>
                  </a:lnTo>
                  <a:lnTo>
                    <a:pt x="188722" y="647700"/>
                  </a:lnTo>
                  <a:lnTo>
                    <a:pt x="562609" y="647700"/>
                  </a:lnTo>
                  <a:lnTo>
                    <a:pt x="751331" y="323850"/>
                  </a:lnTo>
                  <a:lnTo>
                    <a:pt x="562609" y="0"/>
                  </a:lnTo>
                  <a:close/>
                </a:path>
              </a:pathLst>
            </a:custGeom>
            <a:solidFill>
              <a:srgbClr val="CDE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911083" y="1478280"/>
              <a:ext cx="749935" cy="646430"/>
            </a:xfrm>
            <a:custGeom>
              <a:avLst/>
              <a:gdLst/>
              <a:ahLst/>
              <a:cxnLst/>
              <a:rect l="l" t="t" r="r" b="b"/>
              <a:pathLst>
                <a:path w="749934" h="646430">
                  <a:moveTo>
                    <a:pt x="561467" y="0"/>
                  </a:moveTo>
                  <a:lnTo>
                    <a:pt x="188341" y="0"/>
                  </a:lnTo>
                  <a:lnTo>
                    <a:pt x="0" y="323088"/>
                  </a:lnTo>
                  <a:lnTo>
                    <a:pt x="188341" y="646176"/>
                  </a:lnTo>
                  <a:lnTo>
                    <a:pt x="561467" y="646176"/>
                  </a:lnTo>
                  <a:lnTo>
                    <a:pt x="749808" y="323088"/>
                  </a:lnTo>
                  <a:lnTo>
                    <a:pt x="561467" y="0"/>
                  </a:lnTo>
                  <a:close/>
                </a:path>
              </a:pathLst>
            </a:custGeom>
            <a:solidFill>
              <a:srgbClr val="8BD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058399" y="995172"/>
              <a:ext cx="749935" cy="647700"/>
            </a:xfrm>
            <a:custGeom>
              <a:avLst/>
              <a:gdLst/>
              <a:ahLst/>
              <a:cxnLst/>
              <a:rect l="l" t="t" r="r" b="b"/>
              <a:pathLst>
                <a:path w="749934" h="647700">
                  <a:moveTo>
                    <a:pt x="561085" y="0"/>
                  </a:moveTo>
                  <a:lnTo>
                    <a:pt x="188722" y="0"/>
                  </a:lnTo>
                  <a:lnTo>
                    <a:pt x="0" y="323850"/>
                  </a:lnTo>
                  <a:lnTo>
                    <a:pt x="188722" y="647700"/>
                  </a:lnTo>
                  <a:lnTo>
                    <a:pt x="561085" y="647700"/>
                  </a:lnTo>
                  <a:lnTo>
                    <a:pt x="749807" y="323850"/>
                  </a:lnTo>
                  <a:lnTo>
                    <a:pt x="561085" y="0"/>
                  </a:lnTo>
                  <a:close/>
                </a:path>
              </a:pathLst>
            </a:custGeom>
            <a:solidFill>
              <a:srgbClr val="40B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199" y="1542288"/>
              <a:ext cx="501395" cy="50139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91483" y="687323"/>
              <a:ext cx="489203" cy="49987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2800" y="1051559"/>
              <a:ext cx="448055" cy="43129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2147" y="1545336"/>
              <a:ext cx="524255" cy="52577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04703" y="1086612"/>
              <a:ext cx="428244" cy="428244"/>
            </a:xfrm>
            <a:prstGeom prst="rect">
              <a:avLst/>
            </a:prstGeom>
          </p:spPr>
        </p:pic>
      </p:grpSp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278589"/>
              </p:ext>
            </p:extLst>
          </p:nvPr>
        </p:nvGraphicFramePr>
        <p:xfrm>
          <a:off x="1482592" y="3714553"/>
          <a:ext cx="2098808" cy="2686246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727208"/>
                <a:gridCol w="1371600"/>
              </a:tblGrid>
              <a:tr h="631009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Ставка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НДФЛ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Годовой доход, руб.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3405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13 %</a:t>
                      </a:r>
                      <a:endParaRPr lang="ru-RU" sz="12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до</a:t>
                      </a:r>
                      <a:r>
                        <a:rPr lang="ru-RU" sz="1200" baseline="0" dirty="0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2,4 млн. руб.</a:t>
                      </a:r>
                      <a:endParaRPr lang="ru-RU" sz="12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5804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15 %</a:t>
                      </a:r>
                      <a:endParaRPr lang="ru-RU" sz="12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2,4 – 5,0 млн. руб.</a:t>
                      </a:r>
                      <a:endParaRPr lang="ru-RU" sz="12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5804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18 %</a:t>
                      </a:r>
                      <a:endParaRPr lang="ru-RU" sz="12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5,0 – 20,0 млн. руб.</a:t>
                      </a:r>
                      <a:endParaRPr lang="ru-RU" sz="12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5804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20 %</a:t>
                      </a:r>
                      <a:endParaRPr lang="ru-RU" sz="12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20,0 – 50,0 млн. руб.</a:t>
                      </a:r>
                      <a:endParaRPr lang="ru-RU" sz="12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405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22 %</a:t>
                      </a:r>
                      <a:endParaRPr lang="ru-RU" sz="12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от 50,0 млн. руб.</a:t>
                      </a:r>
                      <a:endParaRPr lang="ru-RU" sz="12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9692321" y="4178200"/>
            <a:ext cx="2232025" cy="14516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56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Sans Serif"/>
                <a:cs typeface="Microsoft Sans Serif"/>
              </a:rPr>
              <a:t>Основные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ставки</a:t>
            </a:r>
            <a:r>
              <a:rPr sz="1200" spc="-35" dirty="0">
                <a:latin typeface="Microsoft Sans Serif"/>
                <a:cs typeface="Microsoft Sans Serif"/>
              </a:rPr>
              <a:t> </a:t>
            </a:r>
            <a:r>
              <a:rPr sz="1200" spc="-10" dirty="0" err="1">
                <a:latin typeface="Microsoft Sans Serif"/>
                <a:cs typeface="Microsoft Sans Serif"/>
              </a:rPr>
              <a:t>налога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endParaRPr lang="ru-RU" sz="1200" spc="-10" dirty="0" smtClean="0">
              <a:latin typeface="Microsoft Sans Serif"/>
              <a:cs typeface="Microsoft Sans Serif"/>
            </a:endParaRPr>
          </a:p>
          <a:p>
            <a:pPr marL="12700" marR="35560">
              <a:lnSpc>
                <a:spcPct val="100000"/>
              </a:lnSpc>
              <a:spcBef>
                <a:spcPts val="100"/>
              </a:spcBef>
            </a:pPr>
            <a:r>
              <a:rPr sz="1200" dirty="0" smtClean="0">
                <a:latin typeface="Microsoft Sans Serif"/>
                <a:cs typeface="Microsoft Sans Serif"/>
              </a:rPr>
              <a:t>(</a:t>
            </a:r>
            <a:r>
              <a:rPr sz="1200" dirty="0">
                <a:latin typeface="Microsoft Sans Serif"/>
                <a:cs typeface="Microsoft Sans Serif"/>
              </a:rPr>
              <a:t>на</a:t>
            </a:r>
            <a:r>
              <a:rPr sz="1200" spc="-2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легковые</a:t>
            </a:r>
            <a:r>
              <a:rPr sz="1200" spc="-2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автомобили) </a:t>
            </a:r>
            <a:r>
              <a:rPr sz="1200" dirty="0">
                <a:latin typeface="Microsoft Sans Serif"/>
                <a:cs typeface="Microsoft Sans Serif"/>
              </a:rPr>
              <a:t>с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мощностью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двигателя:</a:t>
            </a:r>
            <a:endParaRPr sz="1200" dirty="0">
              <a:latin typeface="Microsoft Sans Serif"/>
              <a:cs typeface="Microsoft Sans Serif"/>
            </a:endParaRPr>
          </a:p>
          <a:p>
            <a:pPr marL="119380" indent="-106680">
              <a:lnSpc>
                <a:spcPct val="100000"/>
              </a:lnSpc>
              <a:buChar char="•"/>
              <a:tabLst>
                <a:tab pos="119380" algn="l"/>
              </a:tabLst>
            </a:pPr>
            <a:r>
              <a:rPr sz="1150" dirty="0" err="1" smtClean="0">
                <a:latin typeface="Microsoft Sans Serif"/>
                <a:cs typeface="Microsoft Sans Serif"/>
              </a:rPr>
              <a:t>до</a:t>
            </a:r>
            <a:r>
              <a:rPr sz="1150" spc="15" dirty="0" smtClean="0">
                <a:latin typeface="Microsoft Sans Serif"/>
                <a:cs typeface="Microsoft Sans Serif"/>
              </a:rPr>
              <a:t> </a:t>
            </a:r>
            <a:r>
              <a:rPr sz="1150" dirty="0" smtClean="0">
                <a:latin typeface="Microsoft Sans Serif"/>
                <a:cs typeface="Microsoft Sans Serif"/>
              </a:rPr>
              <a:t>1</a:t>
            </a:r>
            <a:r>
              <a:rPr lang="ru-RU" sz="1150" dirty="0" smtClean="0">
                <a:latin typeface="Microsoft Sans Serif"/>
                <a:cs typeface="Microsoft Sans Serif"/>
              </a:rPr>
              <a:t>0</a:t>
            </a:r>
            <a:r>
              <a:rPr sz="1150" dirty="0" smtClean="0">
                <a:latin typeface="Microsoft Sans Serif"/>
                <a:cs typeface="Microsoft Sans Serif"/>
              </a:rPr>
              <a:t>0</a:t>
            </a:r>
            <a:r>
              <a:rPr sz="1150" spc="5" dirty="0" smtClean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л.с</a:t>
            </a:r>
            <a:r>
              <a:rPr sz="1150" dirty="0">
                <a:latin typeface="Arial MT"/>
                <a:cs typeface="Arial MT"/>
              </a:rPr>
              <a:t>.</a:t>
            </a:r>
            <a:r>
              <a:rPr sz="1150" spc="5" dirty="0">
                <a:latin typeface="Arial MT"/>
                <a:cs typeface="Arial MT"/>
              </a:rPr>
              <a:t> </a:t>
            </a:r>
            <a:r>
              <a:rPr lang="ru-RU" sz="1150" spc="5" dirty="0" smtClean="0">
                <a:latin typeface="Arial MT"/>
                <a:cs typeface="Arial MT"/>
              </a:rPr>
              <a:t>           </a:t>
            </a:r>
            <a:r>
              <a:rPr sz="1150" spc="300" dirty="0" smtClean="0">
                <a:latin typeface="Microsoft Sans Serif"/>
                <a:cs typeface="Microsoft Sans Serif"/>
              </a:rPr>
              <a:t>–</a:t>
            </a:r>
            <a:r>
              <a:rPr sz="1150" dirty="0" smtClean="0">
                <a:latin typeface="Microsoft Sans Serif"/>
                <a:cs typeface="Microsoft Sans Serif"/>
              </a:rPr>
              <a:t> </a:t>
            </a:r>
            <a:r>
              <a:rPr lang="ru-RU" sz="1150" dirty="0" smtClean="0">
                <a:latin typeface="Microsoft Sans Serif"/>
                <a:cs typeface="Microsoft Sans Serif"/>
              </a:rPr>
              <a:t>14</a:t>
            </a:r>
            <a:r>
              <a:rPr sz="1150" dirty="0" smtClean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рублей;</a:t>
            </a:r>
            <a:endParaRPr sz="1150" dirty="0">
              <a:latin typeface="Microsoft Sans Serif"/>
              <a:cs typeface="Microsoft Sans Serif"/>
            </a:endParaRPr>
          </a:p>
          <a:p>
            <a:pPr marL="119380" indent="-106680">
              <a:lnSpc>
                <a:spcPct val="100000"/>
              </a:lnSpc>
              <a:spcBef>
                <a:spcPts val="5"/>
              </a:spcBef>
              <a:buChar char="•"/>
              <a:tabLst>
                <a:tab pos="119380" algn="l"/>
              </a:tabLst>
            </a:pPr>
            <a:r>
              <a:rPr sz="1150" dirty="0" err="1">
                <a:latin typeface="Microsoft Sans Serif"/>
                <a:cs typeface="Microsoft Sans Serif"/>
              </a:rPr>
              <a:t>от</a:t>
            </a:r>
            <a:r>
              <a:rPr sz="1150" spc="5" dirty="0">
                <a:latin typeface="Microsoft Sans Serif"/>
                <a:cs typeface="Microsoft Sans Serif"/>
              </a:rPr>
              <a:t> </a:t>
            </a:r>
            <a:r>
              <a:rPr sz="1150" dirty="0" smtClean="0">
                <a:latin typeface="Microsoft Sans Serif"/>
                <a:cs typeface="Microsoft Sans Serif"/>
              </a:rPr>
              <a:t>1</a:t>
            </a:r>
            <a:r>
              <a:rPr lang="ru-RU" sz="1150" dirty="0" smtClean="0">
                <a:latin typeface="Microsoft Sans Serif"/>
                <a:cs typeface="Microsoft Sans Serif"/>
              </a:rPr>
              <a:t>0</a:t>
            </a:r>
            <a:r>
              <a:rPr sz="1150" dirty="0" smtClean="0">
                <a:latin typeface="Microsoft Sans Serif"/>
                <a:cs typeface="Microsoft Sans Serif"/>
              </a:rPr>
              <a:t>0</a:t>
            </a:r>
            <a:r>
              <a:rPr sz="1150" spc="5" dirty="0" smtClean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до</a:t>
            </a:r>
            <a:r>
              <a:rPr sz="1150" spc="20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150</a:t>
            </a:r>
            <a:r>
              <a:rPr sz="1150" spc="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л.с</a:t>
            </a:r>
            <a:r>
              <a:rPr sz="1150" dirty="0">
                <a:latin typeface="Arial MT"/>
                <a:cs typeface="Arial MT"/>
              </a:rPr>
              <a:t>.</a:t>
            </a:r>
            <a:r>
              <a:rPr sz="1150" spc="15" dirty="0">
                <a:latin typeface="Arial MT"/>
                <a:cs typeface="Arial MT"/>
              </a:rPr>
              <a:t> </a:t>
            </a:r>
            <a:r>
              <a:rPr sz="1150" spc="300" dirty="0">
                <a:latin typeface="Microsoft Sans Serif"/>
                <a:cs typeface="Microsoft Sans Serif"/>
              </a:rPr>
              <a:t>–</a:t>
            </a:r>
            <a:r>
              <a:rPr sz="1150" spc="5" dirty="0">
                <a:latin typeface="Microsoft Sans Serif"/>
                <a:cs typeface="Microsoft Sans Serif"/>
              </a:rPr>
              <a:t> </a:t>
            </a:r>
            <a:r>
              <a:rPr lang="ru-RU" sz="1150" spc="5" dirty="0" smtClean="0">
                <a:latin typeface="Microsoft Sans Serif"/>
                <a:cs typeface="Microsoft Sans Serif"/>
              </a:rPr>
              <a:t>27</a:t>
            </a:r>
            <a:r>
              <a:rPr sz="1150" dirty="0" smtClean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рублей;</a:t>
            </a:r>
            <a:endParaRPr sz="1150" dirty="0">
              <a:latin typeface="Microsoft Sans Serif"/>
              <a:cs typeface="Microsoft Sans Serif"/>
            </a:endParaRPr>
          </a:p>
          <a:p>
            <a:pPr marL="119380" indent="-106680">
              <a:lnSpc>
                <a:spcPct val="100000"/>
              </a:lnSpc>
              <a:buChar char="•"/>
              <a:tabLst>
                <a:tab pos="119380" algn="l"/>
              </a:tabLst>
            </a:pPr>
            <a:r>
              <a:rPr sz="1150" dirty="0">
                <a:latin typeface="Microsoft Sans Serif"/>
                <a:cs typeface="Microsoft Sans Serif"/>
              </a:rPr>
              <a:t>от</a:t>
            </a:r>
            <a:r>
              <a:rPr sz="1150" spc="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150</a:t>
            </a:r>
            <a:r>
              <a:rPr sz="1150" spc="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до</a:t>
            </a:r>
            <a:r>
              <a:rPr sz="1150" spc="20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200</a:t>
            </a:r>
            <a:r>
              <a:rPr sz="1150" spc="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л.с</a:t>
            </a:r>
            <a:r>
              <a:rPr sz="1150" dirty="0">
                <a:latin typeface="Arial MT"/>
                <a:cs typeface="Arial MT"/>
              </a:rPr>
              <a:t>.</a:t>
            </a:r>
            <a:r>
              <a:rPr sz="1150" spc="15" dirty="0">
                <a:latin typeface="Arial MT"/>
                <a:cs typeface="Arial MT"/>
              </a:rPr>
              <a:t> </a:t>
            </a:r>
            <a:r>
              <a:rPr sz="1150" spc="300" dirty="0">
                <a:latin typeface="Microsoft Sans Serif"/>
                <a:cs typeface="Microsoft Sans Serif"/>
              </a:rPr>
              <a:t>–</a:t>
            </a:r>
            <a:r>
              <a:rPr sz="1150" spc="5" dirty="0">
                <a:latin typeface="Microsoft Sans Serif"/>
                <a:cs typeface="Microsoft Sans Serif"/>
              </a:rPr>
              <a:t> </a:t>
            </a:r>
            <a:r>
              <a:rPr lang="ru-RU" sz="1150" spc="5" dirty="0" smtClean="0">
                <a:latin typeface="Microsoft Sans Serif"/>
                <a:cs typeface="Microsoft Sans Serif"/>
              </a:rPr>
              <a:t>48</a:t>
            </a:r>
            <a:r>
              <a:rPr sz="1150" dirty="0" smtClean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рублей;</a:t>
            </a:r>
            <a:endParaRPr sz="1150" dirty="0">
              <a:latin typeface="Microsoft Sans Serif"/>
              <a:cs typeface="Microsoft Sans Serif"/>
            </a:endParaRPr>
          </a:p>
          <a:p>
            <a:pPr marL="119380" indent="-106680">
              <a:lnSpc>
                <a:spcPct val="100000"/>
              </a:lnSpc>
              <a:buChar char="•"/>
              <a:tabLst>
                <a:tab pos="119380" algn="l"/>
              </a:tabLst>
            </a:pPr>
            <a:r>
              <a:rPr sz="1150" dirty="0">
                <a:latin typeface="Microsoft Sans Serif"/>
                <a:cs typeface="Microsoft Sans Serif"/>
              </a:rPr>
              <a:t>от</a:t>
            </a:r>
            <a:r>
              <a:rPr sz="1150" spc="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200</a:t>
            </a:r>
            <a:r>
              <a:rPr sz="1150" spc="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до</a:t>
            </a:r>
            <a:r>
              <a:rPr sz="1150" spc="20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250</a:t>
            </a:r>
            <a:r>
              <a:rPr sz="1150" spc="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л.с</a:t>
            </a:r>
            <a:r>
              <a:rPr sz="1150" dirty="0">
                <a:latin typeface="Arial MT"/>
                <a:cs typeface="Arial MT"/>
              </a:rPr>
              <a:t>.</a:t>
            </a:r>
            <a:r>
              <a:rPr sz="1150" spc="15" dirty="0">
                <a:latin typeface="Arial MT"/>
                <a:cs typeface="Arial MT"/>
              </a:rPr>
              <a:t> </a:t>
            </a:r>
            <a:r>
              <a:rPr sz="1150" spc="300" dirty="0">
                <a:latin typeface="Microsoft Sans Serif"/>
                <a:cs typeface="Microsoft Sans Serif"/>
              </a:rPr>
              <a:t>–</a:t>
            </a:r>
            <a:r>
              <a:rPr sz="1150" spc="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75 </a:t>
            </a:r>
            <a:r>
              <a:rPr sz="1150" spc="-10" dirty="0">
                <a:latin typeface="Microsoft Sans Serif"/>
                <a:cs typeface="Microsoft Sans Serif"/>
              </a:rPr>
              <a:t>рублей;</a:t>
            </a:r>
            <a:endParaRPr sz="1150" dirty="0">
              <a:latin typeface="Microsoft Sans Serif"/>
              <a:cs typeface="Microsoft Sans Serif"/>
            </a:endParaRPr>
          </a:p>
          <a:p>
            <a:pPr marL="119380" indent="-106680">
              <a:lnSpc>
                <a:spcPct val="100000"/>
              </a:lnSpc>
              <a:buChar char="•"/>
              <a:tabLst>
                <a:tab pos="119380" algn="l"/>
              </a:tabLst>
            </a:pPr>
            <a:r>
              <a:rPr sz="1150" dirty="0">
                <a:latin typeface="Microsoft Sans Serif"/>
                <a:cs typeface="Microsoft Sans Serif"/>
              </a:rPr>
              <a:t>свыше 250</a:t>
            </a:r>
            <a:r>
              <a:rPr sz="1150" spc="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л.с</a:t>
            </a:r>
            <a:r>
              <a:rPr sz="1150" dirty="0">
                <a:latin typeface="Arial MT"/>
                <a:cs typeface="Arial MT"/>
              </a:rPr>
              <a:t>.</a:t>
            </a:r>
            <a:r>
              <a:rPr sz="1150" spc="5" dirty="0">
                <a:latin typeface="Arial MT"/>
                <a:cs typeface="Arial MT"/>
              </a:rPr>
              <a:t> </a:t>
            </a:r>
            <a:r>
              <a:rPr lang="ru-RU" sz="1150" spc="5" dirty="0" smtClean="0">
                <a:latin typeface="Arial MT"/>
                <a:cs typeface="Arial MT"/>
              </a:rPr>
              <a:t>    </a:t>
            </a:r>
            <a:r>
              <a:rPr sz="1150" spc="300" dirty="0" smtClean="0">
                <a:latin typeface="Microsoft Sans Serif"/>
                <a:cs typeface="Microsoft Sans Serif"/>
              </a:rPr>
              <a:t>–</a:t>
            </a:r>
            <a:r>
              <a:rPr sz="1150" dirty="0" smtClean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150</a:t>
            </a:r>
            <a:r>
              <a:rPr sz="1150" spc="15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рублей</a:t>
            </a:r>
            <a:endParaRPr sz="1150" dirty="0">
              <a:latin typeface="Microsoft Sans Serif"/>
              <a:cs typeface="Microsoft Sans Serif"/>
            </a:endParaRPr>
          </a:p>
        </p:txBody>
      </p:sp>
      <p:sp>
        <p:nvSpPr>
          <p:cNvPr id="49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04057" y="116204"/>
            <a:ext cx="10498024" cy="255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0575">
              <a:lnSpc>
                <a:spcPts val="1870"/>
              </a:lnSpc>
              <a:spcBef>
                <a:spcPts val="95"/>
              </a:spcBef>
            </a:pPr>
            <a:r>
              <a:rPr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ЗАЧИСЛЕНИЕ НАЛОГОВ, УПЛАЧИВАЕМЫХ </a:t>
            </a:r>
            <a:r>
              <a:rPr sz="2000" b="1" dirty="0" smtClean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ГРАЖДАНАМИ</a:t>
            </a:r>
            <a:endParaRPr sz="2000" b="1" dirty="0">
              <a:solidFill>
                <a:schemeClr val="tx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49111" y="3953255"/>
            <a:ext cx="5218430" cy="462280"/>
          </a:xfrm>
          <a:custGeom>
            <a:avLst/>
            <a:gdLst/>
            <a:ahLst/>
            <a:cxnLst/>
            <a:rect l="l" t="t" r="r" b="b"/>
            <a:pathLst>
              <a:path w="5218430" h="462279">
                <a:moveTo>
                  <a:pt x="5218176" y="0"/>
                </a:moveTo>
                <a:lnTo>
                  <a:pt x="0" y="0"/>
                </a:lnTo>
                <a:lnTo>
                  <a:pt x="0" y="461772"/>
                </a:lnTo>
                <a:lnTo>
                  <a:pt x="5218176" y="461772"/>
                </a:lnTo>
                <a:lnTo>
                  <a:pt x="5218176" y="0"/>
                </a:lnTo>
                <a:close/>
              </a:path>
            </a:pathLst>
          </a:custGeom>
          <a:solidFill>
            <a:srgbClr val="D1E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76544" y="4045711"/>
            <a:ext cx="52184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48895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Налог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на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доходы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физических</a:t>
            </a:r>
            <a:r>
              <a:rPr sz="1600" b="1" spc="-25" dirty="0">
                <a:latin typeface="Arial"/>
                <a:cs typeface="Arial"/>
              </a:rPr>
              <a:t> лиц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611367" y="3953255"/>
            <a:ext cx="536575" cy="462280"/>
            <a:chOff x="5611367" y="3953255"/>
            <a:chExt cx="536575" cy="462280"/>
          </a:xfrm>
        </p:grpSpPr>
        <p:sp>
          <p:nvSpPr>
            <p:cNvPr id="6" name="object 6"/>
            <p:cNvSpPr/>
            <p:nvPr/>
          </p:nvSpPr>
          <p:spPr>
            <a:xfrm>
              <a:off x="5611367" y="3953255"/>
              <a:ext cx="536575" cy="462280"/>
            </a:xfrm>
            <a:custGeom>
              <a:avLst/>
              <a:gdLst/>
              <a:ahLst/>
              <a:cxnLst/>
              <a:rect l="l" t="t" r="r" b="b"/>
              <a:pathLst>
                <a:path w="536575" h="462279">
                  <a:moveTo>
                    <a:pt x="387985" y="0"/>
                  </a:moveTo>
                  <a:lnTo>
                    <a:pt x="148462" y="0"/>
                  </a:lnTo>
                  <a:lnTo>
                    <a:pt x="0" y="230886"/>
                  </a:lnTo>
                  <a:lnTo>
                    <a:pt x="148462" y="461772"/>
                  </a:lnTo>
                  <a:lnTo>
                    <a:pt x="387985" y="461772"/>
                  </a:lnTo>
                  <a:lnTo>
                    <a:pt x="536448" y="230886"/>
                  </a:lnTo>
                  <a:lnTo>
                    <a:pt x="387985" y="0"/>
                  </a:lnTo>
                  <a:close/>
                </a:path>
              </a:pathLst>
            </a:custGeom>
            <a:solidFill>
              <a:srgbClr val="40B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6523" y="4009643"/>
              <a:ext cx="298703" cy="300227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5865876" y="4479035"/>
            <a:ext cx="5218430" cy="462280"/>
          </a:xfrm>
          <a:custGeom>
            <a:avLst/>
            <a:gdLst/>
            <a:ahLst/>
            <a:cxnLst/>
            <a:rect l="l" t="t" r="r" b="b"/>
            <a:pathLst>
              <a:path w="5218430" h="462279">
                <a:moveTo>
                  <a:pt x="5218176" y="0"/>
                </a:moveTo>
                <a:lnTo>
                  <a:pt x="0" y="0"/>
                </a:lnTo>
                <a:lnTo>
                  <a:pt x="0" y="461771"/>
                </a:lnTo>
                <a:lnTo>
                  <a:pt x="5218176" y="461771"/>
                </a:lnTo>
                <a:lnTo>
                  <a:pt x="5218176" y="0"/>
                </a:lnTo>
                <a:close/>
              </a:path>
            </a:pathLst>
          </a:custGeom>
          <a:solidFill>
            <a:srgbClr val="E0E8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876544" y="4571746"/>
            <a:ext cx="52184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2065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Arial"/>
                <a:cs typeface="Arial"/>
              </a:rPr>
              <a:t>Транспортный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налог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28132" y="4479035"/>
            <a:ext cx="535305" cy="462280"/>
            <a:chOff x="5628132" y="4479035"/>
            <a:chExt cx="535305" cy="462280"/>
          </a:xfrm>
        </p:grpSpPr>
        <p:sp>
          <p:nvSpPr>
            <p:cNvPr id="11" name="object 11"/>
            <p:cNvSpPr/>
            <p:nvPr/>
          </p:nvSpPr>
          <p:spPr>
            <a:xfrm>
              <a:off x="5628132" y="4479035"/>
              <a:ext cx="535305" cy="462280"/>
            </a:xfrm>
            <a:custGeom>
              <a:avLst/>
              <a:gdLst/>
              <a:ahLst/>
              <a:cxnLst/>
              <a:rect l="l" t="t" r="r" b="b"/>
              <a:pathLst>
                <a:path w="535304" h="462279">
                  <a:moveTo>
                    <a:pt x="386460" y="0"/>
                  </a:moveTo>
                  <a:lnTo>
                    <a:pt x="148462" y="0"/>
                  </a:lnTo>
                  <a:lnTo>
                    <a:pt x="0" y="230886"/>
                  </a:lnTo>
                  <a:lnTo>
                    <a:pt x="148462" y="461771"/>
                  </a:lnTo>
                  <a:lnTo>
                    <a:pt x="386460" y="461771"/>
                  </a:lnTo>
                  <a:lnTo>
                    <a:pt x="534923" y="230886"/>
                  </a:lnTo>
                  <a:lnTo>
                    <a:pt x="386460" y="0"/>
                  </a:lnTo>
                  <a:close/>
                </a:path>
              </a:pathLst>
            </a:custGeom>
            <a:solidFill>
              <a:srgbClr val="4D79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40908" y="4541519"/>
              <a:ext cx="280415" cy="280415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5628132" y="5003291"/>
            <a:ext cx="5455920" cy="463550"/>
            <a:chOff x="5628132" y="5003291"/>
            <a:chExt cx="5455920" cy="463550"/>
          </a:xfrm>
        </p:grpSpPr>
        <p:sp>
          <p:nvSpPr>
            <p:cNvPr id="14" name="object 14"/>
            <p:cNvSpPr/>
            <p:nvPr/>
          </p:nvSpPr>
          <p:spPr>
            <a:xfrm>
              <a:off x="5865876" y="5003291"/>
              <a:ext cx="5218430" cy="463550"/>
            </a:xfrm>
            <a:custGeom>
              <a:avLst/>
              <a:gdLst/>
              <a:ahLst/>
              <a:cxnLst/>
              <a:rect l="l" t="t" r="r" b="b"/>
              <a:pathLst>
                <a:path w="5218430" h="463550">
                  <a:moveTo>
                    <a:pt x="5218176" y="0"/>
                  </a:moveTo>
                  <a:lnTo>
                    <a:pt x="0" y="0"/>
                  </a:lnTo>
                  <a:lnTo>
                    <a:pt x="0" y="463295"/>
                  </a:lnTo>
                  <a:lnTo>
                    <a:pt x="5218176" y="463295"/>
                  </a:lnTo>
                  <a:lnTo>
                    <a:pt x="5218176" y="0"/>
                  </a:lnTo>
                  <a:close/>
                </a:path>
              </a:pathLst>
            </a:custGeom>
            <a:solidFill>
              <a:srgbClr val="DCE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28132" y="5003291"/>
              <a:ext cx="535305" cy="463550"/>
            </a:xfrm>
            <a:custGeom>
              <a:avLst/>
              <a:gdLst/>
              <a:ahLst/>
              <a:cxnLst/>
              <a:rect l="l" t="t" r="r" b="b"/>
              <a:pathLst>
                <a:path w="535304" h="463550">
                  <a:moveTo>
                    <a:pt x="385952" y="0"/>
                  </a:moveTo>
                  <a:lnTo>
                    <a:pt x="148970" y="0"/>
                  </a:lnTo>
                  <a:lnTo>
                    <a:pt x="0" y="231647"/>
                  </a:lnTo>
                  <a:lnTo>
                    <a:pt x="148970" y="463295"/>
                  </a:lnTo>
                  <a:lnTo>
                    <a:pt x="385952" y="463295"/>
                  </a:lnTo>
                  <a:lnTo>
                    <a:pt x="534923" y="231647"/>
                  </a:lnTo>
                  <a:lnTo>
                    <a:pt x="385952" y="0"/>
                  </a:lnTo>
                  <a:close/>
                </a:path>
              </a:pathLst>
            </a:custGeom>
            <a:solidFill>
              <a:srgbClr val="5481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632703" y="5526023"/>
            <a:ext cx="5451475" cy="467995"/>
            <a:chOff x="5632703" y="5526023"/>
            <a:chExt cx="5451475" cy="467995"/>
          </a:xfrm>
        </p:grpSpPr>
        <p:sp>
          <p:nvSpPr>
            <p:cNvPr id="17" name="object 17"/>
            <p:cNvSpPr/>
            <p:nvPr/>
          </p:nvSpPr>
          <p:spPr>
            <a:xfrm>
              <a:off x="5865875" y="5526023"/>
              <a:ext cx="5218430" cy="462280"/>
            </a:xfrm>
            <a:custGeom>
              <a:avLst/>
              <a:gdLst/>
              <a:ahLst/>
              <a:cxnLst/>
              <a:rect l="l" t="t" r="r" b="b"/>
              <a:pathLst>
                <a:path w="5218430" h="462279">
                  <a:moveTo>
                    <a:pt x="5218176" y="0"/>
                  </a:moveTo>
                  <a:lnTo>
                    <a:pt x="0" y="0"/>
                  </a:lnTo>
                  <a:lnTo>
                    <a:pt x="0" y="461772"/>
                  </a:lnTo>
                  <a:lnTo>
                    <a:pt x="5218176" y="461772"/>
                  </a:lnTo>
                  <a:lnTo>
                    <a:pt x="5218176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32703" y="5532119"/>
              <a:ext cx="536575" cy="462280"/>
            </a:xfrm>
            <a:custGeom>
              <a:avLst/>
              <a:gdLst/>
              <a:ahLst/>
              <a:cxnLst/>
              <a:rect l="l" t="t" r="r" b="b"/>
              <a:pathLst>
                <a:path w="536575" h="462279">
                  <a:moveTo>
                    <a:pt x="387985" y="0"/>
                  </a:moveTo>
                  <a:lnTo>
                    <a:pt x="148462" y="0"/>
                  </a:lnTo>
                  <a:lnTo>
                    <a:pt x="0" y="230885"/>
                  </a:lnTo>
                  <a:lnTo>
                    <a:pt x="148462" y="461771"/>
                  </a:lnTo>
                  <a:lnTo>
                    <a:pt x="387985" y="461771"/>
                  </a:lnTo>
                  <a:lnTo>
                    <a:pt x="536448" y="230885"/>
                  </a:lnTo>
                  <a:lnTo>
                    <a:pt x="387985" y="0"/>
                  </a:lnTo>
                  <a:close/>
                </a:path>
              </a:pathLst>
            </a:custGeom>
            <a:solidFill>
              <a:srgbClr val="8B8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5876544" y="6053328"/>
            <a:ext cx="5218430" cy="463550"/>
          </a:xfrm>
          <a:custGeom>
            <a:avLst/>
            <a:gdLst/>
            <a:ahLst/>
            <a:cxnLst/>
            <a:rect l="l" t="t" r="r" b="b"/>
            <a:pathLst>
              <a:path w="5218430" h="463550">
                <a:moveTo>
                  <a:pt x="5218176" y="0"/>
                </a:moveTo>
                <a:lnTo>
                  <a:pt x="0" y="0"/>
                </a:lnTo>
                <a:lnTo>
                  <a:pt x="0" y="463296"/>
                </a:lnTo>
                <a:lnTo>
                  <a:pt x="5218176" y="463296"/>
                </a:lnTo>
                <a:lnTo>
                  <a:pt x="5218176" y="0"/>
                </a:lnTo>
                <a:close/>
              </a:path>
            </a:pathLst>
          </a:custGeom>
          <a:solidFill>
            <a:srgbClr val="C4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876544" y="5097017"/>
            <a:ext cx="5218430" cy="1318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6510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Налог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на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имущество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физических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лиц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45"/>
              </a:spcBef>
            </a:pPr>
            <a:endParaRPr sz="1600" dirty="0">
              <a:latin typeface="Arial"/>
              <a:cs typeface="Arial"/>
            </a:endParaRPr>
          </a:p>
          <a:p>
            <a:pPr marR="13335" algn="ctr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latin typeface="Arial"/>
                <a:cs typeface="Arial"/>
              </a:rPr>
              <a:t>Земельный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налог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600" dirty="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sz="1600" b="1" dirty="0">
                <a:latin typeface="Arial"/>
                <a:cs typeface="Arial"/>
              </a:rPr>
              <a:t>Налог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на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профессиональный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доход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30240" y="5062728"/>
            <a:ext cx="275843" cy="28346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37859" y="5579364"/>
            <a:ext cx="300227" cy="288036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5638800" y="6053328"/>
            <a:ext cx="536575" cy="463550"/>
            <a:chOff x="5638800" y="6053328"/>
            <a:chExt cx="536575" cy="463550"/>
          </a:xfrm>
        </p:grpSpPr>
        <p:sp>
          <p:nvSpPr>
            <p:cNvPr id="24" name="object 24"/>
            <p:cNvSpPr/>
            <p:nvPr/>
          </p:nvSpPr>
          <p:spPr>
            <a:xfrm>
              <a:off x="5638800" y="6053328"/>
              <a:ext cx="536575" cy="463550"/>
            </a:xfrm>
            <a:custGeom>
              <a:avLst/>
              <a:gdLst/>
              <a:ahLst/>
              <a:cxnLst/>
              <a:rect l="l" t="t" r="r" b="b"/>
              <a:pathLst>
                <a:path w="536575" h="463550">
                  <a:moveTo>
                    <a:pt x="387476" y="0"/>
                  </a:moveTo>
                  <a:lnTo>
                    <a:pt x="148971" y="0"/>
                  </a:lnTo>
                  <a:lnTo>
                    <a:pt x="0" y="231648"/>
                  </a:lnTo>
                  <a:lnTo>
                    <a:pt x="148971" y="463296"/>
                  </a:lnTo>
                  <a:lnTo>
                    <a:pt x="387476" y="463296"/>
                  </a:lnTo>
                  <a:lnTo>
                    <a:pt x="536448" y="231648"/>
                  </a:lnTo>
                  <a:lnTo>
                    <a:pt x="387476" y="0"/>
                  </a:lnTo>
                  <a:close/>
                </a:path>
              </a:pathLst>
            </a:custGeom>
            <a:solidFill>
              <a:srgbClr val="1B38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21096" y="6102096"/>
              <a:ext cx="344424" cy="342900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1572767" y="737616"/>
            <a:ext cx="3314700" cy="2859405"/>
          </a:xfrm>
          <a:custGeom>
            <a:avLst/>
            <a:gdLst/>
            <a:ahLst/>
            <a:cxnLst/>
            <a:rect l="l" t="t" r="r" b="b"/>
            <a:pathLst>
              <a:path w="3314700" h="2859404">
                <a:moveTo>
                  <a:pt x="0" y="1429512"/>
                </a:moveTo>
                <a:lnTo>
                  <a:pt x="918971" y="0"/>
                </a:lnTo>
                <a:lnTo>
                  <a:pt x="2395728" y="0"/>
                </a:lnTo>
                <a:lnTo>
                  <a:pt x="3314700" y="1429512"/>
                </a:lnTo>
                <a:lnTo>
                  <a:pt x="2395728" y="2859024"/>
                </a:lnTo>
                <a:lnTo>
                  <a:pt x="918971" y="2859024"/>
                </a:lnTo>
                <a:lnTo>
                  <a:pt x="0" y="1429512"/>
                </a:lnTo>
                <a:close/>
              </a:path>
            </a:pathLst>
          </a:custGeom>
          <a:ln w="76200">
            <a:solidFill>
              <a:srgbClr val="8BD9E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41976" y="726948"/>
            <a:ext cx="3316604" cy="2859405"/>
          </a:xfrm>
          <a:custGeom>
            <a:avLst/>
            <a:gdLst/>
            <a:ahLst/>
            <a:cxnLst/>
            <a:rect l="l" t="t" r="r" b="b"/>
            <a:pathLst>
              <a:path w="3316604" h="2859404">
                <a:moveTo>
                  <a:pt x="0" y="1429512"/>
                </a:moveTo>
                <a:lnTo>
                  <a:pt x="918972" y="0"/>
                </a:lnTo>
                <a:lnTo>
                  <a:pt x="2397252" y="0"/>
                </a:lnTo>
                <a:lnTo>
                  <a:pt x="3316224" y="1429512"/>
                </a:lnTo>
                <a:lnTo>
                  <a:pt x="2397252" y="2859024"/>
                </a:lnTo>
                <a:lnTo>
                  <a:pt x="918972" y="2859024"/>
                </a:lnTo>
                <a:lnTo>
                  <a:pt x="0" y="1429512"/>
                </a:lnTo>
                <a:close/>
              </a:path>
            </a:pathLst>
          </a:custGeom>
          <a:ln w="76200">
            <a:solidFill>
              <a:srgbClr val="8BD9E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12707" y="726948"/>
            <a:ext cx="3314700" cy="2859405"/>
          </a:xfrm>
          <a:custGeom>
            <a:avLst/>
            <a:gdLst/>
            <a:ahLst/>
            <a:cxnLst/>
            <a:rect l="l" t="t" r="r" b="b"/>
            <a:pathLst>
              <a:path w="3314700" h="2859404">
                <a:moveTo>
                  <a:pt x="0" y="1429512"/>
                </a:moveTo>
                <a:lnTo>
                  <a:pt x="918972" y="0"/>
                </a:lnTo>
                <a:lnTo>
                  <a:pt x="2395728" y="0"/>
                </a:lnTo>
                <a:lnTo>
                  <a:pt x="3314700" y="1429512"/>
                </a:lnTo>
                <a:lnTo>
                  <a:pt x="2395728" y="2859024"/>
                </a:lnTo>
                <a:lnTo>
                  <a:pt x="918972" y="2859024"/>
                </a:lnTo>
                <a:lnTo>
                  <a:pt x="0" y="1429512"/>
                </a:lnTo>
                <a:close/>
              </a:path>
            </a:pathLst>
          </a:custGeom>
          <a:ln w="76200">
            <a:solidFill>
              <a:srgbClr val="8BD9E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582417" y="753871"/>
            <a:ext cx="126492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96850" marR="5080" indent="-184785">
              <a:lnSpc>
                <a:spcPts val="2110"/>
              </a:lnSpc>
              <a:spcBef>
                <a:spcPts val="210"/>
              </a:spcBef>
            </a:pPr>
            <a:r>
              <a:rPr sz="1800" b="1" spc="-20" dirty="0">
                <a:solidFill>
                  <a:srgbClr val="13667B"/>
                </a:solidFill>
                <a:latin typeface="Arial"/>
                <a:cs typeface="Arial"/>
              </a:rPr>
              <a:t>Областной </a:t>
            </a:r>
            <a:r>
              <a:rPr sz="1800" b="1" spc="-10" dirty="0">
                <a:solidFill>
                  <a:srgbClr val="13667B"/>
                </a:solidFill>
                <a:latin typeface="Arial"/>
                <a:cs typeface="Arial"/>
              </a:rPr>
              <a:t>бюджет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235700" y="711453"/>
            <a:ext cx="109029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27305">
              <a:lnSpc>
                <a:spcPts val="2110"/>
              </a:lnSpc>
              <a:spcBef>
                <a:spcPts val="210"/>
              </a:spcBef>
            </a:pPr>
            <a:r>
              <a:rPr sz="1800" b="1" spc="-10" dirty="0">
                <a:solidFill>
                  <a:srgbClr val="13667B"/>
                </a:solidFill>
                <a:latin typeface="Arial"/>
                <a:cs typeface="Arial"/>
              </a:rPr>
              <a:t>Местные </a:t>
            </a:r>
            <a:r>
              <a:rPr sz="1800" b="1" spc="-30" dirty="0">
                <a:solidFill>
                  <a:srgbClr val="13667B"/>
                </a:solidFill>
                <a:latin typeface="Arial"/>
                <a:cs typeface="Arial"/>
              </a:rPr>
              <a:t>бюджеты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543668" y="732282"/>
            <a:ext cx="1706245" cy="139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1965" marR="394970" indent="-7493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13667B"/>
                </a:solidFill>
                <a:latin typeface="Arial"/>
                <a:cs typeface="Arial"/>
              </a:rPr>
              <a:t>Бюджет </a:t>
            </a:r>
            <a:r>
              <a:rPr sz="1800" b="1" spc="-10" dirty="0">
                <a:solidFill>
                  <a:srgbClr val="13667B"/>
                </a:solidFill>
                <a:latin typeface="Arial"/>
                <a:cs typeface="Arial"/>
              </a:rPr>
              <a:t>фонда</a:t>
            </a:r>
            <a:endParaRPr sz="1800">
              <a:latin typeface="Arial"/>
              <a:cs typeface="Arial"/>
            </a:endParaRPr>
          </a:p>
          <a:p>
            <a:pPr marL="48895" marR="5080" indent="-36830" algn="just">
              <a:lnSpc>
                <a:spcPct val="98900"/>
              </a:lnSpc>
              <a:spcBef>
                <a:spcPts val="20"/>
              </a:spcBef>
            </a:pPr>
            <a:r>
              <a:rPr sz="1800" b="1" spc="-20" dirty="0">
                <a:solidFill>
                  <a:srgbClr val="13667B"/>
                </a:solidFill>
                <a:latin typeface="Arial"/>
                <a:cs typeface="Arial"/>
              </a:rPr>
              <a:t>обязательного </a:t>
            </a:r>
            <a:r>
              <a:rPr sz="1800" b="1" spc="-10" dirty="0">
                <a:solidFill>
                  <a:srgbClr val="13667B"/>
                </a:solidFill>
                <a:latin typeface="Arial"/>
                <a:cs typeface="Arial"/>
              </a:rPr>
              <a:t>медицинского страхования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938527" y="1411224"/>
            <a:ext cx="1210310" cy="1043940"/>
          </a:xfrm>
          <a:custGeom>
            <a:avLst/>
            <a:gdLst/>
            <a:ahLst/>
            <a:cxnLst/>
            <a:rect l="l" t="t" r="r" b="b"/>
            <a:pathLst>
              <a:path w="1210310" h="1043939">
                <a:moveTo>
                  <a:pt x="874522" y="0"/>
                </a:moveTo>
                <a:lnTo>
                  <a:pt x="335534" y="0"/>
                </a:lnTo>
                <a:lnTo>
                  <a:pt x="0" y="521970"/>
                </a:lnTo>
                <a:lnTo>
                  <a:pt x="335534" y="1043939"/>
                </a:lnTo>
                <a:lnTo>
                  <a:pt x="874522" y="1043939"/>
                </a:lnTo>
                <a:lnTo>
                  <a:pt x="1210056" y="521970"/>
                </a:lnTo>
                <a:lnTo>
                  <a:pt x="874522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2133599" y="2071878"/>
            <a:ext cx="77698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 smtClean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lang="ru-RU" sz="1800" b="1" spc="-25" dirty="0" smtClean="0">
                <a:solidFill>
                  <a:srgbClr val="FFFFFF"/>
                </a:solidFill>
                <a:latin typeface="Arial"/>
                <a:cs typeface="Arial"/>
              </a:rPr>
              <a:t>1,2</a:t>
            </a:r>
            <a:r>
              <a:rPr sz="18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507735" y="1403603"/>
            <a:ext cx="1210310" cy="1042669"/>
          </a:xfrm>
          <a:custGeom>
            <a:avLst/>
            <a:gdLst/>
            <a:ahLst/>
            <a:cxnLst/>
            <a:rect l="l" t="t" r="r" b="b"/>
            <a:pathLst>
              <a:path w="1210309" h="1042669">
                <a:moveTo>
                  <a:pt x="875029" y="0"/>
                </a:moveTo>
                <a:lnTo>
                  <a:pt x="335025" y="0"/>
                </a:lnTo>
                <a:lnTo>
                  <a:pt x="0" y="521208"/>
                </a:lnTo>
                <a:lnTo>
                  <a:pt x="335025" y="1042416"/>
                </a:lnTo>
                <a:lnTo>
                  <a:pt x="875029" y="1042416"/>
                </a:lnTo>
                <a:lnTo>
                  <a:pt x="1210056" y="521208"/>
                </a:lnTo>
                <a:lnTo>
                  <a:pt x="875029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759196" y="2043810"/>
            <a:ext cx="70256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25" dirty="0" smtClean="0">
                <a:solidFill>
                  <a:srgbClr val="FFFFFF"/>
                </a:solidFill>
                <a:latin typeface="Arial"/>
                <a:cs typeface="Arial"/>
              </a:rPr>
              <a:t>28,8</a:t>
            </a:r>
            <a:r>
              <a:rPr sz="18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324355" y="1418844"/>
            <a:ext cx="3218815" cy="3839210"/>
            <a:chOff x="1324355" y="1418844"/>
            <a:chExt cx="3218815" cy="3839210"/>
          </a:xfrm>
        </p:grpSpPr>
        <p:sp>
          <p:nvSpPr>
            <p:cNvPr id="37" name="object 37"/>
            <p:cNvSpPr/>
            <p:nvPr/>
          </p:nvSpPr>
          <p:spPr>
            <a:xfrm>
              <a:off x="1324355" y="2375916"/>
              <a:ext cx="2585085" cy="2882265"/>
            </a:xfrm>
            <a:custGeom>
              <a:avLst/>
              <a:gdLst/>
              <a:ahLst/>
              <a:cxnLst/>
              <a:rect l="l" t="t" r="r" b="b"/>
              <a:pathLst>
                <a:path w="2585085" h="2882265">
                  <a:moveTo>
                    <a:pt x="2197989" y="0"/>
                  </a:moveTo>
                  <a:lnTo>
                    <a:pt x="1584833" y="0"/>
                  </a:lnTo>
                  <a:lnTo>
                    <a:pt x="1207516" y="566928"/>
                  </a:lnTo>
                  <a:lnTo>
                    <a:pt x="1169573" y="601907"/>
                  </a:lnTo>
                  <a:lnTo>
                    <a:pt x="1132183" y="637367"/>
                  </a:lnTo>
                  <a:lnTo>
                    <a:pt x="1068657" y="700405"/>
                  </a:lnTo>
                  <a:lnTo>
                    <a:pt x="1026759" y="739790"/>
                  </a:lnTo>
                  <a:lnTo>
                    <a:pt x="957740" y="802802"/>
                  </a:lnTo>
                  <a:lnTo>
                    <a:pt x="850507" y="899107"/>
                  </a:lnTo>
                  <a:lnTo>
                    <a:pt x="628904" y="1096010"/>
                  </a:lnTo>
                  <a:lnTo>
                    <a:pt x="0" y="1596898"/>
                  </a:lnTo>
                  <a:lnTo>
                    <a:pt x="18922" y="2881884"/>
                  </a:lnTo>
                  <a:lnTo>
                    <a:pt x="1999869" y="2862961"/>
                  </a:lnTo>
                  <a:lnTo>
                    <a:pt x="1980945" y="1492885"/>
                  </a:lnTo>
                  <a:lnTo>
                    <a:pt x="2584704" y="566928"/>
                  </a:lnTo>
                  <a:lnTo>
                    <a:pt x="2197989" y="0"/>
                  </a:lnTo>
                  <a:close/>
                </a:path>
              </a:pathLst>
            </a:custGeom>
            <a:solidFill>
              <a:srgbClr val="C4D2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4183" y="1431036"/>
              <a:ext cx="647700" cy="64770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332988" y="1418844"/>
              <a:ext cx="1210310" cy="1042669"/>
            </a:xfrm>
            <a:custGeom>
              <a:avLst/>
              <a:gdLst/>
              <a:ahLst/>
              <a:cxnLst/>
              <a:rect l="l" t="t" r="r" b="b"/>
              <a:pathLst>
                <a:path w="1210310" h="1042669">
                  <a:moveTo>
                    <a:pt x="875029" y="0"/>
                  </a:moveTo>
                  <a:lnTo>
                    <a:pt x="335025" y="0"/>
                  </a:lnTo>
                  <a:lnTo>
                    <a:pt x="0" y="521207"/>
                  </a:lnTo>
                  <a:lnTo>
                    <a:pt x="335025" y="1042415"/>
                  </a:lnTo>
                  <a:lnTo>
                    <a:pt x="875029" y="1042415"/>
                  </a:lnTo>
                  <a:lnTo>
                    <a:pt x="1210056" y="521207"/>
                  </a:lnTo>
                  <a:lnTo>
                    <a:pt x="875029" y="0"/>
                  </a:lnTo>
                  <a:close/>
                </a:path>
              </a:pathLst>
            </a:custGeom>
            <a:solidFill>
              <a:srgbClr val="1B38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59196" y="1414272"/>
            <a:ext cx="1651000" cy="2040889"/>
            <a:chOff x="5759196" y="1414272"/>
            <a:chExt cx="1651000" cy="2040889"/>
          </a:xfrm>
        </p:grpSpPr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59196" y="1414272"/>
              <a:ext cx="702563" cy="70256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199632" y="2412491"/>
              <a:ext cx="1210310" cy="1042669"/>
            </a:xfrm>
            <a:custGeom>
              <a:avLst/>
              <a:gdLst/>
              <a:ahLst/>
              <a:cxnLst/>
              <a:rect l="l" t="t" r="r" b="b"/>
              <a:pathLst>
                <a:path w="1210309" h="1042670">
                  <a:moveTo>
                    <a:pt x="875029" y="0"/>
                  </a:moveTo>
                  <a:lnTo>
                    <a:pt x="335025" y="0"/>
                  </a:lnTo>
                  <a:lnTo>
                    <a:pt x="0" y="521208"/>
                  </a:lnTo>
                  <a:lnTo>
                    <a:pt x="335025" y="1042416"/>
                  </a:lnTo>
                  <a:lnTo>
                    <a:pt x="875029" y="1042416"/>
                  </a:lnTo>
                  <a:lnTo>
                    <a:pt x="1210056" y="521208"/>
                  </a:lnTo>
                  <a:lnTo>
                    <a:pt x="875029" y="0"/>
                  </a:lnTo>
                  <a:close/>
                </a:path>
              </a:pathLst>
            </a:custGeom>
            <a:solidFill>
              <a:srgbClr val="5481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501510" y="3052317"/>
            <a:ext cx="607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100%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6524243" y="1403603"/>
            <a:ext cx="1548765" cy="1675130"/>
            <a:chOff x="6524243" y="1403603"/>
            <a:chExt cx="1548765" cy="1675130"/>
          </a:xfrm>
        </p:grpSpPr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24243" y="2514600"/>
              <a:ext cx="551688" cy="56387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862571" y="1403603"/>
              <a:ext cx="1210310" cy="1042669"/>
            </a:xfrm>
            <a:custGeom>
              <a:avLst/>
              <a:gdLst/>
              <a:ahLst/>
              <a:cxnLst/>
              <a:rect l="l" t="t" r="r" b="b"/>
              <a:pathLst>
                <a:path w="1210309" h="1042669">
                  <a:moveTo>
                    <a:pt x="875029" y="0"/>
                  </a:moveTo>
                  <a:lnTo>
                    <a:pt x="335025" y="0"/>
                  </a:lnTo>
                  <a:lnTo>
                    <a:pt x="0" y="521208"/>
                  </a:lnTo>
                  <a:lnTo>
                    <a:pt x="335025" y="1042416"/>
                  </a:lnTo>
                  <a:lnTo>
                    <a:pt x="875029" y="1042416"/>
                  </a:lnTo>
                  <a:lnTo>
                    <a:pt x="1210055" y="521208"/>
                  </a:lnTo>
                  <a:lnTo>
                    <a:pt x="875029" y="0"/>
                  </a:lnTo>
                  <a:close/>
                </a:path>
              </a:pathLst>
            </a:custGeom>
            <a:solidFill>
              <a:srgbClr val="9393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7165085" y="2043810"/>
            <a:ext cx="607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100%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91756" y="1475232"/>
            <a:ext cx="560831" cy="536448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3698875" y="2059051"/>
            <a:ext cx="481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63%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50" name="object 5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17976" y="1461516"/>
            <a:ext cx="615696" cy="615696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9848088" y="2203704"/>
            <a:ext cx="1209040" cy="1042669"/>
          </a:xfrm>
          <a:custGeom>
            <a:avLst/>
            <a:gdLst/>
            <a:ahLst/>
            <a:cxnLst/>
            <a:rect l="l" t="t" r="r" b="b"/>
            <a:pathLst>
              <a:path w="1209040" h="1042669">
                <a:moveTo>
                  <a:pt x="873505" y="0"/>
                </a:moveTo>
                <a:lnTo>
                  <a:pt x="335025" y="0"/>
                </a:lnTo>
                <a:lnTo>
                  <a:pt x="0" y="521208"/>
                </a:lnTo>
                <a:lnTo>
                  <a:pt x="335025" y="1042416"/>
                </a:lnTo>
                <a:lnTo>
                  <a:pt x="873505" y="1042416"/>
                </a:lnTo>
                <a:lnTo>
                  <a:pt x="1208531" y="521208"/>
                </a:lnTo>
                <a:lnTo>
                  <a:pt x="873505" y="0"/>
                </a:lnTo>
                <a:close/>
              </a:path>
            </a:pathLst>
          </a:custGeom>
          <a:solidFill>
            <a:srgbClr val="1B38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10214229" y="2844546"/>
            <a:ext cx="481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37%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3" name="object 5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51364" y="2255520"/>
            <a:ext cx="615696" cy="615696"/>
          </a:xfrm>
          <a:prstGeom prst="rect">
            <a:avLst/>
          </a:prstGeom>
        </p:spPr>
      </p:pic>
      <p:sp>
        <p:nvSpPr>
          <p:cNvPr id="54" name="object 54"/>
          <p:cNvSpPr txBox="1"/>
          <p:nvPr/>
        </p:nvSpPr>
        <p:spPr>
          <a:xfrm>
            <a:off x="1569466" y="4071873"/>
            <a:ext cx="1501775" cy="9950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3355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1B3875"/>
                </a:solidFill>
                <a:latin typeface="Arial"/>
                <a:cs typeface="Arial"/>
              </a:rPr>
              <a:t>Формирует региональный</a:t>
            </a:r>
            <a:endParaRPr sz="1600">
              <a:latin typeface="Arial"/>
              <a:cs typeface="Arial"/>
            </a:endParaRPr>
          </a:p>
          <a:p>
            <a:pPr marL="477520" marR="213360" indent="-256540">
              <a:lnSpc>
                <a:spcPts val="1880"/>
              </a:lnSpc>
              <a:spcBef>
                <a:spcPts val="95"/>
              </a:spcBef>
            </a:pPr>
            <a:r>
              <a:rPr sz="1600" b="1" spc="-20" dirty="0">
                <a:solidFill>
                  <a:srgbClr val="1B3875"/>
                </a:solidFill>
                <a:latin typeface="Arial"/>
                <a:cs typeface="Arial"/>
              </a:rPr>
              <a:t>дорожный фонд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2248916" y="2414016"/>
            <a:ext cx="1570355" cy="1685925"/>
            <a:chOff x="2248916" y="2414016"/>
            <a:chExt cx="1570355" cy="1685925"/>
          </a:xfrm>
        </p:grpSpPr>
        <p:sp>
          <p:nvSpPr>
            <p:cNvPr id="56" name="object 56"/>
            <p:cNvSpPr/>
            <p:nvPr/>
          </p:nvSpPr>
          <p:spPr>
            <a:xfrm>
              <a:off x="2248916" y="3017647"/>
              <a:ext cx="996315" cy="1082040"/>
            </a:xfrm>
            <a:custGeom>
              <a:avLst/>
              <a:gdLst/>
              <a:ahLst/>
              <a:cxnLst/>
              <a:rect l="l" t="t" r="r" b="b"/>
              <a:pathLst>
                <a:path w="996314" h="1082039">
                  <a:moveTo>
                    <a:pt x="655827" y="0"/>
                  </a:moveTo>
                  <a:lnTo>
                    <a:pt x="170179" y="605154"/>
                  </a:lnTo>
                  <a:lnTo>
                    <a:pt x="0" y="468629"/>
                  </a:lnTo>
                  <a:lnTo>
                    <a:pt x="67182" y="1082039"/>
                  </a:lnTo>
                  <a:lnTo>
                    <a:pt x="680719" y="1014857"/>
                  </a:lnTo>
                  <a:lnTo>
                    <a:pt x="510539" y="878332"/>
                  </a:lnTo>
                  <a:lnTo>
                    <a:pt x="996188" y="273176"/>
                  </a:lnTo>
                  <a:lnTo>
                    <a:pt x="655827" y="0"/>
                  </a:lnTo>
                  <a:close/>
                </a:path>
              </a:pathLst>
            </a:custGeom>
            <a:solidFill>
              <a:srgbClr val="87A6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609088" y="2414016"/>
              <a:ext cx="1210310" cy="1043940"/>
            </a:xfrm>
            <a:custGeom>
              <a:avLst/>
              <a:gdLst/>
              <a:ahLst/>
              <a:cxnLst/>
              <a:rect l="l" t="t" r="r" b="b"/>
              <a:pathLst>
                <a:path w="1210310" h="1043939">
                  <a:moveTo>
                    <a:pt x="874522" y="0"/>
                  </a:moveTo>
                  <a:lnTo>
                    <a:pt x="335534" y="0"/>
                  </a:lnTo>
                  <a:lnTo>
                    <a:pt x="0" y="521970"/>
                  </a:lnTo>
                  <a:lnTo>
                    <a:pt x="335534" y="1043939"/>
                  </a:lnTo>
                  <a:lnTo>
                    <a:pt x="874522" y="1043939"/>
                  </a:lnTo>
                  <a:lnTo>
                    <a:pt x="1210056" y="521970"/>
                  </a:lnTo>
                  <a:lnTo>
                    <a:pt x="874522" y="0"/>
                  </a:lnTo>
                  <a:close/>
                </a:path>
              </a:pathLst>
            </a:custGeom>
            <a:solidFill>
              <a:srgbClr val="4D79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2910585" y="3055111"/>
            <a:ext cx="607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100%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9" name="object 5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50464" y="2534411"/>
            <a:ext cx="525779" cy="525779"/>
          </a:xfrm>
          <a:prstGeom prst="rect">
            <a:avLst/>
          </a:prstGeom>
        </p:spPr>
      </p:pic>
      <p:sp>
        <p:nvSpPr>
          <p:cNvPr id="60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27127" y="372043"/>
            <a:ext cx="441146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b="1" spc="-50" dirty="0" smtClean="0">
                <a:solidFill>
                  <a:schemeClr val="tx2"/>
                </a:solidFill>
                <a:latin typeface="Arial"/>
                <a:cs typeface="Arial"/>
              </a:rPr>
              <a:t>11</a:t>
            </a:r>
            <a:endParaRPr lang="ru-RU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object 27"/>
          <p:cNvGrpSpPr/>
          <p:nvPr/>
        </p:nvGrpSpPr>
        <p:grpSpPr>
          <a:xfrm>
            <a:off x="1349628" y="4006747"/>
            <a:ext cx="2678098" cy="2677919"/>
            <a:chOff x="1359739" y="3967495"/>
            <a:chExt cx="2678098" cy="2677919"/>
          </a:xfrm>
        </p:grpSpPr>
        <p:sp>
          <p:nvSpPr>
            <p:cNvPr id="28" name="object 28"/>
            <p:cNvSpPr/>
            <p:nvPr/>
          </p:nvSpPr>
          <p:spPr>
            <a:xfrm>
              <a:off x="1837944" y="3967495"/>
              <a:ext cx="1830705" cy="923290"/>
            </a:xfrm>
            <a:custGeom>
              <a:avLst/>
              <a:gdLst/>
              <a:ahLst/>
              <a:cxnLst/>
              <a:rect l="l" t="t" r="r" b="b"/>
              <a:pathLst>
                <a:path w="1830704" h="923289">
                  <a:moveTo>
                    <a:pt x="845564" y="0"/>
                  </a:moveTo>
                  <a:lnTo>
                    <a:pt x="800629" y="1243"/>
                  </a:lnTo>
                  <a:lnTo>
                    <a:pt x="755730" y="3990"/>
                  </a:lnTo>
                  <a:lnTo>
                    <a:pt x="710909" y="8244"/>
                  </a:lnTo>
                  <a:lnTo>
                    <a:pt x="666207" y="14006"/>
                  </a:lnTo>
                  <a:lnTo>
                    <a:pt x="621663" y="21278"/>
                  </a:lnTo>
                  <a:lnTo>
                    <a:pt x="577318" y="30064"/>
                  </a:lnTo>
                  <a:lnTo>
                    <a:pt x="533212" y="40364"/>
                  </a:lnTo>
                  <a:lnTo>
                    <a:pt x="489386" y="52182"/>
                  </a:lnTo>
                  <a:lnTo>
                    <a:pt x="445881" y="65520"/>
                  </a:lnTo>
                  <a:lnTo>
                    <a:pt x="402735" y="80379"/>
                  </a:lnTo>
                  <a:lnTo>
                    <a:pt x="359991" y="96762"/>
                  </a:lnTo>
                  <a:lnTo>
                    <a:pt x="317688" y="114672"/>
                  </a:lnTo>
                  <a:lnTo>
                    <a:pt x="275867" y="134110"/>
                  </a:lnTo>
                  <a:lnTo>
                    <a:pt x="234568" y="155080"/>
                  </a:lnTo>
                  <a:lnTo>
                    <a:pt x="193831" y="177582"/>
                  </a:lnTo>
                  <a:lnTo>
                    <a:pt x="153697" y="201619"/>
                  </a:lnTo>
                  <a:lnTo>
                    <a:pt x="114207" y="227194"/>
                  </a:lnTo>
                  <a:lnTo>
                    <a:pt x="75400" y="254308"/>
                  </a:lnTo>
                  <a:lnTo>
                    <a:pt x="37318" y="282965"/>
                  </a:lnTo>
                  <a:lnTo>
                    <a:pt x="0" y="313166"/>
                  </a:lnTo>
                  <a:lnTo>
                    <a:pt x="473329" y="877300"/>
                  </a:lnTo>
                  <a:lnTo>
                    <a:pt x="510729" y="848312"/>
                  </a:lnTo>
                  <a:lnTo>
                    <a:pt x="549690" y="822684"/>
                  </a:lnTo>
                  <a:lnTo>
                    <a:pt x="590015" y="800404"/>
                  </a:lnTo>
                  <a:lnTo>
                    <a:pt x="631513" y="781460"/>
                  </a:lnTo>
                  <a:lnTo>
                    <a:pt x="673989" y="765843"/>
                  </a:lnTo>
                  <a:lnTo>
                    <a:pt x="717249" y="753541"/>
                  </a:lnTo>
                  <a:lnTo>
                    <a:pt x="761101" y="744544"/>
                  </a:lnTo>
                  <a:lnTo>
                    <a:pt x="805351" y="738839"/>
                  </a:lnTo>
                  <a:lnTo>
                    <a:pt x="849805" y="736417"/>
                  </a:lnTo>
                  <a:lnTo>
                    <a:pt x="894270" y="737266"/>
                  </a:lnTo>
                  <a:lnTo>
                    <a:pt x="938552" y="741376"/>
                  </a:lnTo>
                  <a:lnTo>
                    <a:pt x="982457" y="748735"/>
                  </a:lnTo>
                  <a:lnTo>
                    <a:pt x="1025793" y="759333"/>
                  </a:lnTo>
                  <a:lnTo>
                    <a:pt x="1068365" y="773158"/>
                  </a:lnTo>
                  <a:lnTo>
                    <a:pt x="1109980" y="790199"/>
                  </a:lnTo>
                  <a:lnTo>
                    <a:pt x="1150444" y="810447"/>
                  </a:lnTo>
                  <a:lnTo>
                    <a:pt x="1189564" y="833889"/>
                  </a:lnTo>
                  <a:lnTo>
                    <a:pt x="1227146" y="860515"/>
                  </a:lnTo>
                  <a:lnTo>
                    <a:pt x="1262997" y="890313"/>
                  </a:lnTo>
                  <a:lnTo>
                    <a:pt x="1296924" y="923274"/>
                  </a:lnTo>
                  <a:lnTo>
                    <a:pt x="1830196" y="415528"/>
                  </a:lnTo>
                  <a:lnTo>
                    <a:pt x="1796483" y="381347"/>
                  </a:lnTo>
                  <a:lnTo>
                    <a:pt x="1761838" y="348617"/>
                  </a:lnTo>
                  <a:lnTo>
                    <a:pt x="1726301" y="317340"/>
                  </a:lnTo>
                  <a:lnTo>
                    <a:pt x="1689912" y="287517"/>
                  </a:lnTo>
                  <a:lnTo>
                    <a:pt x="1652713" y="259151"/>
                  </a:lnTo>
                  <a:lnTo>
                    <a:pt x="1614743" y="232244"/>
                  </a:lnTo>
                  <a:lnTo>
                    <a:pt x="1576043" y="206799"/>
                  </a:lnTo>
                  <a:lnTo>
                    <a:pt x="1536653" y="182817"/>
                  </a:lnTo>
                  <a:lnTo>
                    <a:pt x="1496613" y="160302"/>
                  </a:lnTo>
                  <a:lnTo>
                    <a:pt x="1455965" y="139254"/>
                  </a:lnTo>
                  <a:lnTo>
                    <a:pt x="1414748" y="119677"/>
                  </a:lnTo>
                  <a:lnTo>
                    <a:pt x="1373003" y="101573"/>
                  </a:lnTo>
                  <a:lnTo>
                    <a:pt x="1330769" y="84943"/>
                  </a:lnTo>
                  <a:lnTo>
                    <a:pt x="1288089" y="69791"/>
                  </a:lnTo>
                  <a:lnTo>
                    <a:pt x="1245002" y="56118"/>
                  </a:lnTo>
                  <a:lnTo>
                    <a:pt x="1201547" y="43926"/>
                  </a:lnTo>
                  <a:lnTo>
                    <a:pt x="1157767" y="33219"/>
                  </a:lnTo>
                  <a:lnTo>
                    <a:pt x="1113701" y="23997"/>
                  </a:lnTo>
                  <a:lnTo>
                    <a:pt x="1069389" y="16264"/>
                  </a:lnTo>
                  <a:lnTo>
                    <a:pt x="1024873" y="10021"/>
                  </a:lnTo>
                  <a:lnTo>
                    <a:pt x="980192" y="5271"/>
                  </a:lnTo>
                  <a:lnTo>
                    <a:pt x="935386" y="2016"/>
                  </a:lnTo>
                  <a:lnTo>
                    <a:pt x="890497" y="258"/>
                  </a:lnTo>
                  <a:lnTo>
                    <a:pt x="845564" y="0"/>
                  </a:lnTo>
                  <a:close/>
                </a:path>
              </a:pathLst>
            </a:custGeom>
            <a:solidFill>
              <a:srgbClr val="40B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837944" y="3967495"/>
              <a:ext cx="1830705" cy="923290"/>
            </a:xfrm>
            <a:custGeom>
              <a:avLst/>
              <a:gdLst/>
              <a:ahLst/>
              <a:cxnLst/>
              <a:rect l="l" t="t" r="r" b="b"/>
              <a:pathLst>
                <a:path w="1830704" h="923289">
                  <a:moveTo>
                    <a:pt x="0" y="313166"/>
                  </a:moveTo>
                  <a:lnTo>
                    <a:pt x="37318" y="282965"/>
                  </a:lnTo>
                  <a:lnTo>
                    <a:pt x="75400" y="254308"/>
                  </a:lnTo>
                  <a:lnTo>
                    <a:pt x="114207" y="227194"/>
                  </a:lnTo>
                  <a:lnTo>
                    <a:pt x="153697" y="201619"/>
                  </a:lnTo>
                  <a:lnTo>
                    <a:pt x="193831" y="177582"/>
                  </a:lnTo>
                  <a:lnTo>
                    <a:pt x="234568" y="155080"/>
                  </a:lnTo>
                  <a:lnTo>
                    <a:pt x="275867" y="134110"/>
                  </a:lnTo>
                  <a:lnTo>
                    <a:pt x="317688" y="114672"/>
                  </a:lnTo>
                  <a:lnTo>
                    <a:pt x="359991" y="96762"/>
                  </a:lnTo>
                  <a:lnTo>
                    <a:pt x="402735" y="80379"/>
                  </a:lnTo>
                  <a:lnTo>
                    <a:pt x="445881" y="65520"/>
                  </a:lnTo>
                  <a:lnTo>
                    <a:pt x="489386" y="52182"/>
                  </a:lnTo>
                  <a:lnTo>
                    <a:pt x="533212" y="40364"/>
                  </a:lnTo>
                  <a:lnTo>
                    <a:pt x="577318" y="30064"/>
                  </a:lnTo>
                  <a:lnTo>
                    <a:pt x="621663" y="21278"/>
                  </a:lnTo>
                  <a:lnTo>
                    <a:pt x="666207" y="14006"/>
                  </a:lnTo>
                  <a:lnTo>
                    <a:pt x="710909" y="8244"/>
                  </a:lnTo>
                  <a:lnTo>
                    <a:pt x="755730" y="3990"/>
                  </a:lnTo>
                  <a:lnTo>
                    <a:pt x="800629" y="1243"/>
                  </a:lnTo>
                  <a:lnTo>
                    <a:pt x="845564" y="0"/>
                  </a:lnTo>
                  <a:lnTo>
                    <a:pt x="890497" y="258"/>
                  </a:lnTo>
                  <a:lnTo>
                    <a:pt x="935386" y="2016"/>
                  </a:lnTo>
                  <a:lnTo>
                    <a:pt x="980192" y="5271"/>
                  </a:lnTo>
                  <a:lnTo>
                    <a:pt x="1024873" y="10021"/>
                  </a:lnTo>
                  <a:lnTo>
                    <a:pt x="1069389" y="16264"/>
                  </a:lnTo>
                  <a:lnTo>
                    <a:pt x="1113701" y="23997"/>
                  </a:lnTo>
                  <a:lnTo>
                    <a:pt x="1157767" y="33219"/>
                  </a:lnTo>
                  <a:lnTo>
                    <a:pt x="1201547" y="43926"/>
                  </a:lnTo>
                  <a:lnTo>
                    <a:pt x="1245002" y="56118"/>
                  </a:lnTo>
                  <a:lnTo>
                    <a:pt x="1288089" y="69791"/>
                  </a:lnTo>
                  <a:lnTo>
                    <a:pt x="1330769" y="84943"/>
                  </a:lnTo>
                  <a:lnTo>
                    <a:pt x="1373003" y="101573"/>
                  </a:lnTo>
                  <a:lnTo>
                    <a:pt x="1414748" y="119677"/>
                  </a:lnTo>
                  <a:lnTo>
                    <a:pt x="1455965" y="139254"/>
                  </a:lnTo>
                  <a:lnTo>
                    <a:pt x="1496613" y="160302"/>
                  </a:lnTo>
                  <a:lnTo>
                    <a:pt x="1536653" y="182817"/>
                  </a:lnTo>
                  <a:lnTo>
                    <a:pt x="1576043" y="206799"/>
                  </a:lnTo>
                  <a:lnTo>
                    <a:pt x="1614743" y="232244"/>
                  </a:lnTo>
                  <a:lnTo>
                    <a:pt x="1652713" y="259151"/>
                  </a:lnTo>
                  <a:lnTo>
                    <a:pt x="1689912" y="287517"/>
                  </a:lnTo>
                  <a:lnTo>
                    <a:pt x="1726301" y="317340"/>
                  </a:lnTo>
                  <a:lnTo>
                    <a:pt x="1761838" y="348617"/>
                  </a:lnTo>
                  <a:lnTo>
                    <a:pt x="1796483" y="381347"/>
                  </a:lnTo>
                  <a:lnTo>
                    <a:pt x="1830196" y="415528"/>
                  </a:lnTo>
                  <a:lnTo>
                    <a:pt x="1296924" y="923274"/>
                  </a:lnTo>
                  <a:lnTo>
                    <a:pt x="1262997" y="890313"/>
                  </a:lnTo>
                  <a:lnTo>
                    <a:pt x="1227146" y="860515"/>
                  </a:lnTo>
                  <a:lnTo>
                    <a:pt x="1189564" y="833889"/>
                  </a:lnTo>
                  <a:lnTo>
                    <a:pt x="1150444" y="810447"/>
                  </a:lnTo>
                  <a:lnTo>
                    <a:pt x="1109980" y="790199"/>
                  </a:lnTo>
                  <a:lnTo>
                    <a:pt x="1068365" y="773158"/>
                  </a:lnTo>
                  <a:lnTo>
                    <a:pt x="1025793" y="759333"/>
                  </a:lnTo>
                  <a:lnTo>
                    <a:pt x="982457" y="748735"/>
                  </a:lnTo>
                  <a:lnTo>
                    <a:pt x="938552" y="741376"/>
                  </a:lnTo>
                  <a:lnTo>
                    <a:pt x="894270" y="737266"/>
                  </a:lnTo>
                  <a:lnTo>
                    <a:pt x="849805" y="736417"/>
                  </a:lnTo>
                  <a:lnTo>
                    <a:pt x="805351" y="738839"/>
                  </a:lnTo>
                  <a:lnTo>
                    <a:pt x="761101" y="744544"/>
                  </a:lnTo>
                  <a:lnTo>
                    <a:pt x="717249" y="753541"/>
                  </a:lnTo>
                  <a:lnTo>
                    <a:pt x="673989" y="765843"/>
                  </a:lnTo>
                  <a:lnTo>
                    <a:pt x="631513" y="781460"/>
                  </a:lnTo>
                  <a:lnTo>
                    <a:pt x="590015" y="800404"/>
                  </a:lnTo>
                  <a:lnTo>
                    <a:pt x="549690" y="822684"/>
                  </a:lnTo>
                  <a:lnTo>
                    <a:pt x="510729" y="848312"/>
                  </a:lnTo>
                  <a:lnTo>
                    <a:pt x="473329" y="877300"/>
                  </a:lnTo>
                  <a:lnTo>
                    <a:pt x="0" y="313166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134868" y="4383023"/>
              <a:ext cx="902969" cy="1560195"/>
            </a:xfrm>
            <a:custGeom>
              <a:avLst/>
              <a:gdLst/>
              <a:ahLst/>
              <a:cxnLst/>
              <a:rect l="l" t="t" r="r" b="b"/>
              <a:pathLst>
                <a:path w="902970" h="1560195">
                  <a:moveTo>
                    <a:pt x="533272" y="0"/>
                  </a:moveTo>
                  <a:lnTo>
                    <a:pt x="0" y="507745"/>
                  </a:lnTo>
                  <a:lnTo>
                    <a:pt x="32093" y="544250"/>
                  </a:lnTo>
                  <a:lnTo>
                    <a:pt x="60820" y="582751"/>
                  </a:lnTo>
                  <a:lnTo>
                    <a:pt x="86155" y="623032"/>
                  </a:lnTo>
                  <a:lnTo>
                    <a:pt x="108067" y="664876"/>
                  </a:lnTo>
                  <a:lnTo>
                    <a:pt x="126528" y="708066"/>
                  </a:lnTo>
                  <a:lnTo>
                    <a:pt x="141510" y="752384"/>
                  </a:lnTo>
                  <a:lnTo>
                    <a:pt x="152985" y="797613"/>
                  </a:lnTo>
                  <a:lnTo>
                    <a:pt x="160924" y="843535"/>
                  </a:lnTo>
                  <a:lnTo>
                    <a:pt x="165299" y="889934"/>
                  </a:lnTo>
                  <a:lnTo>
                    <a:pt x="166081" y="936592"/>
                  </a:lnTo>
                  <a:lnTo>
                    <a:pt x="163241" y="983292"/>
                  </a:lnTo>
                  <a:lnTo>
                    <a:pt x="156751" y="1029816"/>
                  </a:lnTo>
                  <a:lnTo>
                    <a:pt x="146583" y="1075948"/>
                  </a:lnTo>
                  <a:lnTo>
                    <a:pt x="132709" y="1121470"/>
                  </a:lnTo>
                  <a:lnTo>
                    <a:pt x="115099" y="1166164"/>
                  </a:lnTo>
                  <a:lnTo>
                    <a:pt x="93725" y="1209814"/>
                  </a:lnTo>
                  <a:lnTo>
                    <a:pt x="741426" y="1560055"/>
                  </a:lnTo>
                  <a:lnTo>
                    <a:pt x="764199" y="1516032"/>
                  </a:lnTo>
                  <a:lnTo>
                    <a:pt x="785216" y="1471470"/>
                  </a:lnTo>
                  <a:lnTo>
                    <a:pt x="804482" y="1426415"/>
                  </a:lnTo>
                  <a:lnTo>
                    <a:pt x="822002" y="1380912"/>
                  </a:lnTo>
                  <a:lnTo>
                    <a:pt x="837784" y="1335009"/>
                  </a:lnTo>
                  <a:lnTo>
                    <a:pt x="851833" y="1288750"/>
                  </a:lnTo>
                  <a:lnTo>
                    <a:pt x="864155" y="1242183"/>
                  </a:lnTo>
                  <a:lnTo>
                    <a:pt x="874757" y="1195353"/>
                  </a:lnTo>
                  <a:lnTo>
                    <a:pt x="883646" y="1148306"/>
                  </a:lnTo>
                  <a:lnTo>
                    <a:pt x="890826" y="1101089"/>
                  </a:lnTo>
                  <a:lnTo>
                    <a:pt x="896304" y="1053747"/>
                  </a:lnTo>
                  <a:lnTo>
                    <a:pt x="900087" y="1006326"/>
                  </a:lnTo>
                  <a:lnTo>
                    <a:pt x="902180" y="958873"/>
                  </a:lnTo>
                  <a:lnTo>
                    <a:pt x="902590" y="911434"/>
                  </a:lnTo>
                  <a:lnTo>
                    <a:pt x="901322" y="864055"/>
                  </a:lnTo>
                  <a:lnTo>
                    <a:pt x="898384" y="816781"/>
                  </a:lnTo>
                  <a:lnTo>
                    <a:pt x="893781" y="769660"/>
                  </a:lnTo>
                  <a:lnTo>
                    <a:pt x="887519" y="722736"/>
                  </a:lnTo>
                  <a:lnTo>
                    <a:pt x="879605" y="676057"/>
                  </a:lnTo>
                  <a:lnTo>
                    <a:pt x="870044" y="629668"/>
                  </a:lnTo>
                  <a:lnTo>
                    <a:pt x="858844" y="583616"/>
                  </a:lnTo>
                  <a:lnTo>
                    <a:pt x="846009" y="537945"/>
                  </a:lnTo>
                  <a:lnTo>
                    <a:pt x="831546" y="492703"/>
                  </a:lnTo>
                  <a:lnTo>
                    <a:pt x="815462" y="447936"/>
                  </a:lnTo>
                  <a:lnTo>
                    <a:pt x="797763" y="403690"/>
                  </a:lnTo>
                  <a:lnTo>
                    <a:pt x="778454" y="360010"/>
                  </a:lnTo>
                  <a:lnTo>
                    <a:pt x="757542" y="316943"/>
                  </a:lnTo>
                  <a:lnTo>
                    <a:pt x="735033" y="274535"/>
                  </a:lnTo>
                  <a:lnTo>
                    <a:pt x="710933" y="232832"/>
                  </a:lnTo>
                  <a:lnTo>
                    <a:pt x="685249" y="191880"/>
                  </a:lnTo>
                  <a:lnTo>
                    <a:pt x="657986" y="151725"/>
                  </a:lnTo>
                  <a:lnTo>
                    <a:pt x="629150" y="112414"/>
                  </a:lnTo>
                  <a:lnTo>
                    <a:pt x="598749" y="73991"/>
                  </a:lnTo>
                  <a:lnTo>
                    <a:pt x="566788" y="36505"/>
                  </a:lnTo>
                  <a:lnTo>
                    <a:pt x="533272" y="0"/>
                  </a:lnTo>
                  <a:close/>
                </a:path>
              </a:pathLst>
            </a:custGeom>
            <a:solidFill>
              <a:srgbClr val="4D79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134868" y="4383023"/>
              <a:ext cx="902969" cy="1560195"/>
            </a:xfrm>
            <a:custGeom>
              <a:avLst/>
              <a:gdLst/>
              <a:ahLst/>
              <a:cxnLst/>
              <a:rect l="l" t="t" r="r" b="b"/>
              <a:pathLst>
                <a:path w="902970" h="1560195">
                  <a:moveTo>
                    <a:pt x="533272" y="0"/>
                  </a:moveTo>
                  <a:lnTo>
                    <a:pt x="566788" y="36505"/>
                  </a:lnTo>
                  <a:lnTo>
                    <a:pt x="598749" y="73991"/>
                  </a:lnTo>
                  <a:lnTo>
                    <a:pt x="629150" y="112414"/>
                  </a:lnTo>
                  <a:lnTo>
                    <a:pt x="657986" y="151725"/>
                  </a:lnTo>
                  <a:lnTo>
                    <a:pt x="685249" y="191880"/>
                  </a:lnTo>
                  <a:lnTo>
                    <a:pt x="710933" y="232832"/>
                  </a:lnTo>
                  <a:lnTo>
                    <a:pt x="735033" y="274535"/>
                  </a:lnTo>
                  <a:lnTo>
                    <a:pt x="757542" y="316943"/>
                  </a:lnTo>
                  <a:lnTo>
                    <a:pt x="778454" y="360010"/>
                  </a:lnTo>
                  <a:lnTo>
                    <a:pt x="797763" y="403690"/>
                  </a:lnTo>
                  <a:lnTo>
                    <a:pt x="815462" y="447936"/>
                  </a:lnTo>
                  <a:lnTo>
                    <a:pt x="831546" y="492703"/>
                  </a:lnTo>
                  <a:lnTo>
                    <a:pt x="846009" y="537945"/>
                  </a:lnTo>
                  <a:lnTo>
                    <a:pt x="858844" y="583616"/>
                  </a:lnTo>
                  <a:lnTo>
                    <a:pt x="870044" y="629668"/>
                  </a:lnTo>
                  <a:lnTo>
                    <a:pt x="879605" y="676057"/>
                  </a:lnTo>
                  <a:lnTo>
                    <a:pt x="887519" y="722736"/>
                  </a:lnTo>
                  <a:lnTo>
                    <a:pt x="893781" y="769660"/>
                  </a:lnTo>
                  <a:lnTo>
                    <a:pt x="898384" y="816781"/>
                  </a:lnTo>
                  <a:lnTo>
                    <a:pt x="901322" y="864055"/>
                  </a:lnTo>
                  <a:lnTo>
                    <a:pt x="902590" y="911434"/>
                  </a:lnTo>
                  <a:lnTo>
                    <a:pt x="902180" y="958873"/>
                  </a:lnTo>
                  <a:lnTo>
                    <a:pt x="900087" y="1006326"/>
                  </a:lnTo>
                  <a:lnTo>
                    <a:pt x="896304" y="1053747"/>
                  </a:lnTo>
                  <a:lnTo>
                    <a:pt x="890826" y="1101089"/>
                  </a:lnTo>
                  <a:lnTo>
                    <a:pt x="883646" y="1148306"/>
                  </a:lnTo>
                  <a:lnTo>
                    <a:pt x="874757" y="1195353"/>
                  </a:lnTo>
                  <a:lnTo>
                    <a:pt x="864155" y="1242183"/>
                  </a:lnTo>
                  <a:lnTo>
                    <a:pt x="851833" y="1288750"/>
                  </a:lnTo>
                  <a:lnTo>
                    <a:pt x="837784" y="1335009"/>
                  </a:lnTo>
                  <a:lnTo>
                    <a:pt x="822002" y="1380912"/>
                  </a:lnTo>
                  <a:lnTo>
                    <a:pt x="804482" y="1426415"/>
                  </a:lnTo>
                  <a:lnTo>
                    <a:pt x="785216" y="1471470"/>
                  </a:lnTo>
                  <a:lnTo>
                    <a:pt x="764199" y="1516032"/>
                  </a:lnTo>
                  <a:lnTo>
                    <a:pt x="741426" y="1560055"/>
                  </a:lnTo>
                  <a:lnTo>
                    <a:pt x="93725" y="1209814"/>
                  </a:lnTo>
                  <a:lnTo>
                    <a:pt x="115099" y="1166164"/>
                  </a:lnTo>
                  <a:lnTo>
                    <a:pt x="132709" y="1121470"/>
                  </a:lnTo>
                  <a:lnTo>
                    <a:pt x="146583" y="1075948"/>
                  </a:lnTo>
                  <a:lnTo>
                    <a:pt x="156751" y="1029816"/>
                  </a:lnTo>
                  <a:lnTo>
                    <a:pt x="163241" y="983292"/>
                  </a:lnTo>
                  <a:lnTo>
                    <a:pt x="166081" y="936592"/>
                  </a:lnTo>
                  <a:lnTo>
                    <a:pt x="165299" y="889934"/>
                  </a:lnTo>
                  <a:lnTo>
                    <a:pt x="160924" y="843535"/>
                  </a:lnTo>
                  <a:lnTo>
                    <a:pt x="152985" y="797613"/>
                  </a:lnTo>
                  <a:lnTo>
                    <a:pt x="141510" y="752384"/>
                  </a:lnTo>
                  <a:lnTo>
                    <a:pt x="126528" y="708066"/>
                  </a:lnTo>
                  <a:lnTo>
                    <a:pt x="108067" y="664876"/>
                  </a:lnTo>
                  <a:lnTo>
                    <a:pt x="86155" y="623032"/>
                  </a:lnTo>
                  <a:lnTo>
                    <a:pt x="60820" y="582751"/>
                  </a:lnTo>
                  <a:lnTo>
                    <a:pt x="32093" y="544250"/>
                  </a:lnTo>
                  <a:lnTo>
                    <a:pt x="0" y="507745"/>
                  </a:lnTo>
                  <a:lnTo>
                    <a:pt x="533272" y="0"/>
                  </a:lnTo>
                  <a:close/>
                </a:path>
              </a:pathLst>
            </a:custGeom>
            <a:ln w="198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740660" y="5592838"/>
              <a:ext cx="1136015" cy="1049655"/>
            </a:xfrm>
            <a:custGeom>
              <a:avLst/>
              <a:gdLst/>
              <a:ahLst/>
              <a:cxnLst/>
              <a:rect l="l" t="t" r="r" b="b"/>
              <a:pathLst>
                <a:path w="1136014" h="1049654">
                  <a:moveTo>
                    <a:pt x="487933" y="0"/>
                  </a:moveTo>
                  <a:lnTo>
                    <a:pt x="461639" y="44025"/>
                  </a:lnTo>
                  <a:lnTo>
                    <a:pt x="431991" y="85291"/>
                  </a:lnTo>
                  <a:lnTo>
                    <a:pt x="399210" y="123653"/>
                  </a:lnTo>
                  <a:lnTo>
                    <a:pt x="363521" y="158966"/>
                  </a:lnTo>
                  <a:lnTo>
                    <a:pt x="325145" y="191088"/>
                  </a:lnTo>
                  <a:lnTo>
                    <a:pt x="284305" y="219873"/>
                  </a:lnTo>
                  <a:lnTo>
                    <a:pt x="241224" y="245178"/>
                  </a:lnTo>
                  <a:lnTo>
                    <a:pt x="196125" y="266859"/>
                  </a:lnTo>
                  <a:lnTo>
                    <a:pt x="149230" y="284773"/>
                  </a:lnTo>
                  <a:lnTo>
                    <a:pt x="100763" y="298774"/>
                  </a:lnTo>
                  <a:lnTo>
                    <a:pt x="50945" y="308719"/>
                  </a:lnTo>
                  <a:lnTo>
                    <a:pt x="0" y="314464"/>
                  </a:lnTo>
                  <a:lnTo>
                    <a:pt x="51307" y="1049045"/>
                  </a:lnTo>
                  <a:lnTo>
                    <a:pt x="100116" y="1044738"/>
                  </a:lnTo>
                  <a:lnTo>
                    <a:pt x="148515" y="1038682"/>
                  </a:lnTo>
                  <a:lnTo>
                    <a:pt x="196468" y="1030905"/>
                  </a:lnTo>
                  <a:lnTo>
                    <a:pt x="243934" y="1021429"/>
                  </a:lnTo>
                  <a:lnTo>
                    <a:pt x="290874" y="1010281"/>
                  </a:lnTo>
                  <a:lnTo>
                    <a:pt x="337250" y="997486"/>
                  </a:lnTo>
                  <a:lnTo>
                    <a:pt x="383022" y="983069"/>
                  </a:lnTo>
                  <a:lnTo>
                    <a:pt x="428151" y="967055"/>
                  </a:lnTo>
                  <a:lnTo>
                    <a:pt x="472599" y="949470"/>
                  </a:lnTo>
                  <a:lnTo>
                    <a:pt x="516325" y="930338"/>
                  </a:lnTo>
                  <a:lnTo>
                    <a:pt x="559292" y="909685"/>
                  </a:lnTo>
                  <a:lnTo>
                    <a:pt x="601460" y="887536"/>
                  </a:lnTo>
                  <a:lnTo>
                    <a:pt x="642791" y="863916"/>
                  </a:lnTo>
                  <a:lnTo>
                    <a:pt x="683244" y="838850"/>
                  </a:lnTo>
                  <a:lnTo>
                    <a:pt x="722781" y="812364"/>
                  </a:lnTo>
                  <a:lnTo>
                    <a:pt x="761363" y="784483"/>
                  </a:lnTo>
                  <a:lnTo>
                    <a:pt x="798950" y="755231"/>
                  </a:lnTo>
                  <a:lnTo>
                    <a:pt x="835505" y="724635"/>
                  </a:lnTo>
                  <a:lnTo>
                    <a:pt x="870987" y="692719"/>
                  </a:lnTo>
                  <a:lnTo>
                    <a:pt x="905358" y="659508"/>
                  </a:lnTo>
                  <a:lnTo>
                    <a:pt x="938579" y="625028"/>
                  </a:lnTo>
                  <a:lnTo>
                    <a:pt x="970610" y="589303"/>
                  </a:lnTo>
                  <a:lnTo>
                    <a:pt x="1001413" y="552360"/>
                  </a:lnTo>
                  <a:lnTo>
                    <a:pt x="1030948" y="514223"/>
                  </a:lnTo>
                  <a:lnTo>
                    <a:pt x="1059177" y="474917"/>
                  </a:lnTo>
                  <a:lnTo>
                    <a:pt x="1086060" y="434468"/>
                  </a:lnTo>
                  <a:lnTo>
                    <a:pt x="1111559" y="392901"/>
                  </a:lnTo>
                  <a:lnTo>
                    <a:pt x="1135634" y="350240"/>
                  </a:lnTo>
                  <a:lnTo>
                    <a:pt x="487933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740660" y="5592838"/>
              <a:ext cx="1136015" cy="1049655"/>
            </a:xfrm>
            <a:custGeom>
              <a:avLst/>
              <a:gdLst/>
              <a:ahLst/>
              <a:cxnLst/>
              <a:rect l="l" t="t" r="r" b="b"/>
              <a:pathLst>
                <a:path w="1136014" h="1049654">
                  <a:moveTo>
                    <a:pt x="1135634" y="350240"/>
                  </a:moveTo>
                  <a:lnTo>
                    <a:pt x="1111559" y="392901"/>
                  </a:lnTo>
                  <a:lnTo>
                    <a:pt x="1086060" y="434468"/>
                  </a:lnTo>
                  <a:lnTo>
                    <a:pt x="1059177" y="474917"/>
                  </a:lnTo>
                  <a:lnTo>
                    <a:pt x="1030948" y="514223"/>
                  </a:lnTo>
                  <a:lnTo>
                    <a:pt x="1001413" y="552360"/>
                  </a:lnTo>
                  <a:lnTo>
                    <a:pt x="970610" y="589303"/>
                  </a:lnTo>
                  <a:lnTo>
                    <a:pt x="938579" y="625028"/>
                  </a:lnTo>
                  <a:lnTo>
                    <a:pt x="905358" y="659508"/>
                  </a:lnTo>
                  <a:lnTo>
                    <a:pt x="870987" y="692719"/>
                  </a:lnTo>
                  <a:lnTo>
                    <a:pt x="835505" y="724635"/>
                  </a:lnTo>
                  <a:lnTo>
                    <a:pt x="798950" y="755231"/>
                  </a:lnTo>
                  <a:lnTo>
                    <a:pt x="761363" y="784483"/>
                  </a:lnTo>
                  <a:lnTo>
                    <a:pt x="722781" y="812364"/>
                  </a:lnTo>
                  <a:lnTo>
                    <a:pt x="683244" y="838850"/>
                  </a:lnTo>
                  <a:lnTo>
                    <a:pt x="642791" y="863916"/>
                  </a:lnTo>
                  <a:lnTo>
                    <a:pt x="601460" y="887536"/>
                  </a:lnTo>
                  <a:lnTo>
                    <a:pt x="559292" y="909685"/>
                  </a:lnTo>
                  <a:lnTo>
                    <a:pt x="516325" y="930338"/>
                  </a:lnTo>
                  <a:lnTo>
                    <a:pt x="472599" y="949470"/>
                  </a:lnTo>
                  <a:lnTo>
                    <a:pt x="428151" y="967055"/>
                  </a:lnTo>
                  <a:lnTo>
                    <a:pt x="383022" y="983069"/>
                  </a:lnTo>
                  <a:lnTo>
                    <a:pt x="337250" y="997486"/>
                  </a:lnTo>
                  <a:lnTo>
                    <a:pt x="290874" y="1010281"/>
                  </a:lnTo>
                  <a:lnTo>
                    <a:pt x="243934" y="1021429"/>
                  </a:lnTo>
                  <a:lnTo>
                    <a:pt x="196468" y="1030905"/>
                  </a:lnTo>
                  <a:lnTo>
                    <a:pt x="148515" y="1038682"/>
                  </a:lnTo>
                  <a:lnTo>
                    <a:pt x="100116" y="1044738"/>
                  </a:lnTo>
                  <a:lnTo>
                    <a:pt x="51307" y="1049045"/>
                  </a:lnTo>
                  <a:lnTo>
                    <a:pt x="0" y="314464"/>
                  </a:lnTo>
                  <a:lnTo>
                    <a:pt x="50945" y="308719"/>
                  </a:lnTo>
                  <a:lnTo>
                    <a:pt x="100763" y="298774"/>
                  </a:lnTo>
                  <a:lnTo>
                    <a:pt x="149230" y="284773"/>
                  </a:lnTo>
                  <a:lnTo>
                    <a:pt x="196125" y="266859"/>
                  </a:lnTo>
                  <a:lnTo>
                    <a:pt x="241224" y="245178"/>
                  </a:lnTo>
                  <a:lnTo>
                    <a:pt x="284305" y="219873"/>
                  </a:lnTo>
                  <a:lnTo>
                    <a:pt x="325145" y="191088"/>
                  </a:lnTo>
                  <a:lnTo>
                    <a:pt x="363521" y="158966"/>
                  </a:lnTo>
                  <a:lnTo>
                    <a:pt x="399210" y="123653"/>
                  </a:lnTo>
                  <a:lnTo>
                    <a:pt x="431991" y="85291"/>
                  </a:lnTo>
                  <a:lnTo>
                    <a:pt x="461639" y="44025"/>
                  </a:lnTo>
                  <a:lnTo>
                    <a:pt x="487933" y="0"/>
                  </a:lnTo>
                  <a:lnTo>
                    <a:pt x="1135634" y="35024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72971" y="5693549"/>
              <a:ext cx="1119505" cy="951865"/>
            </a:xfrm>
            <a:custGeom>
              <a:avLst/>
              <a:gdLst/>
              <a:ahLst/>
              <a:cxnLst/>
              <a:rect l="l" t="t" r="r" b="b"/>
              <a:pathLst>
                <a:path w="1119505" h="951865">
                  <a:moveTo>
                    <a:pt x="564134" y="0"/>
                  </a:moveTo>
                  <a:lnTo>
                    <a:pt x="0" y="473341"/>
                  </a:lnTo>
                  <a:lnTo>
                    <a:pt x="32400" y="510546"/>
                  </a:lnTo>
                  <a:lnTo>
                    <a:pt x="66005" y="546386"/>
                  </a:lnTo>
                  <a:lnTo>
                    <a:pt x="100769" y="580842"/>
                  </a:lnTo>
                  <a:lnTo>
                    <a:pt x="136649" y="613895"/>
                  </a:lnTo>
                  <a:lnTo>
                    <a:pt x="173600" y="645527"/>
                  </a:lnTo>
                  <a:lnTo>
                    <a:pt x="211578" y="675718"/>
                  </a:lnTo>
                  <a:lnTo>
                    <a:pt x="250540" y="704450"/>
                  </a:lnTo>
                  <a:lnTo>
                    <a:pt x="290441" y="731706"/>
                  </a:lnTo>
                  <a:lnTo>
                    <a:pt x="331237" y="757464"/>
                  </a:lnTo>
                  <a:lnTo>
                    <a:pt x="372884" y="781708"/>
                  </a:lnTo>
                  <a:lnTo>
                    <a:pt x="415338" y="804419"/>
                  </a:lnTo>
                  <a:lnTo>
                    <a:pt x="458555" y="825577"/>
                  </a:lnTo>
                  <a:lnTo>
                    <a:pt x="502491" y="845164"/>
                  </a:lnTo>
                  <a:lnTo>
                    <a:pt x="547101" y="863161"/>
                  </a:lnTo>
                  <a:lnTo>
                    <a:pt x="592342" y="879550"/>
                  </a:lnTo>
                  <a:lnTo>
                    <a:pt x="638169" y="894312"/>
                  </a:lnTo>
                  <a:lnTo>
                    <a:pt x="684539" y="907429"/>
                  </a:lnTo>
                  <a:lnTo>
                    <a:pt x="731407" y="918881"/>
                  </a:lnTo>
                  <a:lnTo>
                    <a:pt x="778729" y="928649"/>
                  </a:lnTo>
                  <a:lnTo>
                    <a:pt x="826461" y="936716"/>
                  </a:lnTo>
                  <a:lnTo>
                    <a:pt x="874559" y="943063"/>
                  </a:lnTo>
                  <a:lnTo>
                    <a:pt x="922979" y="947670"/>
                  </a:lnTo>
                  <a:lnTo>
                    <a:pt x="971677" y="950520"/>
                  </a:lnTo>
                  <a:lnTo>
                    <a:pt x="1020608" y="951593"/>
                  </a:lnTo>
                  <a:lnTo>
                    <a:pt x="1069730" y="950870"/>
                  </a:lnTo>
                  <a:lnTo>
                    <a:pt x="1118997" y="948334"/>
                  </a:lnTo>
                  <a:lnTo>
                    <a:pt x="1067689" y="213753"/>
                  </a:lnTo>
                  <a:lnTo>
                    <a:pt x="1019729" y="215194"/>
                  </a:lnTo>
                  <a:lnTo>
                    <a:pt x="972189" y="212849"/>
                  </a:lnTo>
                  <a:lnTo>
                    <a:pt x="925268" y="206804"/>
                  </a:lnTo>
                  <a:lnTo>
                    <a:pt x="879169" y="197144"/>
                  </a:lnTo>
                  <a:lnTo>
                    <a:pt x="834093" y="183955"/>
                  </a:lnTo>
                  <a:lnTo>
                    <a:pt x="790241" y="167322"/>
                  </a:lnTo>
                  <a:lnTo>
                    <a:pt x="747816" y="147331"/>
                  </a:lnTo>
                  <a:lnTo>
                    <a:pt x="707018" y="124068"/>
                  </a:lnTo>
                  <a:lnTo>
                    <a:pt x="668049" y="97617"/>
                  </a:lnTo>
                  <a:lnTo>
                    <a:pt x="631111" y="68065"/>
                  </a:lnTo>
                  <a:lnTo>
                    <a:pt x="596406" y="35498"/>
                  </a:lnTo>
                  <a:lnTo>
                    <a:pt x="564134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672971" y="5693549"/>
              <a:ext cx="1119505" cy="951865"/>
            </a:xfrm>
            <a:custGeom>
              <a:avLst/>
              <a:gdLst/>
              <a:ahLst/>
              <a:cxnLst/>
              <a:rect l="l" t="t" r="r" b="b"/>
              <a:pathLst>
                <a:path w="1119505" h="951865">
                  <a:moveTo>
                    <a:pt x="1118997" y="948334"/>
                  </a:moveTo>
                  <a:lnTo>
                    <a:pt x="1069730" y="950870"/>
                  </a:lnTo>
                  <a:lnTo>
                    <a:pt x="1020608" y="951593"/>
                  </a:lnTo>
                  <a:lnTo>
                    <a:pt x="971677" y="950520"/>
                  </a:lnTo>
                  <a:lnTo>
                    <a:pt x="922979" y="947670"/>
                  </a:lnTo>
                  <a:lnTo>
                    <a:pt x="874559" y="943063"/>
                  </a:lnTo>
                  <a:lnTo>
                    <a:pt x="826461" y="936716"/>
                  </a:lnTo>
                  <a:lnTo>
                    <a:pt x="778729" y="928649"/>
                  </a:lnTo>
                  <a:lnTo>
                    <a:pt x="731407" y="918881"/>
                  </a:lnTo>
                  <a:lnTo>
                    <a:pt x="684539" y="907429"/>
                  </a:lnTo>
                  <a:lnTo>
                    <a:pt x="638169" y="894312"/>
                  </a:lnTo>
                  <a:lnTo>
                    <a:pt x="592342" y="879550"/>
                  </a:lnTo>
                  <a:lnTo>
                    <a:pt x="547101" y="863161"/>
                  </a:lnTo>
                  <a:lnTo>
                    <a:pt x="502491" y="845164"/>
                  </a:lnTo>
                  <a:lnTo>
                    <a:pt x="458555" y="825577"/>
                  </a:lnTo>
                  <a:lnTo>
                    <a:pt x="415338" y="804419"/>
                  </a:lnTo>
                  <a:lnTo>
                    <a:pt x="372884" y="781708"/>
                  </a:lnTo>
                  <a:lnTo>
                    <a:pt x="331237" y="757464"/>
                  </a:lnTo>
                  <a:lnTo>
                    <a:pt x="290441" y="731706"/>
                  </a:lnTo>
                  <a:lnTo>
                    <a:pt x="250540" y="704450"/>
                  </a:lnTo>
                  <a:lnTo>
                    <a:pt x="211578" y="675718"/>
                  </a:lnTo>
                  <a:lnTo>
                    <a:pt x="173600" y="645527"/>
                  </a:lnTo>
                  <a:lnTo>
                    <a:pt x="136649" y="613895"/>
                  </a:lnTo>
                  <a:lnTo>
                    <a:pt x="100769" y="580842"/>
                  </a:lnTo>
                  <a:lnTo>
                    <a:pt x="66005" y="546386"/>
                  </a:lnTo>
                  <a:lnTo>
                    <a:pt x="32400" y="510546"/>
                  </a:lnTo>
                  <a:lnTo>
                    <a:pt x="0" y="473341"/>
                  </a:lnTo>
                  <a:lnTo>
                    <a:pt x="564134" y="0"/>
                  </a:lnTo>
                  <a:lnTo>
                    <a:pt x="596406" y="35498"/>
                  </a:lnTo>
                  <a:lnTo>
                    <a:pt x="631111" y="68065"/>
                  </a:lnTo>
                  <a:lnTo>
                    <a:pt x="668049" y="97617"/>
                  </a:lnTo>
                  <a:lnTo>
                    <a:pt x="707018" y="124068"/>
                  </a:lnTo>
                  <a:lnTo>
                    <a:pt x="747816" y="147331"/>
                  </a:lnTo>
                  <a:lnTo>
                    <a:pt x="790241" y="167322"/>
                  </a:lnTo>
                  <a:lnTo>
                    <a:pt x="834093" y="183955"/>
                  </a:lnTo>
                  <a:lnTo>
                    <a:pt x="879169" y="197144"/>
                  </a:lnTo>
                  <a:lnTo>
                    <a:pt x="925268" y="206804"/>
                  </a:lnTo>
                  <a:lnTo>
                    <a:pt x="972189" y="212849"/>
                  </a:lnTo>
                  <a:lnTo>
                    <a:pt x="1019729" y="215194"/>
                  </a:lnTo>
                  <a:lnTo>
                    <a:pt x="1067689" y="213753"/>
                  </a:lnTo>
                  <a:lnTo>
                    <a:pt x="1118997" y="948334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385189" y="5423280"/>
              <a:ext cx="852169" cy="744220"/>
            </a:xfrm>
            <a:custGeom>
              <a:avLst/>
              <a:gdLst/>
              <a:ahLst/>
              <a:cxnLst/>
              <a:rect l="l" t="t" r="r" b="b"/>
              <a:pathLst>
                <a:path w="852169" h="744220">
                  <a:moveTo>
                    <a:pt x="722376" y="0"/>
                  </a:moveTo>
                  <a:lnTo>
                    <a:pt x="0" y="143002"/>
                  </a:lnTo>
                  <a:lnTo>
                    <a:pt x="11087" y="193795"/>
                  </a:lnTo>
                  <a:lnTo>
                    <a:pt x="24110" y="244014"/>
                  </a:lnTo>
                  <a:lnTo>
                    <a:pt x="39044" y="293607"/>
                  </a:lnTo>
                  <a:lnTo>
                    <a:pt x="55861" y="342522"/>
                  </a:lnTo>
                  <a:lnTo>
                    <a:pt x="74538" y="390706"/>
                  </a:lnTo>
                  <a:lnTo>
                    <a:pt x="95047" y="438108"/>
                  </a:lnTo>
                  <a:lnTo>
                    <a:pt x="117364" y="484674"/>
                  </a:lnTo>
                  <a:lnTo>
                    <a:pt x="141462" y="530353"/>
                  </a:lnTo>
                  <a:lnTo>
                    <a:pt x="167317" y="575092"/>
                  </a:lnTo>
                  <a:lnTo>
                    <a:pt x="194901" y="618840"/>
                  </a:lnTo>
                  <a:lnTo>
                    <a:pt x="224191" y="661544"/>
                  </a:lnTo>
                  <a:lnTo>
                    <a:pt x="255160" y="703151"/>
                  </a:lnTo>
                  <a:lnTo>
                    <a:pt x="287781" y="743610"/>
                  </a:lnTo>
                  <a:lnTo>
                    <a:pt x="851916" y="270268"/>
                  </a:lnTo>
                  <a:lnTo>
                    <a:pt x="821021" y="230171"/>
                  </a:lnTo>
                  <a:lnTo>
                    <a:pt x="793693" y="187775"/>
                  </a:lnTo>
                  <a:lnTo>
                    <a:pt x="770048" y="143321"/>
                  </a:lnTo>
                  <a:lnTo>
                    <a:pt x="750203" y="97047"/>
                  </a:lnTo>
                  <a:lnTo>
                    <a:pt x="734273" y="49193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5481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385189" y="5423280"/>
              <a:ext cx="852169" cy="744220"/>
            </a:xfrm>
            <a:custGeom>
              <a:avLst/>
              <a:gdLst/>
              <a:ahLst/>
              <a:cxnLst/>
              <a:rect l="l" t="t" r="r" b="b"/>
              <a:pathLst>
                <a:path w="852169" h="744220">
                  <a:moveTo>
                    <a:pt x="287781" y="743610"/>
                  </a:moveTo>
                  <a:lnTo>
                    <a:pt x="255160" y="703151"/>
                  </a:lnTo>
                  <a:lnTo>
                    <a:pt x="224191" y="661544"/>
                  </a:lnTo>
                  <a:lnTo>
                    <a:pt x="194901" y="618840"/>
                  </a:lnTo>
                  <a:lnTo>
                    <a:pt x="167317" y="575092"/>
                  </a:lnTo>
                  <a:lnTo>
                    <a:pt x="141462" y="530353"/>
                  </a:lnTo>
                  <a:lnTo>
                    <a:pt x="117364" y="484674"/>
                  </a:lnTo>
                  <a:lnTo>
                    <a:pt x="95047" y="438108"/>
                  </a:lnTo>
                  <a:lnTo>
                    <a:pt x="74538" y="390706"/>
                  </a:lnTo>
                  <a:lnTo>
                    <a:pt x="55861" y="342522"/>
                  </a:lnTo>
                  <a:lnTo>
                    <a:pt x="39044" y="293607"/>
                  </a:lnTo>
                  <a:lnTo>
                    <a:pt x="24110" y="244014"/>
                  </a:lnTo>
                  <a:lnTo>
                    <a:pt x="11087" y="193795"/>
                  </a:lnTo>
                  <a:lnTo>
                    <a:pt x="0" y="143002"/>
                  </a:lnTo>
                  <a:lnTo>
                    <a:pt x="722376" y="0"/>
                  </a:lnTo>
                  <a:lnTo>
                    <a:pt x="734273" y="49193"/>
                  </a:lnTo>
                  <a:lnTo>
                    <a:pt x="750203" y="97047"/>
                  </a:lnTo>
                  <a:lnTo>
                    <a:pt x="770048" y="143321"/>
                  </a:lnTo>
                  <a:lnTo>
                    <a:pt x="793693" y="187775"/>
                  </a:lnTo>
                  <a:lnTo>
                    <a:pt x="821021" y="230171"/>
                  </a:lnTo>
                  <a:lnTo>
                    <a:pt x="851916" y="270268"/>
                  </a:lnTo>
                  <a:lnTo>
                    <a:pt x="287781" y="74361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59739" y="5147691"/>
              <a:ext cx="748030" cy="419100"/>
            </a:xfrm>
            <a:custGeom>
              <a:avLst/>
              <a:gdLst/>
              <a:ahLst/>
              <a:cxnLst/>
              <a:rect l="l" t="t" r="r" b="b"/>
              <a:pathLst>
                <a:path w="748030" h="419100">
                  <a:moveTo>
                    <a:pt x="9447" y="0"/>
                  </a:moveTo>
                  <a:lnTo>
                    <a:pt x="4238" y="52407"/>
                  </a:lnTo>
                  <a:lnTo>
                    <a:pt x="1089" y="104909"/>
                  </a:lnTo>
                  <a:lnTo>
                    <a:pt x="0" y="157448"/>
                  </a:lnTo>
                  <a:lnTo>
                    <a:pt x="970" y="209962"/>
                  </a:lnTo>
                  <a:lnTo>
                    <a:pt x="4000" y="262393"/>
                  </a:lnTo>
                  <a:lnTo>
                    <a:pt x="9090" y="314682"/>
                  </a:lnTo>
                  <a:lnTo>
                    <a:pt x="16240" y="366768"/>
                  </a:lnTo>
                  <a:lnTo>
                    <a:pt x="25449" y="418591"/>
                  </a:lnTo>
                  <a:lnTo>
                    <a:pt x="747825" y="275589"/>
                  </a:lnTo>
                  <a:lnTo>
                    <a:pt x="740443" y="228838"/>
                  </a:lnTo>
                  <a:lnTo>
                    <a:pt x="736776" y="181705"/>
                  </a:lnTo>
                  <a:lnTo>
                    <a:pt x="736824" y="134429"/>
                  </a:lnTo>
                  <a:lnTo>
                    <a:pt x="740586" y="87248"/>
                  </a:lnTo>
                  <a:lnTo>
                    <a:pt x="9447" y="0"/>
                  </a:lnTo>
                  <a:close/>
                </a:path>
              </a:pathLst>
            </a:custGeom>
            <a:solidFill>
              <a:srgbClr val="1B38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59739" y="5147691"/>
              <a:ext cx="748030" cy="419100"/>
            </a:xfrm>
            <a:custGeom>
              <a:avLst/>
              <a:gdLst/>
              <a:ahLst/>
              <a:cxnLst/>
              <a:rect l="l" t="t" r="r" b="b"/>
              <a:pathLst>
                <a:path w="748030" h="419100">
                  <a:moveTo>
                    <a:pt x="25449" y="418591"/>
                  </a:moveTo>
                  <a:lnTo>
                    <a:pt x="16240" y="366768"/>
                  </a:lnTo>
                  <a:lnTo>
                    <a:pt x="9090" y="314682"/>
                  </a:lnTo>
                  <a:lnTo>
                    <a:pt x="4000" y="262393"/>
                  </a:lnTo>
                  <a:lnTo>
                    <a:pt x="970" y="209962"/>
                  </a:lnTo>
                  <a:lnTo>
                    <a:pt x="0" y="157448"/>
                  </a:lnTo>
                  <a:lnTo>
                    <a:pt x="1089" y="104909"/>
                  </a:lnTo>
                  <a:lnTo>
                    <a:pt x="4238" y="52407"/>
                  </a:lnTo>
                  <a:lnTo>
                    <a:pt x="9447" y="0"/>
                  </a:lnTo>
                  <a:lnTo>
                    <a:pt x="740586" y="87248"/>
                  </a:lnTo>
                  <a:lnTo>
                    <a:pt x="736824" y="134429"/>
                  </a:lnTo>
                  <a:lnTo>
                    <a:pt x="736776" y="181705"/>
                  </a:lnTo>
                  <a:lnTo>
                    <a:pt x="740443" y="228838"/>
                  </a:lnTo>
                  <a:lnTo>
                    <a:pt x="747825" y="275589"/>
                  </a:lnTo>
                  <a:lnTo>
                    <a:pt x="25449" y="41859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69187" y="4744719"/>
              <a:ext cx="782955" cy="490220"/>
            </a:xfrm>
            <a:custGeom>
              <a:avLst/>
              <a:gdLst/>
              <a:ahLst/>
              <a:cxnLst/>
              <a:rect l="l" t="t" r="r" b="b"/>
              <a:pathLst>
                <a:path w="782955" h="490220">
                  <a:moveTo>
                    <a:pt x="114046" y="0"/>
                  </a:moveTo>
                  <a:lnTo>
                    <a:pt x="92909" y="48204"/>
                  </a:lnTo>
                  <a:lnTo>
                    <a:pt x="73705" y="97147"/>
                  </a:lnTo>
                  <a:lnTo>
                    <a:pt x="56451" y="146768"/>
                  </a:lnTo>
                  <a:lnTo>
                    <a:pt x="41163" y="197008"/>
                  </a:lnTo>
                  <a:lnTo>
                    <a:pt x="27858" y="247808"/>
                  </a:lnTo>
                  <a:lnTo>
                    <a:pt x="16551" y="299108"/>
                  </a:lnTo>
                  <a:lnTo>
                    <a:pt x="7260" y="350849"/>
                  </a:lnTo>
                  <a:lnTo>
                    <a:pt x="0" y="402970"/>
                  </a:lnTo>
                  <a:lnTo>
                    <a:pt x="731138" y="490219"/>
                  </a:lnTo>
                  <a:lnTo>
                    <a:pt x="738602" y="443487"/>
                  </a:lnTo>
                  <a:lnTo>
                    <a:pt x="749696" y="397541"/>
                  </a:lnTo>
                  <a:lnTo>
                    <a:pt x="764339" y="352595"/>
                  </a:lnTo>
                  <a:lnTo>
                    <a:pt x="782446" y="308863"/>
                  </a:lnTo>
                  <a:lnTo>
                    <a:pt x="114046" y="0"/>
                  </a:lnTo>
                  <a:close/>
                </a:path>
              </a:pathLst>
            </a:custGeom>
            <a:solidFill>
              <a:srgbClr val="177A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69187" y="4744719"/>
              <a:ext cx="782955" cy="490220"/>
            </a:xfrm>
            <a:custGeom>
              <a:avLst/>
              <a:gdLst/>
              <a:ahLst/>
              <a:cxnLst/>
              <a:rect l="l" t="t" r="r" b="b"/>
              <a:pathLst>
                <a:path w="782955" h="490220">
                  <a:moveTo>
                    <a:pt x="0" y="402970"/>
                  </a:moveTo>
                  <a:lnTo>
                    <a:pt x="7260" y="350849"/>
                  </a:lnTo>
                  <a:lnTo>
                    <a:pt x="16551" y="299108"/>
                  </a:lnTo>
                  <a:lnTo>
                    <a:pt x="27858" y="247808"/>
                  </a:lnTo>
                  <a:lnTo>
                    <a:pt x="41163" y="197008"/>
                  </a:lnTo>
                  <a:lnTo>
                    <a:pt x="56451" y="146768"/>
                  </a:lnTo>
                  <a:lnTo>
                    <a:pt x="73705" y="97147"/>
                  </a:lnTo>
                  <a:lnTo>
                    <a:pt x="92909" y="48204"/>
                  </a:lnTo>
                  <a:lnTo>
                    <a:pt x="114046" y="0"/>
                  </a:lnTo>
                  <a:lnTo>
                    <a:pt x="782446" y="308863"/>
                  </a:lnTo>
                  <a:lnTo>
                    <a:pt x="764339" y="352595"/>
                  </a:lnTo>
                  <a:lnTo>
                    <a:pt x="749696" y="397541"/>
                  </a:lnTo>
                  <a:lnTo>
                    <a:pt x="738602" y="443487"/>
                  </a:lnTo>
                  <a:lnTo>
                    <a:pt x="731138" y="490219"/>
                  </a:lnTo>
                  <a:lnTo>
                    <a:pt x="0" y="40297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483233" y="4460112"/>
              <a:ext cx="748665" cy="593725"/>
            </a:xfrm>
            <a:custGeom>
              <a:avLst/>
              <a:gdLst/>
              <a:ahLst/>
              <a:cxnLst/>
              <a:rect l="l" t="t" r="r" b="b"/>
              <a:pathLst>
                <a:path w="748664" h="593725">
                  <a:moveTo>
                    <a:pt x="177799" y="0"/>
                  </a:moveTo>
                  <a:lnTo>
                    <a:pt x="148070" y="37805"/>
                  </a:lnTo>
                  <a:lnTo>
                    <a:pt x="119746" y="76628"/>
                  </a:lnTo>
                  <a:lnTo>
                    <a:pt x="92851" y="116429"/>
                  </a:lnTo>
                  <a:lnTo>
                    <a:pt x="67407" y="157167"/>
                  </a:lnTo>
                  <a:lnTo>
                    <a:pt x="43435" y="198803"/>
                  </a:lnTo>
                  <a:lnTo>
                    <a:pt x="20959" y="241296"/>
                  </a:lnTo>
                  <a:lnTo>
                    <a:pt x="0" y="284606"/>
                  </a:lnTo>
                  <a:lnTo>
                    <a:pt x="668400" y="593470"/>
                  </a:lnTo>
                  <a:lnTo>
                    <a:pt x="685367" y="559625"/>
                  </a:lnTo>
                  <a:lnTo>
                    <a:pt x="704405" y="526922"/>
                  </a:lnTo>
                  <a:lnTo>
                    <a:pt x="725443" y="495458"/>
                  </a:lnTo>
                  <a:lnTo>
                    <a:pt x="748410" y="465328"/>
                  </a:lnTo>
                  <a:lnTo>
                    <a:pt x="177799" y="0"/>
                  </a:lnTo>
                  <a:close/>
                </a:path>
              </a:pathLst>
            </a:custGeom>
            <a:solidFill>
              <a:srgbClr val="0E0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483233" y="4460112"/>
              <a:ext cx="748665" cy="593725"/>
            </a:xfrm>
            <a:custGeom>
              <a:avLst/>
              <a:gdLst/>
              <a:ahLst/>
              <a:cxnLst/>
              <a:rect l="l" t="t" r="r" b="b"/>
              <a:pathLst>
                <a:path w="748664" h="593725">
                  <a:moveTo>
                    <a:pt x="0" y="284606"/>
                  </a:moveTo>
                  <a:lnTo>
                    <a:pt x="20959" y="241296"/>
                  </a:lnTo>
                  <a:lnTo>
                    <a:pt x="43435" y="198803"/>
                  </a:lnTo>
                  <a:lnTo>
                    <a:pt x="67407" y="157167"/>
                  </a:lnTo>
                  <a:lnTo>
                    <a:pt x="92851" y="116429"/>
                  </a:lnTo>
                  <a:lnTo>
                    <a:pt x="119746" y="76628"/>
                  </a:lnTo>
                  <a:lnTo>
                    <a:pt x="148070" y="37805"/>
                  </a:lnTo>
                  <a:lnTo>
                    <a:pt x="177799" y="0"/>
                  </a:lnTo>
                  <a:lnTo>
                    <a:pt x="748410" y="465328"/>
                  </a:lnTo>
                  <a:lnTo>
                    <a:pt x="725443" y="495458"/>
                  </a:lnTo>
                  <a:lnTo>
                    <a:pt x="704405" y="526922"/>
                  </a:lnTo>
                  <a:lnTo>
                    <a:pt x="685367" y="559625"/>
                  </a:lnTo>
                  <a:lnTo>
                    <a:pt x="668400" y="593470"/>
                  </a:lnTo>
                  <a:lnTo>
                    <a:pt x="0" y="284606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661033" y="4280661"/>
              <a:ext cx="650240" cy="645160"/>
            </a:xfrm>
            <a:custGeom>
              <a:avLst/>
              <a:gdLst/>
              <a:ahLst/>
              <a:cxnLst/>
              <a:rect l="l" t="t" r="r" b="b"/>
              <a:pathLst>
                <a:path w="650239" h="645160">
                  <a:moveTo>
                    <a:pt x="176911" y="0"/>
                  </a:moveTo>
                  <a:lnTo>
                    <a:pt x="138895" y="33171"/>
                  </a:lnTo>
                  <a:lnTo>
                    <a:pt x="102147" y="67738"/>
                  </a:lnTo>
                  <a:lnTo>
                    <a:pt x="66716" y="103665"/>
                  </a:lnTo>
                  <a:lnTo>
                    <a:pt x="32651" y="140915"/>
                  </a:lnTo>
                  <a:lnTo>
                    <a:pt x="0" y="179450"/>
                  </a:lnTo>
                  <a:lnTo>
                    <a:pt x="570611" y="644779"/>
                  </a:lnTo>
                  <a:lnTo>
                    <a:pt x="589107" y="623212"/>
                  </a:lnTo>
                  <a:lnTo>
                    <a:pt x="608568" y="602551"/>
                  </a:lnTo>
                  <a:lnTo>
                    <a:pt x="628957" y="582842"/>
                  </a:lnTo>
                  <a:lnTo>
                    <a:pt x="650240" y="564133"/>
                  </a:lnTo>
                  <a:lnTo>
                    <a:pt x="176911" y="0"/>
                  </a:lnTo>
                  <a:close/>
                </a:path>
              </a:pathLst>
            </a:custGeom>
            <a:solidFill>
              <a:srgbClr val="87A6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61033" y="4280661"/>
              <a:ext cx="650240" cy="645160"/>
            </a:xfrm>
            <a:custGeom>
              <a:avLst/>
              <a:gdLst/>
              <a:ahLst/>
              <a:cxnLst/>
              <a:rect l="l" t="t" r="r" b="b"/>
              <a:pathLst>
                <a:path w="650239" h="645160">
                  <a:moveTo>
                    <a:pt x="0" y="179450"/>
                  </a:moveTo>
                  <a:lnTo>
                    <a:pt x="32651" y="140915"/>
                  </a:lnTo>
                  <a:lnTo>
                    <a:pt x="66716" y="103665"/>
                  </a:lnTo>
                  <a:lnTo>
                    <a:pt x="102147" y="67738"/>
                  </a:lnTo>
                  <a:lnTo>
                    <a:pt x="138895" y="33171"/>
                  </a:lnTo>
                  <a:lnTo>
                    <a:pt x="176911" y="0"/>
                  </a:lnTo>
                  <a:lnTo>
                    <a:pt x="650240" y="564133"/>
                  </a:lnTo>
                  <a:lnTo>
                    <a:pt x="628957" y="582842"/>
                  </a:lnTo>
                  <a:lnTo>
                    <a:pt x="608568" y="602551"/>
                  </a:lnTo>
                  <a:lnTo>
                    <a:pt x="589107" y="623212"/>
                  </a:lnTo>
                  <a:lnTo>
                    <a:pt x="570611" y="644779"/>
                  </a:lnTo>
                  <a:lnTo>
                    <a:pt x="0" y="17945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/>
          <p:nvPr/>
        </p:nvSpPr>
        <p:spPr>
          <a:xfrm>
            <a:off x="8351519" y="0"/>
            <a:ext cx="3840479" cy="6858000"/>
          </a:xfrm>
          <a:custGeom>
            <a:avLst/>
            <a:gdLst/>
            <a:ahLst/>
            <a:cxnLst/>
            <a:rect l="l" t="t" r="r" b="b"/>
            <a:pathLst>
              <a:path w="3840479" h="6858000">
                <a:moveTo>
                  <a:pt x="3840479" y="0"/>
                </a:moveTo>
                <a:lnTo>
                  <a:pt x="0" y="0"/>
                </a:lnTo>
                <a:lnTo>
                  <a:pt x="0" y="6858000"/>
                </a:lnTo>
                <a:lnTo>
                  <a:pt x="3840479" y="6858000"/>
                </a:lnTo>
                <a:lnTo>
                  <a:pt x="3840479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6128" y="382223"/>
            <a:ext cx="27909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50" dirty="0" smtClean="0">
                <a:solidFill>
                  <a:schemeClr val="tx2"/>
                </a:solidFill>
                <a:latin typeface="Arial"/>
                <a:cs typeface="Arial"/>
              </a:rPr>
              <a:t>12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04289" y="107696"/>
            <a:ext cx="6969125" cy="514243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algn="ctr">
              <a:lnSpc>
                <a:spcPts val="1730"/>
              </a:lnSpc>
              <a:spcBef>
                <a:spcPts val="310"/>
              </a:spcBef>
              <a:tabLst>
                <a:tab pos="1584960" algn="l"/>
                <a:tab pos="3339465" algn="l"/>
                <a:tab pos="3891279" algn="l"/>
              </a:tabLst>
            </a:pPr>
            <a:r>
              <a:rPr b="1" spc="-10" dirty="0">
                <a:solidFill>
                  <a:schemeClr val="tx2"/>
                </a:solidFill>
                <a:latin typeface="Arial"/>
                <a:cs typeface="Arial"/>
              </a:rPr>
              <a:t>СТРУКТУРА</a:t>
            </a:r>
            <a:r>
              <a:rPr b="1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r>
              <a:rPr b="1" spc="-10" dirty="0" smtClean="0">
                <a:solidFill>
                  <a:schemeClr val="tx2"/>
                </a:solidFill>
                <a:latin typeface="Arial"/>
                <a:cs typeface="Arial"/>
              </a:rPr>
              <a:t>НАЛОГОВЫХ</a:t>
            </a:r>
            <a:r>
              <a:rPr lang="ru-RU" b="1" spc="-10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b="1" spc="-50" dirty="0" smtClean="0">
                <a:solidFill>
                  <a:schemeClr val="tx2"/>
                </a:solidFill>
                <a:latin typeface="Arial"/>
                <a:cs typeface="Arial"/>
              </a:rPr>
              <a:t>И</a:t>
            </a:r>
            <a:r>
              <a:rPr lang="ru-RU" b="1" spc="-50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b="1" spc="-10" dirty="0" smtClean="0">
                <a:solidFill>
                  <a:schemeClr val="tx2"/>
                </a:solidFill>
                <a:latin typeface="Arial"/>
                <a:cs typeface="Arial"/>
              </a:rPr>
              <a:t>НЕНАЛОГОВЫХ </a:t>
            </a:r>
            <a:r>
              <a:rPr lang="ru-RU" b="1" spc="-20" dirty="0" smtClean="0">
                <a:solidFill>
                  <a:schemeClr val="tx2"/>
                </a:solidFill>
                <a:latin typeface="Arial"/>
                <a:cs typeface="Arial"/>
              </a:rPr>
              <a:t>ДОХОДОВ</a:t>
            </a:r>
            <a:endParaRPr lang="ru-RU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pPr marL="12700" marR="5080" algn="ctr">
              <a:lnSpc>
                <a:spcPts val="1730"/>
              </a:lnSpc>
              <a:spcBef>
                <a:spcPts val="310"/>
              </a:spcBef>
              <a:tabLst>
                <a:tab pos="1584960" algn="l"/>
                <a:tab pos="3339465" algn="l"/>
                <a:tab pos="3891279" algn="l"/>
              </a:tabLst>
            </a:pPr>
            <a:r>
              <a:rPr b="1" spc="-20" dirty="0" smtClean="0">
                <a:solidFill>
                  <a:schemeClr val="tx2"/>
                </a:solidFill>
                <a:latin typeface="Arial"/>
                <a:cs typeface="Arial"/>
              </a:rPr>
              <a:t>БЮДЖЕТА</a:t>
            </a:r>
            <a:r>
              <a:rPr b="1" spc="-15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chemeClr val="tx2"/>
                </a:solidFill>
                <a:latin typeface="Arial"/>
                <a:cs typeface="Arial"/>
              </a:rPr>
              <a:t>В</a:t>
            </a:r>
            <a:r>
              <a:rPr b="1" spc="-4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b="1" dirty="0" smtClean="0">
                <a:solidFill>
                  <a:schemeClr val="tx2"/>
                </a:solidFill>
                <a:latin typeface="Arial"/>
                <a:cs typeface="Arial"/>
              </a:rPr>
              <a:t>202</a:t>
            </a:r>
            <a:r>
              <a:rPr lang="ru-RU" b="1" dirty="0" smtClean="0">
                <a:solidFill>
                  <a:schemeClr val="tx2"/>
                </a:solidFill>
                <a:latin typeface="Arial"/>
                <a:cs typeface="Arial"/>
              </a:rPr>
              <a:t>5</a:t>
            </a:r>
            <a:r>
              <a:rPr b="1" spc="-25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b="1" spc="-20" dirty="0">
                <a:solidFill>
                  <a:schemeClr val="tx2"/>
                </a:solidFill>
                <a:latin typeface="Arial"/>
                <a:cs typeface="Arial"/>
              </a:rPr>
              <a:t>ГОДУ</a:t>
            </a:r>
            <a:endParaRPr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32621" y="2289429"/>
            <a:ext cx="263969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chemeClr val="tx1"/>
                </a:solidFill>
                <a:latin typeface="Arial"/>
                <a:cs typeface="Arial"/>
              </a:rPr>
              <a:t>10</a:t>
            </a:r>
            <a:r>
              <a:rPr sz="1600" b="1" spc="-10" dirty="0">
                <a:solidFill>
                  <a:schemeClr val="tx1"/>
                </a:solidFill>
                <a:latin typeface="Arial"/>
                <a:cs typeface="Arial"/>
              </a:rPr>
              <a:t> КРУПНЕЙШИХ</a:t>
            </a:r>
            <a:endParaRPr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sz="1600" b="1" spc="-10" dirty="0" smtClean="0">
                <a:solidFill>
                  <a:schemeClr val="tx1"/>
                </a:solidFill>
                <a:latin typeface="Arial"/>
                <a:cs typeface="Arial"/>
              </a:rPr>
              <a:t>ПЛАТЕЛЬЩИКОВ</a:t>
            </a:r>
            <a:r>
              <a:rPr lang="ru-RU" sz="1600" b="1" spc="-10" dirty="0" smtClean="0">
                <a:solidFill>
                  <a:schemeClr val="tx1"/>
                </a:solidFill>
                <a:latin typeface="Arial"/>
                <a:cs typeface="Arial"/>
              </a:rPr>
              <a:t> НДФЛ</a:t>
            </a:r>
            <a:endParaRPr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lang="ru-RU" sz="1600" b="1" spc="-20" dirty="0" smtClean="0">
                <a:solidFill>
                  <a:schemeClr val="tx1"/>
                </a:solidFill>
                <a:latin typeface="Arial"/>
                <a:cs typeface="Arial"/>
              </a:rPr>
              <a:t>Ахтубинского района</a:t>
            </a:r>
            <a:r>
              <a:rPr sz="1600" b="1" spc="1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1600" b="1" spc="10" dirty="0" smtClean="0">
                <a:solidFill>
                  <a:schemeClr val="tx1"/>
                </a:solidFill>
                <a:latin typeface="Arial"/>
                <a:cs typeface="Arial"/>
              </a:rPr>
              <a:t>:</a:t>
            </a:r>
            <a:endParaRPr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32621" y="3265170"/>
            <a:ext cx="3438525" cy="32258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/>
              <a:buChar char=""/>
              <a:tabLst>
                <a:tab pos="2984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ФКУ «ЕРЦ МО РФ»;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/>
              <a:buChar char=""/>
              <a:tabLst>
                <a:tab pos="2984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ПАО «Объединенная авиастроительная корпорация</a:t>
            </a:r>
            <a:r>
              <a:rPr sz="1600" spc="-1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»;</a:t>
            </a:r>
            <a:endParaRPr sz="16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"/>
              <a:tabLst>
                <a:tab pos="2984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Предприятия ОАО «РЖД</a:t>
            </a:r>
            <a:r>
              <a:rPr sz="1600" spc="-1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»;</a:t>
            </a:r>
            <a:endParaRPr sz="16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"/>
              <a:tabLst>
                <a:tab pos="298450" algn="l"/>
              </a:tabLst>
            </a:pPr>
            <a:r>
              <a:rPr lang="ru-RU" sz="1600" cap="all" dirty="0">
                <a:solidFill>
                  <a:schemeClr val="tx1"/>
                </a:solidFill>
              </a:rPr>
              <a:t>ФКУ </a:t>
            </a:r>
            <a:r>
              <a:rPr lang="ru-RU" sz="1600" cap="all" dirty="0" smtClean="0">
                <a:solidFill>
                  <a:schemeClr val="tx1"/>
                </a:solidFill>
              </a:rPr>
              <a:t>«230 ФЭС» </a:t>
            </a:r>
            <a:r>
              <a:rPr lang="ru-RU" sz="1600" cap="all" dirty="0">
                <a:solidFill>
                  <a:schemeClr val="tx1"/>
                </a:solidFill>
              </a:rPr>
              <a:t>МО </a:t>
            </a:r>
            <a:r>
              <a:rPr lang="ru-RU" sz="1600" cap="all" dirty="0" smtClean="0">
                <a:solidFill>
                  <a:schemeClr val="tx1"/>
                </a:solidFill>
              </a:rPr>
              <a:t>РФ</a:t>
            </a:r>
            <a:r>
              <a:rPr sz="1600" spc="-1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;</a:t>
            </a:r>
            <a:endParaRPr sz="16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"/>
              <a:tabLst>
                <a:tab pos="298450" algn="l"/>
              </a:tabLst>
            </a:pPr>
            <a:r>
              <a:rPr lang="ru-RU" sz="1600" spc="-1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ЗАО «ТПК «ЛИНКОС</a:t>
            </a:r>
            <a:r>
              <a:rPr sz="1600" spc="-1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»;</a:t>
            </a:r>
            <a:endParaRPr sz="16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"/>
              <a:tabLst>
                <a:tab pos="2984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ФГБУ 413 Военный госпиталь МО РФ</a:t>
            </a:r>
            <a:r>
              <a:rPr sz="1600" spc="-1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;</a:t>
            </a:r>
            <a:endParaRPr sz="16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"/>
              <a:tabLst>
                <a:tab pos="298450" algn="l"/>
              </a:tabLst>
            </a:pPr>
            <a:r>
              <a:rPr lang="ru-RU" sz="1600" spc="-1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ГБУЗ АО «</a:t>
            </a:r>
            <a:r>
              <a:rPr lang="ru-RU" sz="1600" spc="-10" dirty="0" err="1" smtClean="0">
                <a:solidFill>
                  <a:schemeClr val="tx1"/>
                </a:solidFill>
                <a:latin typeface="Microsoft Sans Serif"/>
                <a:cs typeface="Microsoft Sans Serif"/>
              </a:rPr>
              <a:t>Ахтубинская</a:t>
            </a:r>
            <a:r>
              <a:rPr lang="ru-RU" sz="1600" spc="-1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 РБ»</a:t>
            </a:r>
            <a:r>
              <a:rPr sz="1600" spc="-1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;</a:t>
            </a:r>
            <a:endParaRPr sz="16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2984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ООО «</a:t>
            </a:r>
            <a:r>
              <a:rPr lang="ru-RU" sz="1600" dirty="0" err="1" smtClean="0">
                <a:solidFill>
                  <a:schemeClr val="tx1"/>
                </a:solidFill>
                <a:latin typeface="Microsoft Sans Serif"/>
                <a:cs typeface="Microsoft Sans Serif"/>
              </a:rPr>
              <a:t>Руссоль</a:t>
            </a:r>
            <a:r>
              <a:rPr sz="1600" spc="-1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»;</a:t>
            </a:r>
            <a:endParaRPr lang="ru-RU" sz="1600" spc="-10" dirty="0" smtClean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298450" algn="l"/>
              </a:tabLst>
            </a:pPr>
            <a:r>
              <a:rPr lang="ru-RU" sz="1600" spc="-1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АО «ГОС МКБ «Вымпел» имени </a:t>
            </a:r>
            <a:r>
              <a:rPr lang="ru-RU" sz="1600" spc="-10" dirty="0" err="1" smtClean="0">
                <a:solidFill>
                  <a:schemeClr val="tx1"/>
                </a:solidFill>
                <a:latin typeface="Microsoft Sans Serif"/>
                <a:cs typeface="Microsoft Sans Serif"/>
              </a:rPr>
              <a:t>И.И.Торопова</a:t>
            </a:r>
            <a:r>
              <a:rPr lang="ru-RU" sz="1600" spc="-1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»;</a:t>
            </a:r>
            <a:endParaRPr sz="16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"/>
              <a:tabLst>
                <a:tab pos="2984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ЗАО «</a:t>
            </a:r>
            <a:r>
              <a:rPr lang="ru-RU" sz="1600" dirty="0" err="1" smtClean="0">
                <a:solidFill>
                  <a:schemeClr val="tx1"/>
                </a:solidFill>
                <a:latin typeface="Microsoft Sans Serif"/>
                <a:cs typeface="Microsoft Sans Serif"/>
              </a:rPr>
              <a:t>Кнауф</a:t>
            </a:r>
            <a:r>
              <a:rPr lang="ru-RU" sz="160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 Гипс Баскунчак</a:t>
            </a:r>
            <a:r>
              <a:rPr sz="1600" spc="-10" dirty="0" smtClean="0">
                <a:solidFill>
                  <a:schemeClr val="tx1"/>
                </a:solidFill>
                <a:latin typeface="Microsoft Sans Serif"/>
                <a:cs typeface="Microsoft Sans Serif"/>
              </a:rPr>
              <a:t>»</a:t>
            </a:r>
            <a:endParaRPr sz="16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452104" y="0"/>
            <a:ext cx="3740150" cy="3276600"/>
            <a:chOff x="8452104" y="0"/>
            <a:chExt cx="3740150" cy="327660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13492" y="1208532"/>
              <a:ext cx="1394459" cy="120700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17480" y="0"/>
              <a:ext cx="1655064" cy="11308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53856" y="345947"/>
              <a:ext cx="1908048" cy="165811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625072" y="822960"/>
              <a:ext cx="567055" cy="957580"/>
            </a:xfrm>
            <a:custGeom>
              <a:avLst/>
              <a:gdLst/>
              <a:ahLst/>
              <a:cxnLst/>
              <a:rect l="l" t="t" r="r" b="b"/>
              <a:pathLst>
                <a:path w="567054" h="957580">
                  <a:moveTo>
                    <a:pt x="566927" y="0"/>
                  </a:moveTo>
                  <a:lnTo>
                    <a:pt x="278892" y="0"/>
                  </a:lnTo>
                  <a:lnTo>
                    <a:pt x="0" y="478536"/>
                  </a:lnTo>
                  <a:lnTo>
                    <a:pt x="278892" y="957072"/>
                  </a:lnTo>
                  <a:lnTo>
                    <a:pt x="566927" y="957072"/>
                  </a:lnTo>
                  <a:lnTo>
                    <a:pt x="566927" y="0"/>
                  </a:lnTo>
                  <a:close/>
                </a:path>
              </a:pathLst>
            </a:custGeom>
            <a:solidFill>
              <a:srgbClr val="D1ED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12880" y="1871472"/>
              <a:ext cx="579120" cy="957580"/>
            </a:xfrm>
            <a:custGeom>
              <a:avLst/>
              <a:gdLst/>
              <a:ahLst/>
              <a:cxnLst/>
              <a:rect l="l" t="t" r="r" b="b"/>
              <a:pathLst>
                <a:path w="579120" h="957580">
                  <a:moveTo>
                    <a:pt x="579120" y="0"/>
                  </a:moveTo>
                  <a:lnTo>
                    <a:pt x="278892" y="0"/>
                  </a:lnTo>
                  <a:lnTo>
                    <a:pt x="0" y="478536"/>
                  </a:lnTo>
                  <a:lnTo>
                    <a:pt x="278892" y="957072"/>
                  </a:lnTo>
                  <a:lnTo>
                    <a:pt x="579120" y="957072"/>
                  </a:lnTo>
                  <a:lnTo>
                    <a:pt x="579120" y="0"/>
                  </a:lnTo>
                  <a:close/>
                </a:path>
              </a:pathLst>
            </a:custGeom>
            <a:solidFill>
              <a:srgbClr val="1E9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183112" y="2682239"/>
              <a:ext cx="688975" cy="594360"/>
            </a:xfrm>
            <a:custGeom>
              <a:avLst/>
              <a:gdLst/>
              <a:ahLst/>
              <a:cxnLst/>
              <a:rect l="l" t="t" r="r" b="b"/>
              <a:pathLst>
                <a:path w="688975" h="594360">
                  <a:moveTo>
                    <a:pt x="515620" y="0"/>
                  </a:moveTo>
                  <a:lnTo>
                    <a:pt x="173228" y="0"/>
                  </a:lnTo>
                  <a:lnTo>
                    <a:pt x="0" y="297180"/>
                  </a:lnTo>
                  <a:lnTo>
                    <a:pt x="173228" y="594360"/>
                  </a:lnTo>
                  <a:lnTo>
                    <a:pt x="515620" y="594360"/>
                  </a:lnTo>
                  <a:lnTo>
                    <a:pt x="688848" y="297180"/>
                  </a:lnTo>
                  <a:lnTo>
                    <a:pt x="515620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52104" y="48767"/>
              <a:ext cx="688975" cy="594360"/>
            </a:xfrm>
            <a:custGeom>
              <a:avLst/>
              <a:gdLst/>
              <a:ahLst/>
              <a:cxnLst/>
              <a:rect l="l" t="t" r="r" b="b"/>
              <a:pathLst>
                <a:path w="688975" h="594360">
                  <a:moveTo>
                    <a:pt x="515620" y="0"/>
                  </a:moveTo>
                  <a:lnTo>
                    <a:pt x="173227" y="0"/>
                  </a:lnTo>
                  <a:lnTo>
                    <a:pt x="0" y="297179"/>
                  </a:lnTo>
                  <a:lnTo>
                    <a:pt x="173227" y="594359"/>
                  </a:lnTo>
                  <a:lnTo>
                    <a:pt x="515620" y="594359"/>
                  </a:lnTo>
                  <a:lnTo>
                    <a:pt x="688848" y="297179"/>
                  </a:lnTo>
                  <a:lnTo>
                    <a:pt x="515620" y="0"/>
                  </a:lnTo>
                  <a:close/>
                </a:path>
              </a:pathLst>
            </a:custGeom>
            <a:solidFill>
              <a:srgbClr val="D1ED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774819" y="746252"/>
            <a:ext cx="3374224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Times New Roman" pitchFamily="18" charset="0"/>
                <a:cs typeface="Times New Roman" pitchFamily="18" charset="0"/>
              </a:rPr>
              <a:t>Налог</a:t>
            </a:r>
            <a:r>
              <a:rPr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20" dirty="0">
                <a:latin typeface="Times New Roman" pitchFamily="18" charset="0"/>
                <a:cs typeface="Times New Roman" pitchFamily="18" charset="0"/>
              </a:rPr>
              <a:t>физических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25" dirty="0">
                <a:latin typeface="Times New Roman" pitchFamily="18" charset="0"/>
                <a:cs typeface="Times New Roman" pitchFamily="18" charset="0"/>
              </a:rPr>
              <a:t>лиц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Специальные</a:t>
            </a:r>
            <a:r>
              <a:rPr lang="ru-RU" spc="-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налоговые</a:t>
            </a:r>
            <a:r>
              <a:rPr lang="ru-RU" spc="-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режимы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74819" y="1492122"/>
            <a:ext cx="35767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Доходы от оказания платных услуг</a:t>
            </a: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1802" y="696468"/>
            <a:ext cx="3258693" cy="236220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4774819" y="1864867"/>
            <a:ext cx="157416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Акцизы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774819" y="2236419"/>
            <a:ext cx="349859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74819" y="2608834"/>
            <a:ext cx="154114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Госпошлина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95652" y="1264412"/>
            <a:ext cx="38227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61</a:t>
            </a:r>
            <a:r>
              <a:rPr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27730" y="1270762"/>
            <a:ext cx="38227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017011" y="1802638"/>
            <a:ext cx="38227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92476" y="2248026"/>
            <a:ext cx="38227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67928" y="2276056"/>
            <a:ext cx="730885" cy="384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410"/>
              </a:lnSpc>
              <a:spcBef>
                <a:spcPts val="105"/>
              </a:spcBef>
            </a:pPr>
            <a:r>
              <a:rPr lang="ru-RU" sz="1400" b="1" spc="-2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  <a:p>
            <a:pPr marL="360680">
              <a:lnSpc>
                <a:spcPts val="1410"/>
              </a:lnSpc>
            </a:pPr>
            <a:r>
              <a:rPr lang="ru-RU" sz="1400" b="1" spc="-2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318331" y="3116184"/>
            <a:ext cx="696912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2068830" algn="l"/>
                <a:tab pos="3906520" algn="l"/>
                <a:tab pos="5924550" algn="l"/>
              </a:tabLst>
            </a:pPr>
            <a:r>
              <a:rPr sz="1600" b="1" spc="-10" dirty="0">
                <a:solidFill>
                  <a:schemeClr val="tx2"/>
                </a:solidFill>
                <a:latin typeface="Arial"/>
                <a:cs typeface="Arial"/>
              </a:rPr>
              <a:t>ОТРАСЛЕВАЯ</a:t>
            </a:r>
            <a:r>
              <a:rPr sz="1600" b="1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chemeClr val="tx2"/>
                </a:solidFill>
                <a:latin typeface="Arial"/>
                <a:cs typeface="Arial"/>
              </a:rPr>
              <a:t>СТРУКТУРА</a:t>
            </a:r>
            <a:r>
              <a:rPr sz="1600" b="1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chemeClr val="tx2"/>
                </a:solidFill>
                <a:latin typeface="Arial"/>
                <a:cs typeface="Arial"/>
              </a:rPr>
              <a:t>НАЛОГОВЫХ</a:t>
            </a:r>
            <a:r>
              <a:rPr sz="1600" b="1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chemeClr val="tx2"/>
                </a:solidFill>
                <a:latin typeface="Arial"/>
                <a:cs typeface="Arial"/>
              </a:rPr>
              <a:t>ДОХОДОВ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5"/>
              </a:spcBef>
            </a:pPr>
            <a:r>
              <a:rPr sz="1600" b="1" spc="-20" dirty="0" smtClean="0">
                <a:solidFill>
                  <a:schemeClr val="tx2"/>
                </a:solidFill>
                <a:latin typeface="Arial"/>
                <a:cs typeface="Arial"/>
              </a:rPr>
              <a:t>БЮДЖЕТА</a:t>
            </a:r>
            <a:r>
              <a:rPr sz="1600" b="1" spc="-15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600" b="1" dirty="0" smtClean="0">
                <a:solidFill>
                  <a:schemeClr val="tx2"/>
                </a:solidFill>
                <a:latin typeface="Arial"/>
                <a:cs typeface="Arial"/>
              </a:rPr>
              <a:t>В</a:t>
            </a:r>
            <a:r>
              <a:rPr sz="1600" b="1" spc="-40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600" b="1" dirty="0" smtClean="0">
                <a:solidFill>
                  <a:schemeClr val="tx2"/>
                </a:solidFill>
                <a:latin typeface="Arial"/>
                <a:cs typeface="Arial"/>
              </a:rPr>
              <a:t>202</a:t>
            </a:r>
            <a:r>
              <a:rPr lang="ru-RU" sz="1600" b="1" dirty="0" smtClean="0">
                <a:solidFill>
                  <a:schemeClr val="tx2"/>
                </a:solidFill>
                <a:latin typeface="Arial"/>
                <a:cs typeface="Arial"/>
              </a:rPr>
              <a:t>5</a:t>
            </a:r>
            <a:r>
              <a:rPr sz="1600" b="1" spc="-25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600" b="1" spc="-20" dirty="0" smtClean="0">
                <a:solidFill>
                  <a:schemeClr val="tx2"/>
                </a:solidFill>
                <a:latin typeface="Arial"/>
                <a:cs typeface="Arial"/>
              </a:rPr>
              <a:t>ГОДУ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105858" y="4255393"/>
            <a:ext cx="4181598" cy="6258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Образование, медицина, культура, спорт, обеспечение военной безопасности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100" dirty="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471160" y="4622673"/>
            <a:ext cx="368223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20" dirty="0" smtClean="0">
                <a:latin typeface="Times New Roman" pitchFamily="18" charset="0"/>
                <a:cs typeface="Times New Roman" pitchFamily="18" charset="0"/>
              </a:rPr>
              <a:t>Торговля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449570" y="4946141"/>
            <a:ext cx="309422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Транспорт и хранение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478273" y="5262753"/>
            <a:ext cx="367512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Прочая деятельность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382345" y="5632090"/>
            <a:ext cx="352983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 smtClean="0">
                <a:latin typeface="Times New Roman" pitchFamily="18" charset="0"/>
                <a:cs typeface="Times New Roman" pitchFamily="18" charset="0"/>
              </a:rPr>
              <a:t>Научные исследования и разработки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237058" y="5928649"/>
            <a:ext cx="367512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 smtClean="0">
                <a:latin typeface="Times New Roman" pitchFamily="18" charset="0"/>
                <a:cs typeface="Times New Roman" pitchFamily="18" charset="0"/>
              </a:rPr>
              <a:t>Энергетика, водоснабжение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074712" y="6267337"/>
            <a:ext cx="3297999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Сельское и лесное хозяйство, рыболовство</a:t>
            </a:r>
          </a:p>
        </p:txBody>
      </p:sp>
      <p:sp>
        <p:nvSpPr>
          <p:cNvPr id="54" name="object 54"/>
          <p:cNvSpPr/>
          <p:nvPr/>
        </p:nvSpPr>
        <p:spPr>
          <a:xfrm>
            <a:off x="3260393" y="3804203"/>
            <a:ext cx="265430" cy="228600"/>
          </a:xfrm>
          <a:custGeom>
            <a:avLst/>
            <a:gdLst/>
            <a:ahLst/>
            <a:cxnLst/>
            <a:rect l="l" t="t" r="r" b="b"/>
            <a:pathLst>
              <a:path w="265429" h="228600">
                <a:moveTo>
                  <a:pt x="198500" y="0"/>
                </a:moveTo>
                <a:lnTo>
                  <a:pt x="66675" y="0"/>
                </a:lnTo>
                <a:lnTo>
                  <a:pt x="0" y="114300"/>
                </a:lnTo>
                <a:lnTo>
                  <a:pt x="66675" y="228600"/>
                </a:lnTo>
                <a:lnTo>
                  <a:pt x="198500" y="228600"/>
                </a:lnTo>
                <a:lnTo>
                  <a:pt x="265175" y="114300"/>
                </a:lnTo>
                <a:lnTo>
                  <a:pt x="198500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816855" y="4307975"/>
            <a:ext cx="265430" cy="228600"/>
          </a:xfrm>
          <a:custGeom>
            <a:avLst/>
            <a:gdLst/>
            <a:ahLst/>
            <a:cxnLst/>
            <a:rect l="l" t="t" r="r" b="b"/>
            <a:pathLst>
              <a:path w="265429" h="228600">
                <a:moveTo>
                  <a:pt x="198500" y="0"/>
                </a:moveTo>
                <a:lnTo>
                  <a:pt x="66675" y="0"/>
                </a:lnTo>
                <a:lnTo>
                  <a:pt x="0" y="114300"/>
                </a:lnTo>
                <a:lnTo>
                  <a:pt x="66675" y="228600"/>
                </a:lnTo>
                <a:lnTo>
                  <a:pt x="198500" y="228600"/>
                </a:lnTo>
                <a:lnTo>
                  <a:pt x="265175" y="114300"/>
                </a:lnTo>
                <a:lnTo>
                  <a:pt x="198500" y="0"/>
                </a:lnTo>
                <a:close/>
              </a:path>
            </a:pathLst>
          </a:custGeom>
          <a:solidFill>
            <a:srgbClr val="4D79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053983" y="4649511"/>
            <a:ext cx="265430" cy="228600"/>
          </a:xfrm>
          <a:custGeom>
            <a:avLst/>
            <a:gdLst/>
            <a:ahLst/>
            <a:cxnLst/>
            <a:rect l="l" t="t" r="r" b="b"/>
            <a:pathLst>
              <a:path w="265429" h="228600">
                <a:moveTo>
                  <a:pt x="198500" y="0"/>
                </a:moveTo>
                <a:lnTo>
                  <a:pt x="66675" y="0"/>
                </a:lnTo>
                <a:lnTo>
                  <a:pt x="0" y="114299"/>
                </a:lnTo>
                <a:lnTo>
                  <a:pt x="66675" y="228599"/>
                </a:lnTo>
                <a:lnTo>
                  <a:pt x="198500" y="228599"/>
                </a:lnTo>
                <a:lnTo>
                  <a:pt x="265175" y="114299"/>
                </a:lnTo>
                <a:lnTo>
                  <a:pt x="198500" y="0"/>
                </a:lnTo>
                <a:close/>
              </a:path>
            </a:pathLst>
          </a:custGeom>
          <a:solidFill>
            <a:srgbClr val="8DD4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158996" y="4936235"/>
            <a:ext cx="265430" cy="228600"/>
          </a:xfrm>
          <a:custGeom>
            <a:avLst/>
            <a:gdLst/>
            <a:ahLst/>
            <a:cxnLst/>
            <a:rect l="l" t="t" r="r" b="b"/>
            <a:pathLst>
              <a:path w="265429" h="228600">
                <a:moveTo>
                  <a:pt x="198500" y="0"/>
                </a:moveTo>
                <a:lnTo>
                  <a:pt x="66675" y="0"/>
                </a:lnTo>
                <a:lnTo>
                  <a:pt x="0" y="114300"/>
                </a:lnTo>
                <a:lnTo>
                  <a:pt x="66675" y="228600"/>
                </a:lnTo>
                <a:lnTo>
                  <a:pt x="198500" y="228600"/>
                </a:lnTo>
                <a:lnTo>
                  <a:pt x="265175" y="114300"/>
                </a:lnTo>
                <a:lnTo>
                  <a:pt x="19850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162044" y="5263896"/>
            <a:ext cx="264160" cy="228600"/>
          </a:xfrm>
          <a:custGeom>
            <a:avLst/>
            <a:gdLst/>
            <a:ahLst/>
            <a:cxnLst/>
            <a:rect l="l" t="t" r="r" b="b"/>
            <a:pathLst>
              <a:path w="264160" h="228600">
                <a:moveTo>
                  <a:pt x="196976" y="0"/>
                </a:moveTo>
                <a:lnTo>
                  <a:pt x="66675" y="0"/>
                </a:lnTo>
                <a:lnTo>
                  <a:pt x="0" y="114299"/>
                </a:lnTo>
                <a:lnTo>
                  <a:pt x="66675" y="228599"/>
                </a:lnTo>
                <a:lnTo>
                  <a:pt x="196976" y="228599"/>
                </a:lnTo>
                <a:lnTo>
                  <a:pt x="263651" y="114299"/>
                </a:lnTo>
                <a:lnTo>
                  <a:pt x="196976" y="0"/>
                </a:lnTo>
                <a:close/>
              </a:path>
            </a:pathLst>
          </a:custGeom>
          <a:solidFill>
            <a:srgbClr val="5481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082285" y="5618501"/>
            <a:ext cx="265430" cy="228600"/>
          </a:xfrm>
          <a:custGeom>
            <a:avLst/>
            <a:gdLst/>
            <a:ahLst/>
            <a:cxnLst/>
            <a:rect l="l" t="t" r="r" b="b"/>
            <a:pathLst>
              <a:path w="265429" h="228600">
                <a:moveTo>
                  <a:pt x="198500" y="0"/>
                </a:moveTo>
                <a:lnTo>
                  <a:pt x="66675" y="0"/>
                </a:lnTo>
                <a:lnTo>
                  <a:pt x="0" y="114300"/>
                </a:lnTo>
                <a:lnTo>
                  <a:pt x="66675" y="228600"/>
                </a:lnTo>
                <a:lnTo>
                  <a:pt x="198500" y="228600"/>
                </a:lnTo>
                <a:lnTo>
                  <a:pt x="265175" y="114300"/>
                </a:lnTo>
                <a:lnTo>
                  <a:pt x="198500" y="0"/>
                </a:lnTo>
                <a:close/>
              </a:path>
            </a:pathLst>
          </a:custGeom>
          <a:solidFill>
            <a:srgbClr val="1B38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961989" y="5920714"/>
            <a:ext cx="265430" cy="228600"/>
          </a:xfrm>
          <a:custGeom>
            <a:avLst/>
            <a:gdLst/>
            <a:ahLst/>
            <a:cxnLst/>
            <a:rect l="l" t="t" r="r" b="b"/>
            <a:pathLst>
              <a:path w="265429" h="228600">
                <a:moveTo>
                  <a:pt x="198500" y="0"/>
                </a:moveTo>
                <a:lnTo>
                  <a:pt x="66675" y="0"/>
                </a:lnTo>
                <a:lnTo>
                  <a:pt x="0" y="114299"/>
                </a:lnTo>
                <a:lnTo>
                  <a:pt x="66675" y="228599"/>
                </a:lnTo>
                <a:lnTo>
                  <a:pt x="198500" y="228599"/>
                </a:lnTo>
                <a:lnTo>
                  <a:pt x="265175" y="114299"/>
                </a:lnTo>
                <a:lnTo>
                  <a:pt x="198500" y="0"/>
                </a:lnTo>
                <a:close/>
              </a:path>
            </a:pathLst>
          </a:custGeom>
          <a:solidFill>
            <a:srgbClr val="1881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696559" y="6262453"/>
            <a:ext cx="265430" cy="228600"/>
          </a:xfrm>
          <a:custGeom>
            <a:avLst/>
            <a:gdLst/>
            <a:ahLst/>
            <a:cxnLst/>
            <a:rect l="l" t="t" r="r" b="b"/>
            <a:pathLst>
              <a:path w="265429" h="228600">
                <a:moveTo>
                  <a:pt x="198500" y="0"/>
                </a:moveTo>
                <a:lnTo>
                  <a:pt x="66675" y="0"/>
                </a:lnTo>
                <a:lnTo>
                  <a:pt x="0" y="114300"/>
                </a:lnTo>
                <a:lnTo>
                  <a:pt x="66675" y="228600"/>
                </a:lnTo>
                <a:lnTo>
                  <a:pt x="198500" y="228600"/>
                </a:lnTo>
                <a:lnTo>
                  <a:pt x="265175" y="114300"/>
                </a:lnTo>
                <a:lnTo>
                  <a:pt x="198500" y="0"/>
                </a:lnTo>
                <a:close/>
              </a:path>
            </a:pathLst>
          </a:custGeom>
          <a:solidFill>
            <a:srgbClr val="212A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393108" y="6496086"/>
            <a:ext cx="265430" cy="228600"/>
          </a:xfrm>
          <a:custGeom>
            <a:avLst/>
            <a:gdLst/>
            <a:ahLst/>
            <a:cxnLst/>
            <a:rect l="l" t="t" r="r" b="b"/>
            <a:pathLst>
              <a:path w="265429" h="228600">
                <a:moveTo>
                  <a:pt x="198500" y="0"/>
                </a:moveTo>
                <a:lnTo>
                  <a:pt x="66675" y="0"/>
                </a:lnTo>
                <a:lnTo>
                  <a:pt x="0" y="114299"/>
                </a:lnTo>
                <a:lnTo>
                  <a:pt x="66675" y="228599"/>
                </a:lnTo>
                <a:lnTo>
                  <a:pt x="198500" y="228599"/>
                </a:lnTo>
                <a:lnTo>
                  <a:pt x="265175" y="114299"/>
                </a:lnTo>
                <a:lnTo>
                  <a:pt x="198500" y="0"/>
                </a:lnTo>
                <a:close/>
              </a:path>
            </a:pathLst>
          </a:custGeom>
          <a:solidFill>
            <a:srgbClr val="87A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415478" y="4304791"/>
            <a:ext cx="56025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40,3</a:t>
            </a:r>
            <a:r>
              <a:rPr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359438" y="5139816"/>
            <a:ext cx="60255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29,6</a:t>
            </a:r>
            <a:r>
              <a:rPr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949740" y="6042783"/>
            <a:ext cx="51681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6,8</a:t>
            </a:r>
            <a:r>
              <a:rPr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071432" y="6092618"/>
            <a:ext cx="5238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5,9</a:t>
            </a:r>
            <a:r>
              <a:rPr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536445" y="5670515"/>
            <a:ext cx="4690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5,9</a:t>
            </a:r>
            <a:r>
              <a:rPr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448649" y="4482777"/>
            <a:ext cx="705025" cy="103874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13055">
              <a:lnSpc>
                <a:spcPct val="100000"/>
              </a:lnSpc>
              <a:spcBef>
                <a:spcPts val="180"/>
              </a:spcBef>
            </a:pPr>
            <a:r>
              <a:rPr lang="ru-RU"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1,1</a:t>
            </a: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  <a:p>
            <a:pPr marL="150495">
              <a:lnSpc>
                <a:spcPct val="100000"/>
              </a:lnSpc>
              <a:spcBef>
                <a:spcPts val="105"/>
              </a:spcBef>
            </a:pPr>
            <a:r>
              <a:rPr lang="ru-RU" sz="1200" b="1" spc="-2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ru-RU" sz="1200" b="1" spc="-25" dirty="0" smtClean="0">
                <a:solidFill>
                  <a:srgbClr val="FFFFFF"/>
                </a:solidFill>
                <a:latin typeface="Arial"/>
                <a:cs typeface="Arial"/>
              </a:rPr>
              <a:t>,1</a:t>
            </a:r>
            <a:r>
              <a:rPr sz="12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lang="ru-RU" sz="1200" b="1" spc="-25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50495">
              <a:lnSpc>
                <a:spcPct val="100000"/>
              </a:lnSpc>
              <a:spcBef>
                <a:spcPts val="105"/>
              </a:spcBef>
            </a:pPr>
            <a:endParaRPr lang="ru-RU" sz="500" dirty="0">
              <a:latin typeface="Arial"/>
              <a:cs typeface="Arial"/>
            </a:endParaRPr>
          </a:p>
          <a:p>
            <a:pPr marL="150495">
              <a:lnSpc>
                <a:spcPct val="100000"/>
              </a:lnSpc>
              <a:spcBef>
                <a:spcPts val="105"/>
              </a:spcBef>
            </a:pPr>
            <a:r>
              <a:rPr lang="ru-RU"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3,2</a:t>
            </a:r>
            <a:r>
              <a:rPr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40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lang="ru-RU"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 5,3</a:t>
            </a:r>
            <a:r>
              <a:rPr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9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455919" y="3771193"/>
            <a:ext cx="4654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5"/>
              </a:spcBef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Добыча полезных ископаемых, обрабатывающие производства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658538" y="6469666"/>
            <a:ext cx="13324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034">
              <a:lnSpc>
                <a:spcPct val="100000"/>
              </a:lnSpc>
              <a:spcBef>
                <a:spcPts val="105"/>
              </a:spcBef>
            </a:pPr>
            <a:r>
              <a:rPr lang="ru-RU" sz="1400" spc="-10" dirty="0" smtClean="0">
                <a:latin typeface="Times New Roman" pitchFamily="18" charset="0"/>
                <a:cs typeface="Times New Roman" pitchFamily="18" charset="0"/>
              </a:rPr>
              <a:t>Строительство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33600" y="76200"/>
            <a:ext cx="9210040" cy="4959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5344">
              <a:lnSpc>
                <a:spcPts val="1855"/>
              </a:lnSpc>
              <a:spcBef>
                <a:spcPts val="95"/>
              </a:spcBef>
            </a:pPr>
            <a:r>
              <a:rPr b="1" dirty="0">
                <a:solidFill>
                  <a:schemeClr val="tx2"/>
                </a:solidFill>
                <a:latin typeface="Arial"/>
                <a:cs typeface="Arial"/>
              </a:rPr>
              <a:t>НАЛОГОВЫЕ</a:t>
            </a:r>
            <a:r>
              <a:rPr b="1" spc="-2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chemeClr val="tx2"/>
                </a:solidFill>
                <a:latin typeface="Arial"/>
                <a:cs typeface="Arial"/>
              </a:rPr>
              <a:t>И</a:t>
            </a:r>
            <a:r>
              <a:rPr b="1" spc="-7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chemeClr val="tx2"/>
                </a:solidFill>
                <a:latin typeface="Arial"/>
                <a:cs typeface="Arial"/>
              </a:rPr>
              <a:t>НЕНАЛОГОВЫЕ</a:t>
            </a:r>
            <a:r>
              <a:rPr b="1" spc="-20" dirty="0">
                <a:solidFill>
                  <a:schemeClr val="tx2"/>
                </a:solidFill>
                <a:latin typeface="Arial"/>
                <a:cs typeface="Arial"/>
              </a:rPr>
              <a:t> ДОХОДЫ</a:t>
            </a:r>
            <a:r>
              <a:rPr b="1" spc="-4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b="1" spc="-20" dirty="0" smtClean="0">
                <a:solidFill>
                  <a:schemeClr val="tx2"/>
                </a:solidFill>
                <a:latin typeface="Arial"/>
                <a:cs typeface="Arial"/>
              </a:rPr>
              <a:t>БЮДЖЕТА</a:t>
            </a:r>
            <a:r>
              <a:rPr b="1" spc="-20" dirty="0">
                <a:solidFill>
                  <a:schemeClr val="tx2"/>
                </a:solidFill>
                <a:latin typeface="Arial"/>
                <a:cs typeface="Arial"/>
              </a:rPr>
              <a:t>,</a:t>
            </a:r>
            <a:r>
              <a:rPr b="1" spc="-1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chemeClr val="tx2"/>
                </a:solidFill>
                <a:latin typeface="Arial"/>
                <a:cs typeface="Arial"/>
              </a:rPr>
              <a:t>МЛН.</a:t>
            </a:r>
            <a:r>
              <a:rPr b="1" spc="-5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chemeClr val="tx2"/>
                </a:solidFill>
                <a:latin typeface="Arial"/>
                <a:cs typeface="Arial"/>
              </a:rPr>
              <a:t>РУБЛЕЙ</a:t>
            </a:r>
            <a:endParaRPr dirty="0">
              <a:solidFill>
                <a:schemeClr val="tx2"/>
              </a:solidFill>
              <a:latin typeface="Arial"/>
              <a:cs typeface="Arial"/>
            </a:endParaRPr>
          </a:p>
          <a:p>
            <a:pPr marL="12700">
              <a:lnSpc>
                <a:spcPts val="1870"/>
              </a:lnSpc>
            </a:pPr>
            <a:endParaRPr sz="1600" b="1" spc="-5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071100"/>
              </p:ext>
            </p:extLst>
          </p:nvPr>
        </p:nvGraphicFramePr>
        <p:xfrm>
          <a:off x="1409700" y="457200"/>
          <a:ext cx="10629900" cy="6324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7564"/>
                <a:gridCol w="1112953"/>
                <a:gridCol w="1229837"/>
                <a:gridCol w="1073780"/>
                <a:gridCol w="1269654"/>
                <a:gridCol w="1099468"/>
                <a:gridCol w="1244607"/>
                <a:gridCol w="1172037"/>
              </a:tblGrid>
              <a:tr h="7550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797560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Показатели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38100">
                      <a:solidFill>
                        <a:srgbClr val="40BEDF"/>
                      </a:solidFill>
                      <a:prstDash val="solid"/>
                    </a:lnR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100" b="1" dirty="0" smtClean="0">
                          <a:latin typeface="Arial"/>
                          <a:cs typeface="Arial"/>
                        </a:rPr>
                        <a:t>20</a:t>
                      </a:r>
                      <a:r>
                        <a:rPr lang="ru-RU" sz="1100" b="1" dirty="0" smtClean="0">
                          <a:latin typeface="Arial"/>
                          <a:cs typeface="Arial"/>
                        </a:rPr>
                        <a:t>23</a:t>
                      </a:r>
                      <a:r>
                        <a:rPr sz="1100" b="1" spc="-2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год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340995" marR="104775" indent="-227329" algn="l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Доля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 err="1" smtClean="0">
                          <a:latin typeface="Arial"/>
                          <a:cs typeface="Arial"/>
                        </a:rPr>
                        <a:t>общем</a:t>
                      </a:r>
                      <a:r>
                        <a:rPr lang="ru-RU" sz="1100" b="1" spc="-1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 err="1" smtClean="0">
                          <a:latin typeface="Arial"/>
                          <a:cs typeface="Arial"/>
                        </a:rPr>
                        <a:t>объеме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308610" marR="135255" indent="-165100" algn="l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собственных доходов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100" b="1" dirty="0" smtClean="0">
                          <a:latin typeface="Arial"/>
                          <a:cs typeface="Arial"/>
                        </a:rPr>
                        <a:t>20</a:t>
                      </a:r>
                      <a:r>
                        <a:rPr lang="ru-RU" sz="1100" b="1" dirty="0" smtClean="0">
                          <a:latin typeface="Arial"/>
                          <a:cs typeface="Arial"/>
                        </a:rPr>
                        <a:t>24</a:t>
                      </a:r>
                      <a:r>
                        <a:rPr sz="1100" b="1" spc="-2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год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0680" marR="123189" indent="-227329" algn="l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Доля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общем объеме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328930" marR="154305" indent="-165100" algn="l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собственных доходов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100" b="1" dirty="0" smtClean="0">
                          <a:latin typeface="Arial"/>
                          <a:cs typeface="Arial"/>
                        </a:rPr>
                        <a:t>202</a:t>
                      </a:r>
                      <a:r>
                        <a:rPr lang="ru-RU" sz="1100" b="1" dirty="0" smtClean="0">
                          <a:latin typeface="Arial"/>
                          <a:cs typeface="Arial"/>
                        </a:rPr>
                        <a:t>5</a:t>
                      </a:r>
                      <a:r>
                        <a:rPr sz="1100" b="1" spc="-2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год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349250" marR="112395" indent="-228600" algn="l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Доля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общем объеме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316865" marR="142240" indent="-166370" algn="l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собственных доходов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194945" marR="182880" indent="106680"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100" b="1" spc="-10" dirty="0" smtClean="0">
                          <a:latin typeface="Arial"/>
                          <a:cs typeface="Arial"/>
                        </a:rPr>
                        <a:t>динамики</a:t>
                      </a:r>
                      <a:r>
                        <a:rPr sz="1100" b="1" spc="-3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 smtClean="0">
                          <a:latin typeface="Arial"/>
                          <a:cs typeface="Arial"/>
                        </a:rPr>
                        <a:t>20</a:t>
                      </a:r>
                      <a:r>
                        <a:rPr lang="ru-RU" sz="1100" b="1" dirty="0" smtClean="0">
                          <a:latin typeface="Arial"/>
                          <a:cs typeface="Arial"/>
                        </a:rPr>
                        <a:t>24</a:t>
                      </a:r>
                      <a:r>
                        <a:rPr sz="1100" b="1" spc="-2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году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53670" marB="0">
                    <a:lnL w="38100">
                      <a:solidFill>
                        <a:srgbClr val="40BEDF"/>
                      </a:solidFill>
                      <a:prstDash val="solid"/>
                    </a:lnL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</a:tr>
              <a:tr h="43254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НАЛОГОВЫЕ</a:t>
                      </a:r>
                      <a:r>
                        <a:rPr sz="1200" b="1" spc="-3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200" b="1" spc="-5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</a:t>
                      </a:r>
                      <a:endParaRPr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НЕНАЛОГОВЫЕ</a:t>
                      </a:r>
                      <a:r>
                        <a:rPr sz="1200" b="1" spc="-4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</a:t>
                      </a:r>
                      <a:endParaRPr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8419" marB="0"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8DD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537,5</a:t>
                      </a:r>
                      <a:endParaRPr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35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8DD4ED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600" b="1" spc="-2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  <a:endParaRPr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35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8DD4ED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593,8</a:t>
                      </a:r>
                      <a:endParaRPr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35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8DD4ED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600" b="1" spc="-2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  <a:endParaRPr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35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8DD4E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633,9</a:t>
                      </a:r>
                      <a:endParaRPr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35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8DD4ED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600" b="1" spc="-2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  <a:endParaRPr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35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8DD4ED"/>
                    </a:solidFill>
                  </a:tcPr>
                </a:tc>
                <a:tc>
                  <a:txBody>
                    <a:bodyPr/>
                    <a:lstStyle/>
                    <a:p>
                      <a:pPr marR="395605" algn="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lang="ru-RU" sz="1600" b="1" spc="-2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106,7</a:t>
                      </a:r>
                      <a:endParaRPr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35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8DD4ED"/>
                    </a:solidFill>
                  </a:tcPr>
                </a:tc>
              </a:tr>
              <a:tr h="432546">
                <a:tc>
                  <a:txBody>
                    <a:bodyPr/>
                    <a:lstStyle/>
                    <a:p>
                      <a:pPr marL="91440" marR="36449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200" dirty="0">
                          <a:latin typeface="Arial" pitchFamily="34" charset="0"/>
                          <a:cs typeface="Arial" pitchFamily="34" charset="0"/>
                        </a:rPr>
                        <a:t>Налоговые</a:t>
                      </a:r>
                      <a:r>
                        <a:rPr sz="1200" spc="-5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200" dirty="0">
                          <a:latin typeface="Arial" pitchFamily="34" charset="0"/>
                          <a:cs typeface="Arial" pitchFamily="34" charset="0"/>
                        </a:rPr>
                        <a:t>доходы</a:t>
                      </a:r>
                      <a:r>
                        <a:rPr sz="1200" spc="-4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200" spc="315" dirty="0"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sz="1200" spc="-4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200" spc="-10" dirty="0">
                          <a:latin typeface="Arial" pitchFamily="34" charset="0"/>
                          <a:cs typeface="Arial" pitchFamily="34" charset="0"/>
                        </a:rPr>
                        <a:t>всего, </a:t>
                      </a:r>
                      <a:r>
                        <a:rPr sz="1200" dirty="0">
                          <a:latin typeface="Arial" pitchFamily="34" charset="0"/>
                          <a:cs typeface="Arial" pitchFamily="34" charset="0"/>
                        </a:rPr>
                        <a:t>из</a:t>
                      </a:r>
                      <a:r>
                        <a:rPr sz="1200" spc="-55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200" spc="-20" dirty="0">
                          <a:latin typeface="Arial" pitchFamily="34" charset="0"/>
                          <a:cs typeface="Arial" pitchFamily="34" charset="0"/>
                        </a:rPr>
                        <a:t>них: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8419" marB="0"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438,3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b="1" spc="-10" dirty="0" smtClean="0">
                          <a:latin typeface="Arial" pitchFamily="34" charset="0"/>
                          <a:cs typeface="Arial" pitchFamily="34" charset="0"/>
                        </a:rPr>
                        <a:t>81,5 </a:t>
                      </a:r>
                      <a:r>
                        <a:rPr sz="1600" b="1" spc="-1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497,6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b="1" spc="-10" dirty="0" smtClean="0">
                          <a:latin typeface="Arial" pitchFamily="34" charset="0"/>
                          <a:cs typeface="Arial" pitchFamily="34" charset="0"/>
                        </a:rPr>
                        <a:t>83,8 </a:t>
                      </a:r>
                      <a:r>
                        <a:rPr sz="1600" b="1" spc="-1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526,8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b="1" spc="-10" dirty="0" smtClean="0">
                          <a:latin typeface="Arial" pitchFamily="34" charset="0"/>
                          <a:cs typeface="Arial" pitchFamily="34" charset="0"/>
                        </a:rPr>
                        <a:t>83,1 </a:t>
                      </a:r>
                      <a:r>
                        <a:rPr sz="1600" b="1" spc="-1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R="395605" algn="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105,8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</a:tr>
              <a:tr h="434490">
                <a:tc>
                  <a:txBody>
                    <a:bodyPr/>
                    <a:lstStyle/>
                    <a:p>
                      <a:pPr marL="199390" marR="281305" algn="l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Налог</a:t>
                      </a:r>
                      <a:r>
                        <a:rPr lang="ru-RU" sz="1100" spc="-3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на</a:t>
                      </a:r>
                      <a:r>
                        <a:rPr lang="ru-RU" sz="1100" spc="-15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доходы</a:t>
                      </a:r>
                      <a:r>
                        <a:rPr lang="ru-RU" sz="1100" spc="-25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spc="-10" dirty="0" smtClean="0">
                          <a:latin typeface="Arial" pitchFamily="34" charset="0"/>
                          <a:cs typeface="Arial" pitchFamily="34" charset="0"/>
                        </a:rPr>
                        <a:t>физических </a:t>
                      </a:r>
                      <a:r>
                        <a:rPr lang="ru-RU" sz="1100" spc="-25" dirty="0" smtClean="0">
                          <a:latin typeface="Arial" pitchFamily="34" charset="0"/>
                          <a:cs typeface="Arial" pitchFamily="34" charset="0"/>
                        </a:rPr>
                        <a:t>лиц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90805" marB="0" anchor="ctr"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328,0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1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ru-RU" sz="1600" b="1" spc="-10" dirty="0" smtClean="0">
                          <a:latin typeface="Arial" pitchFamily="34" charset="0"/>
                          <a:cs typeface="Arial" pitchFamily="34" charset="0"/>
                        </a:rPr>
                        <a:t>61,0 </a:t>
                      </a:r>
                      <a:r>
                        <a:rPr sz="1600" b="1" spc="-1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1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362,3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1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ru-RU" sz="1600" b="1" spc="-10" dirty="0" smtClean="0">
                          <a:latin typeface="Arial" pitchFamily="34" charset="0"/>
                          <a:cs typeface="Arial" pitchFamily="34" charset="0"/>
                        </a:rPr>
                        <a:t>61,0 </a:t>
                      </a:r>
                      <a:r>
                        <a:rPr sz="1600" b="1" spc="-1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1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383,6</a:t>
                      </a:r>
                      <a:endParaRPr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1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ru-RU" sz="1600" b="1" spc="-10" dirty="0" smtClean="0">
                          <a:latin typeface="Arial" pitchFamily="34" charset="0"/>
                          <a:cs typeface="Arial" pitchFamily="34" charset="0"/>
                        </a:rPr>
                        <a:t>60,5 </a:t>
                      </a:r>
                      <a:r>
                        <a:rPr sz="1600" b="1" spc="-1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1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R="421005" algn="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105,9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1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</a:tr>
              <a:tr h="384630">
                <a:tc>
                  <a:txBody>
                    <a:bodyPr/>
                    <a:lstStyle/>
                    <a:p>
                      <a:pPr marL="199390" algn="l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lang="ru-RU" sz="1100" spc="-10" dirty="0" smtClean="0">
                          <a:latin typeface="Arial" pitchFamily="34" charset="0"/>
                          <a:cs typeface="Arial" pitchFamily="34" charset="0"/>
                        </a:rPr>
                        <a:t>Акцизы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7785" marB="0" anchor="ctr"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41,0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35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lang="ru-RU" sz="1600" b="1" spc="-10" dirty="0" smtClean="0">
                          <a:latin typeface="Arial" pitchFamily="34" charset="0"/>
                          <a:cs typeface="Arial" pitchFamily="34" charset="0"/>
                        </a:rPr>
                        <a:t>7,6 </a:t>
                      </a:r>
                      <a:r>
                        <a:rPr sz="1600" b="1" spc="-1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35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44,8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35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lang="ru-RU" sz="1600" b="1" spc="-10" dirty="0" smtClean="0">
                          <a:latin typeface="Arial" pitchFamily="34" charset="0"/>
                          <a:cs typeface="Arial" pitchFamily="34" charset="0"/>
                        </a:rPr>
                        <a:t>7,6 </a:t>
                      </a:r>
                      <a:r>
                        <a:rPr sz="1600" b="1" spc="-1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35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47,7</a:t>
                      </a:r>
                      <a:endParaRPr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35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lang="ru-RU" sz="1600" b="1" spc="-10" dirty="0" smtClean="0">
                          <a:latin typeface="Arial" pitchFamily="34" charset="0"/>
                          <a:cs typeface="Arial" pitchFamily="34" charset="0"/>
                        </a:rPr>
                        <a:t>7,5 </a:t>
                      </a:r>
                      <a:r>
                        <a:rPr sz="1600" b="1" spc="-1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35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R="378460" algn="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106,3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35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</a:tr>
              <a:tr h="351828">
                <a:tc>
                  <a:txBody>
                    <a:bodyPr/>
                    <a:lstStyle/>
                    <a:p>
                      <a:pPr marL="199390" marR="120014" algn="l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Налоги на совокупный доход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9690" marB="0" anchor="ctr"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59,5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2069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600" b="1" spc="-10" dirty="0" smtClean="0">
                          <a:latin typeface="Arial" pitchFamily="34" charset="0"/>
                          <a:cs typeface="Arial" pitchFamily="34" charset="0"/>
                        </a:rPr>
                        <a:t>11,1 </a:t>
                      </a:r>
                      <a:r>
                        <a:rPr sz="1600" b="1" spc="-1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2069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77,5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2069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600" b="1" spc="-10" dirty="0" smtClean="0">
                          <a:latin typeface="Arial" pitchFamily="34" charset="0"/>
                          <a:cs typeface="Arial" pitchFamily="34" charset="0"/>
                        </a:rPr>
                        <a:t>13,0 </a:t>
                      </a:r>
                      <a:r>
                        <a:rPr sz="1600" b="1" spc="-1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2069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81,5</a:t>
                      </a:r>
                      <a:endParaRPr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2069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600" b="1" spc="-10" dirty="0" smtClean="0">
                          <a:latin typeface="Arial" pitchFamily="34" charset="0"/>
                          <a:cs typeface="Arial" pitchFamily="34" charset="0"/>
                        </a:rPr>
                        <a:t>12,9 </a:t>
                      </a:r>
                      <a:r>
                        <a:rPr sz="1600" b="1" spc="-1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2069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R="378460" algn="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105,2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2069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</a:tr>
              <a:tr h="401465">
                <a:tc>
                  <a:txBody>
                    <a:bodyPr/>
                    <a:lstStyle/>
                    <a:p>
                      <a:pPr marL="199390" marR="850265" algn="l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Государственная пошлина</a:t>
                      </a:r>
                      <a:endParaRPr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8419" marB="0" anchor="ctr"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9,8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1,8 </a:t>
                      </a:r>
                      <a:r>
                        <a:rPr sz="1600" b="1" spc="-2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13,0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2,2 </a:t>
                      </a:r>
                      <a:r>
                        <a:rPr sz="1600" b="1" spc="-2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14,0</a:t>
                      </a:r>
                      <a:endParaRPr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2,2 </a:t>
                      </a:r>
                      <a:r>
                        <a:rPr sz="1600" b="1" spc="-2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R="378460" algn="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107,8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</a:tr>
              <a:tr h="433195">
                <a:tc>
                  <a:txBody>
                    <a:bodyPr/>
                    <a:lstStyle/>
                    <a:p>
                      <a:pPr marL="91440" marR="238125" algn="l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200" b="0" spc="-1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Неналоговые</a:t>
                      </a:r>
                      <a:r>
                        <a:rPr sz="1200" b="0" spc="-3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</a:t>
                      </a:r>
                      <a:r>
                        <a:rPr sz="1200" b="0" spc="15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200" b="0" spc="315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sz="1200" b="0" spc="-5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200" b="0" spc="-2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</a:t>
                      </a:r>
                      <a:r>
                        <a:rPr sz="1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из</a:t>
                      </a:r>
                      <a:r>
                        <a:rPr sz="1200" b="0" spc="-55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200" b="0" spc="-2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них:</a:t>
                      </a:r>
                      <a:endParaRPr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9055" marB="0" anchor="ctr"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99,2</a:t>
                      </a:r>
                      <a:endParaRPr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46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lang="ru-RU" sz="1600" b="1" spc="-2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18,5 </a:t>
                      </a:r>
                      <a:r>
                        <a:rPr sz="1600" b="1" spc="-2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46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96,2</a:t>
                      </a:r>
                      <a:endParaRPr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46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lang="ru-RU" sz="1600" b="1" spc="-2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16,2 </a:t>
                      </a:r>
                      <a:r>
                        <a:rPr sz="1600" b="1" spc="-2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46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107,1</a:t>
                      </a:r>
                      <a:endParaRPr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46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lang="ru-RU" sz="1600" b="1" spc="-2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16,9 </a:t>
                      </a:r>
                      <a:r>
                        <a:rPr sz="1600" b="1" spc="-2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46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R="395605" algn="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lang="ru-RU" sz="1600" b="1" spc="-2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111,3</a:t>
                      </a:r>
                      <a:endParaRPr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46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</a:tr>
              <a:tr h="401465">
                <a:tc>
                  <a:txBody>
                    <a:bodyPr/>
                    <a:lstStyle/>
                    <a:p>
                      <a:pPr marL="199390" algn="l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100" spc="-20" dirty="0">
                          <a:latin typeface="Arial" pitchFamily="34" charset="0"/>
                          <a:cs typeface="Arial" pitchFamily="34" charset="0"/>
                        </a:rPr>
                        <a:t>Доходы</a:t>
                      </a:r>
                      <a:r>
                        <a:rPr sz="1100" spc="-5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100" dirty="0">
                          <a:latin typeface="Arial" pitchFamily="34" charset="0"/>
                          <a:cs typeface="Arial" pitchFamily="34" charset="0"/>
                        </a:rPr>
                        <a:t>от</a:t>
                      </a:r>
                      <a:r>
                        <a:rPr sz="1100" spc="-5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100" spc="-10" dirty="0">
                          <a:latin typeface="Arial" pitchFamily="34" charset="0"/>
                          <a:cs typeface="Arial" pitchFamily="34" charset="0"/>
                        </a:rPr>
                        <a:t>использования</a:t>
                      </a:r>
                      <a:endParaRPr sz="11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99390" algn="l">
                        <a:lnSpc>
                          <a:spcPct val="100000"/>
                        </a:lnSpc>
                      </a:pPr>
                      <a:r>
                        <a:rPr lang="ru-RU" sz="1100" spc="-10" dirty="0" smtClean="0">
                          <a:latin typeface="Arial" pitchFamily="34" charset="0"/>
                          <a:cs typeface="Arial" pitchFamily="34" charset="0"/>
                        </a:rPr>
                        <a:t>имущества</a:t>
                      </a:r>
                      <a:endParaRPr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8419" marB="0" anchor="ctr"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27,7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5,2 </a:t>
                      </a:r>
                      <a:r>
                        <a:rPr sz="1600" b="1" spc="-2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29,0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4,9 </a:t>
                      </a:r>
                      <a:r>
                        <a:rPr sz="1600" b="1" spc="-2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28,5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4,5 </a:t>
                      </a:r>
                      <a:r>
                        <a:rPr sz="1600" b="1" spc="-2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R="421005" algn="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98,4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3985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</a:tr>
              <a:tr h="435137">
                <a:tc>
                  <a:txBody>
                    <a:bodyPr/>
                    <a:lstStyle/>
                    <a:p>
                      <a:pPr marL="199390" algn="l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Платежи при пользовании природными ресурсами</a:t>
                      </a:r>
                      <a:endParaRPr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91440" marB="0" anchor="ctr"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0,1 </a:t>
                      </a:r>
                      <a:r>
                        <a:rPr sz="1600" b="1" spc="-2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0,1 </a:t>
                      </a:r>
                      <a:r>
                        <a:rPr sz="1600" b="1" spc="-2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0,4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0,06 </a:t>
                      </a:r>
                      <a:r>
                        <a:rPr sz="1600" b="1" spc="-2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R="421005" algn="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72,1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</a:tr>
              <a:tr h="435137">
                <a:tc>
                  <a:txBody>
                    <a:bodyPr/>
                    <a:lstStyle/>
                    <a:p>
                      <a:pPr marL="19939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Доходы</a:t>
                      </a:r>
                      <a:r>
                        <a:rPr lang="ru-RU" sz="1100" baseline="0" dirty="0" smtClean="0">
                          <a:latin typeface="Arial" pitchFamily="34" charset="0"/>
                          <a:cs typeface="Arial" pitchFamily="34" charset="0"/>
                        </a:rPr>
                        <a:t> от оказания платных услуг</a:t>
                      </a:r>
                      <a:endParaRPr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91440" marB="0" anchor="ctr"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59,4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11,0 %</a:t>
                      </a:r>
                      <a:endParaRPr lang="ru-RU" sz="16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58,3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-10" dirty="0" smtClean="0">
                          <a:latin typeface="Arial" pitchFamily="34" charset="0"/>
                          <a:cs typeface="Arial" pitchFamily="34" charset="0"/>
                        </a:rPr>
                        <a:t>9,8 %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64,1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10,1 %</a:t>
                      </a:r>
                      <a:endParaRPr sz="1600" b="1" spc="-2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R="421005" algn="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109,9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084">
                <a:tc>
                  <a:txBody>
                    <a:bodyPr/>
                    <a:lstStyle/>
                    <a:p>
                      <a:pPr marL="19939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Доходы от продажи материальных и нематериальных активов</a:t>
                      </a:r>
                      <a:endParaRPr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91440" marB="0" anchor="ctr"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7,5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1,4 %</a:t>
                      </a:r>
                      <a:endParaRPr lang="ru-RU" sz="16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4,0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-10" dirty="0" smtClean="0">
                          <a:latin typeface="Arial" pitchFamily="34" charset="0"/>
                          <a:cs typeface="Arial" pitchFamily="34" charset="0"/>
                        </a:rPr>
                        <a:t>0,7 %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10,9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1,7 %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R="421005" algn="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271,7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137">
                <a:tc>
                  <a:txBody>
                    <a:bodyPr/>
                    <a:lstStyle/>
                    <a:p>
                      <a:pPr marL="19939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Штрафы,</a:t>
                      </a:r>
                      <a:r>
                        <a:rPr lang="ru-RU" sz="1100" spc="5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spc="-10" dirty="0" smtClean="0">
                          <a:latin typeface="Arial" pitchFamily="34" charset="0"/>
                          <a:cs typeface="Arial" pitchFamily="34" charset="0"/>
                        </a:rPr>
                        <a:t>санкции,</a:t>
                      </a:r>
                      <a:r>
                        <a:rPr lang="ru-RU" sz="1100" spc="5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spc="-10" dirty="0" smtClean="0">
                          <a:latin typeface="Arial" pitchFamily="34" charset="0"/>
                          <a:cs typeface="Arial" pitchFamily="34" charset="0"/>
                        </a:rPr>
                        <a:t>возмещение ущерба</a:t>
                      </a:r>
                      <a:endParaRPr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91440" marB="0" anchor="ctr"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4,0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0,8%</a:t>
                      </a:r>
                      <a:endParaRPr lang="ru-RU" sz="16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4,0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-10" dirty="0" smtClean="0">
                          <a:latin typeface="Arial" pitchFamily="34" charset="0"/>
                          <a:cs typeface="Arial" pitchFamily="34" charset="0"/>
                        </a:rPr>
                        <a:t>0,7%</a:t>
                      </a:r>
                      <a:endParaRPr lang="ru-RU" sz="16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2,9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0,5 %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R="421005" algn="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72,3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820" marB="0" anchor="ctr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</a:tr>
              <a:tr h="385925">
                <a:tc>
                  <a:txBody>
                    <a:bodyPr/>
                    <a:lstStyle/>
                    <a:p>
                      <a:pPr marL="199390" marR="139065" algn="l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Прочие неналоговые доходы</a:t>
                      </a:r>
                      <a:endParaRPr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9054" marB="0" anchor="ctr"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462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0,02 </a:t>
                      </a:r>
                      <a:r>
                        <a:rPr sz="1600" b="1" spc="-2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462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462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0,05 </a:t>
                      </a:r>
                      <a:r>
                        <a:rPr sz="1600" b="1" spc="-2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462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462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0,04 </a:t>
                      </a:r>
                      <a:r>
                        <a:rPr sz="1600" b="1" spc="-2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462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R="421005" algn="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lang="ru-RU" sz="1600" b="1" spc="-20" dirty="0" smtClean="0">
                          <a:latin typeface="Arial" pitchFamily="34" charset="0"/>
                          <a:cs typeface="Arial" pitchFamily="34" charset="0"/>
                        </a:rPr>
                        <a:t>80,8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34620" marB="0" anchor="ctr">
                    <a:lnL w="38100">
                      <a:solidFill>
                        <a:srgbClr val="40BEDF"/>
                      </a:solidFill>
                      <a:prstDash val="solid"/>
                    </a:lnL>
                    <a:lnT w="38100">
                      <a:solidFill>
                        <a:srgbClr val="40BEDF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4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86503" y="347598"/>
            <a:ext cx="27909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50" dirty="0" smtClean="0">
                <a:solidFill>
                  <a:schemeClr val="tx2"/>
                </a:solidFill>
                <a:latin typeface="Arial"/>
                <a:cs typeface="Arial"/>
              </a:rPr>
              <a:t>13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716" y="347598"/>
            <a:ext cx="2514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ru-RU" sz="1600" b="1" spc="-25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14</a:t>
            </a:r>
            <a:endParaRPr sz="1600" b="1" spc="-25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6152" y="0"/>
            <a:ext cx="5011420" cy="6858000"/>
          </a:xfrm>
          <a:custGeom>
            <a:avLst/>
            <a:gdLst/>
            <a:ahLst/>
            <a:cxnLst/>
            <a:rect l="l" t="t" r="r" b="b"/>
            <a:pathLst>
              <a:path w="5011420" h="6858000">
                <a:moveTo>
                  <a:pt x="5010912" y="0"/>
                </a:moveTo>
                <a:lnTo>
                  <a:pt x="0" y="0"/>
                </a:lnTo>
                <a:lnTo>
                  <a:pt x="0" y="6858000"/>
                </a:lnTo>
                <a:lnTo>
                  <a:pt x="5010912" y="6858000"/>
                </a:lnTo>
                <a:lnTo>
                  <a:pt x="5010912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208410"/>
              </p:ext>
            </p:extLst>
          </p:nvPr>
        </p:nvGraphicFramePr>
        <p:xfrm>
          <a:off x="6347332" y="227023"/>
          <a:ext cx="5616068" cy="510697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391059"/>
                <a:gridCol w="1225009"/>
              </a:tblGrid>
              <a:tr h="526181">
                <a:tc>
                  <a:txBody>
                    <a:bodyPr/>
                    <a:lstStyle/>
                    <a:p>
                      <a:pPr marL="2857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800" spc="-35" dirty="0" smtClean="0">
                          <a:solidFill>
                            <a:schemeClr val="tx2"/>
                          </a:solidFill>
                        </a:rPr>
                        <a:t>НАПРАВЛЕНИЯ </a:t>
                      </a:r>
                      <a:r>
                        <a:rPr sz="1800" spc="-35" dirty="0" smtClean="0">
                          <a:solidFill>
                            <a:schemeClr val="tx2"/>
                          </a:solidFill>
                        </a:rPr>
                        <a:t>РАСХОД</a:t>
                      </a:r>
                      <a:r>
                        <a:rPr lang="ru-RU" sz="1800" spc="-35" dirty="0" smtClean="0">
                          <a:solidFill>
                            <a:schemeClr val="tx2"/>
                          </a:solidFill>
                        </a:rPr>
                        <a:t>ОВ</a:t>
                      </a:r>
                      <a:endParaRPr sz="180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2025 год, </a:t>
                      </a:r>
                      <a:r>
                        <a:rPr lang="ru-RU" sz="1600" spc="-35" baseline="0" dirty="0" smtClean="0">
                          <a:solidFill>
                            <a:schemeClr val="tx2"/>
                          </a:solidFill>
                        </a:rPr>
                        <a:t>тыс. руб.</a:t>
                      </a:r>
                      <a:endParaRPr sz="1600" b="1" dirty="0">
                        <a:solidFill>
                          <a:schemeClr val="tx2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328864">
                <a:tc>
                  <a:txBody>
                    <a:bodyPr/>
                    <a:lstStyle/>
                    <a:p>
                      <a:pPr marL="28575">
                        <a:lnSpc>
                          <a:spcPts val="1370"/>
                        </a:lnSpc>
                        <a:spcBef>
                          <a:spcPts val="229"/>
                        </a:spcBef>
                      </a:pPr>
                      <a:r>
                        <a:rPr sz="1600" spc="-10" dirty="0"/>
                        <a:t>Образование</a:t>
                      </a:r>
                      <a:endParaRPr sz="16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370"/>
                        </a:lnSpc>
                        <a:spcBef>
                          <a:spcPts val="229"/>
                        </a:spcBef>
                      </a:pPr>
                      <a:r>
                        <a:rPr lang="ru-RU" sz="1600" b="1" dirty="0" smtClean="0"/>
                        <a:t>1 149</a:t>
                      </a:r>
                      <a:r>
                        <a:rPr lang="ru-RU" sz="1600" b="1" baseline="0" dirty="0" smtClean="0"/>
                        <a:t> 940,7</a:t>
                      </a:r>
                      <a:endParaRPr sz="1600" b="1" dirty="0">
                        <a:latin typeface="Arial"/>
                        <a:cs typeface="Arial"/>
                      </a:endParaRPr>
                    </a:p>
                  </a:txBody>
                  <a:tcPr marL="0" marR="0" marT="29209" marB="0"/>
                </a:tc>
              </a:tr>
              <a:tr h="328864">
                <a:tc>
                  <a:txBody>
                    <a:bodyPr/>
                    <a:lstStyle/>
                    <a:p>
                      <a:pPr marL="28575" marR="17780" algn="just">
                        <a:lnSpc>
                          <a:spcPct val="99600"/>
                        </a:lnSpc>
                        <a:spcBef>
                          <a:spcPts val="320"/>
                        </a:spcBef>
                      </a:pPr>
                      <a:r>
                        <a:rPr sz="1600" dirty="0" err="1" smtClean="0"/>
                        <a:t>Национальная</a:t>
                      </a:r>
                      <a:r>
                        <a:rPr lang="ru-RU" sz="1600" dirty="0" smtClean="0"/>
                        <a:t> экономика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ru-RU" sz="1600" b="1" dirty="0" smtClean="0"/>
                        <a:t>217</a:t>
                      </a:r>
                      <a:r>
                        <a:rPr lang="ru-RU" sz="1600" b="1" baseline="0" dirty="0" smtClean="0"/>
                        <a:t> 572,8</a:t>
                      </a:r>
                      <a:endParaRPr sz="1600" b="1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328864">
                <a:tc>
                  <a:txBody>
                    <a:bodyPr/>
                    <a:lstStyle/>
                    <a:p>
                      <a:pPr marL="28575">
                        <a:lnSpc>
                          <a:spcPts val="1365"/>
                        </a:lnSpc>
                        <a:spcBef>
                          <a:spcPts val="235"/>
                        </a:spcBef>
                      </a:pPr>
                      <a:r>
                        <a:rPr sz="1600" spc="-10" dirty="0"/>
                        <a:t>Общегосударственные</a:t>
                      </a:r>
                      <a:r>
                        <a:rPr sz="1600" spc="-50" dirty="0"/>
                        <a:t> </a:t>
                      </a:r>
                      <a:r>
                        <a:rPr sz="1600" spc="-10" dirty="0"/>
                        <a:t>вопросы</a:t>
                      </a:r>
                      <a:endParaRPr sz="16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Bef>
                          <a:spcPts val="235"/>
                        </a:spcBef>
                      </a:pPr>
                      <a:r>
                        <a:rPr lang="ru-RU" sz="1600" b="1" dirty="0" smtClean="0"/>
                        <a:t>143 569,9</a:t>
                      </a:r>
                      <a:endParaRPr sz="1600" b="1" dirty="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</a:tr>
              <a:tr h="328864">
                <a:tc>
                  <a:txBody>
                    <a:bodyPr/>
                    <a:lstStyle/>
                    <a:p>
                      <a:pPr marL="28575">
                        <a:lnSpc>
                          <a:spcPts val="1365"/>
                        </a:lnSpc>
                        <a:spcBef>
                          <a:spcPts val="235"/>
                        </a:spcBef>
                      </a:pPr>
                      <a:r>
                        <a:rPr sz="1600" spc="-25" dirty="0"/>
                        <a:t>ЖКХ</a:t>
                      </a:r>
                      <a:endParaRPr sz="16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Bef>
                          <a:spcPts val="235"/>
                        </a:spcBef>
                      </a:pPr>
                      <a:r>
                        <a:rPr lang="ru-RU" sz="1600" b="1" dirty="0" smtClean="0"/>
                        <a:t>83 996,3</a:t>
                      </a:r>
                      <a:endParaRPr sz="1600" b="1" dirty="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</a:tr>
              <a:tr h="411079">
                <a:tc>
                  <a:txBody>
                    <a:bodyPr/>
                    <a:lstStyle/>
                    <a:p>
                      <a:pPr marL="28575">
                        <a:lnSpc>
                          <a:spcPts val="1365"/>
                        </a:lnSpc>
                        <a:spcBef>
                          <a:spcPts val="235"/>
                        </a:spcBef>
                      </a:pPr>
                      <a:r>
                        <a:rPr sz="1600" dirty="0"/>
                        <a:t>МБТ</a:t>
                      </a:r>
                      <a:r>
                        <a:rPr sz="1600" spc="-45" dirty="0"/>
                        <a:t> </a:t>
                      </a:r>
                      <a:r>
                        <a:rPr sz="1600" spc="-10" dirty="0"/>
                        <a:t>общего</a:t>
                      </a:r>
                      <a:r>
                        <a:rPr sz="1600" spc="-55" dirty="0"/>
                        <a:t> </a:t>
                      </a:r>
                      <a:r>
                        <a:rPr sz="1600" spc="-10" dirty="0"/>
                        <a:t>характера</a:t>
                      </a:r>
                      <a:endParaRPr sz="16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365"/>
                        </a:lnSpc>
                        <a:spcBef>
                          <a:spcPts val="235"/>
                        </a:spcBef>
                      </a:pPr>
                      <a:r>
                        <a:rPr lang="ru-RU" sz="1600" b="1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82 </a:t>
                      </a:r>
                      <a:r>
                        <a:rPr lang="ru-RU" sz="1600" b="1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058,4</a:t>
                      </a:r>
                      <a:endParaRPr sz="1600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29845" marB="0"/>
                </a:tc>
              </a:tr>
              <a:tr h="328864">
                <a:tc>
                  <a:txBody>
                    <a:bodyPr/>
                    <a:lstStyle/>
                    <a:p>
                      <a:pPr marL="28575">
                        <a:lnSpc>
                          <a:spcPts val="1370"/>
                        </a:lnSpc>
                        <a:spcBef>
                          <a:spcPts val="229"/>
                        </a:spcBef>
                      </a:pPr>
                      <a:r>
                        <a:rPr sz="1600" spc="-25" dirty="0"/>
                        <a:t>Культура,</a:t>
                      </a:r>
                      <a:r>
                        <a:rPr sz="1600" spc="-20" dirty="0"/>
                        <a:t> </a:t>
                      </a:r>
                      <a:r>
                        <a:rPr sz="1600" spc="-10" dirty="0"/>
                        <a:t>кинематография</a:t>
                      </a:r>
                      <a:endParaRPr sz="16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370"/>
                        </a:lnSpc>
                        <a:spcBef>
                          <a:spcPts val="229"/>
                        </a:spcBef>
                      </a:pPr>
                      <a:r>
                        <a:rPr lang="ru-RU" sz="1600" b="1" spc="-20" dirty="0" smtClean="0"/>
                        <a:t>69 782,1</a:t>
                      </a:r>
                      <a:endParaRPr sz="1600" b="1" dirty="0">
                        <a:latin typeface="Arial"/>
                        <a:cs typeface="Arial"/>
                      </a:endParaRPr>
                    </a:p>
                  </a:txBody>
                  <a:tcPr marL="0" marR="0" marT="29209" marB="0"/>
                </a:tc>
              </a:tr>
              <a:tr h="328864">
                <a:tc>
                  <a:txBody>
                    <a:bodyPr/>
                    <a:lstStyle/>
                    <a:p>
                      <a:pPr marL="28575">
                        <a:lnSpc>
                          <a:spcPts val="1370"/>
                        </a:lnSpc>
                        <a:spcBef>
                          <a:spcPts val="229"/>
                        </a:spcBef>
                      </a:pPr>
                      <a:r>
                        <a:rPr lang="ru-RU" sz="1600" dirty="0" smtClean="0">
                          <a:latin typeface="Calibri" pitchFamily="34" charset="0"/>
                          <a:cs typeface="Calibri" pitchFamily="34" charset="0"/>
                        </a:rPr>
                        <a:t>Социальная</a:t>
                      </a:r>
                      <a:r>
                        <a:rPr lang="ru-RU" sz="1600" baseline="0" dirty="0" smtClean="0">
                          <a:latin typeface="Calibri" pitchFamily="34" charset="0"/>
                          <a:cs typeface="Calibri" pitchFamily="34" charset="0"/>
                        </a:rPr>
                        <a:t> политика</a:t>
                      </a:r>
                      <a:endParaRPr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370"/>
                        </a:lnSpc>
                        <a:spcBef>
                          <a:spcPts val="229"/>
                        </a:spcBef>
                      </a:pPr>
                      <a:r>
                        <a:rPr lang="ru-RU" sz="1600" b="1" spc="-2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</a:t>
                      </a:r>
                      <a:r>
                        <a:rPr lang="ru-RU" sz="1600" b="1" spc="-2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310,6</a:t>
                      </a:r>
                      <a:endParaRPr sz="1600" b="1" spc="-2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29209" marB="0"/>
                </a:tc>
              </a:tr>
              <a:tr h="328864">
                <a:tc>
                  <a:txBody>
                    <a:bodyPr/>
                    <a:lstStyle/>
                    <a:p>
                      <a:pPr marL="28575">
                        <a:lnSpc>
                          <a:spcPts val="1400"/>
                        </a:lnSpc>
                        <a:spcBef>
                          <a:spcPts val="280"/>
                        </a:spcBef>
                      </a:pPr>
                      <a:r>
                        <a:rPr sz="1600" spc="-10" dirty="0"/>
                        <a:t>Средства</a:t>
                      </a:r>
                      <a:r>
                        <a:rPr sz="1600" spc="-35" dirty="0"/>
                        <a:t> </a:t>
                      </a:r>
                      <a:r>
                        <a:rPr sz="1600" dirty="0"/>
                        <a:t>массовой</a:t>
                      </a:r>
                      <a:r>
                        <a:rPr sz="1600" spc="-50" dirty="0"/>
                        <a:t> </a:t>
                      </a:r>
                      <a:r>
                        <a:rPr sz="1600" spc="-10" dirty="0"/>
                        <a:t>информации</a:t>
                      </a:r>
                      <a:endParaRPr sz="16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00"/>
                        </a:lnSpc>
                        <a:spcBef>
                          <a:spcPts val="280"/>
                        </a:spcBef>
                      </a:pPr>
                      <a:r>
                        <a:rPr lang="ru-RU" sz="1600" b="1" dirty="0" smtClean="0"/>
                        <a:t>3 109,7</a:t>
                      </a:r>
                      <a:endParaRPr sz="1600" b="1" dirty="0">
                        <a:latin typeface="Arial"/>
                        <a:cs typeface="Arial"/>
                      </a:endParaRPr>
                    </a:p>
                  </a:txBody>
                  <a:tcPr marL="0" marR="0" marT="35560" marB="0"/>
                </a:tc>
              </a:tr>
              <a:tr h="328864">
                <a:tc>
                  <a:txBody>
                    <a:bodyPr/>
                    <a:lstStyle/>
                    <a:p>
                      <a:pPr marL="28575">
                        <a:lnSpc>
                          <a:spcPts val="1365"/>
                        </a:lnSpc>
                        <a:spcBef>
                          <a:spcPts val="235"/>
                        </a:spcBef>
                      </a:pPr>
                      <a:r>
                        <a:rPr sz="1600" dirty="0"/>
                        <a:t>Охрана</a:t>
                      </a:r>
                      <a:r>
                        <a:rPr sz="1600" spc="-10" dirty="0"/>
                        <a:t> </a:t>
                      </a:r>
                      <a:r>
                        <a:rPr sz="1600" spc="-20" dirty="0"/>
                        <a:t>окружающей</a:t>
                      </a:r>
                      <a:r>
                        <a:rPr sz="1600" spc="-25" dirty="0"/>
                        <a:t> </a:t>
                      </a:r>
                      <a:r>
                        <a:rPr sz="1600" spc="-20" dirty="0"/>
                        <a:t>среды</a:t>
                      </a:r>
                      <a:endParaRPr sz="16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365"/>
                        </a:lnSpc>
                        <a:spcBef>
                          <a:spcPts val="235"/>
                        </a:spcBef>
                      </a:pPr>
                      <a:r>
                        <a:rPr lang="ru-RU" sz="1600" b="1" spc="-20" dirty="0" smtClean="0"/>
                        <a:t>1 200,0</a:t>
                      </a:r>
                      <a:endParaRPr sz="1600" b="1" dirty="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</a:tr>
              <a:tr h="328864">
                <a:tc>
                  <a:txBody>
                    <a:bodyPr/>
                    <a:lstStyle/>
                    <a:p>
                      <a:pPr marL="1905" algn="l">
                        <a:lnSpc>
                          <a:spcPts val="1400"/>
                        </a:lnSpc>
                        <a:spcBef>
                          <a:spcPts val="280"/>
                        </a:spcBef>
                      </a:pPr>
                      <a:r>
                        <a:rPr sz="1600" b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Физическая культура и спорт</a:t>
                      </a: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00"/>
                        </a:lnSpc>
                        <a:spcBef>
                          <a:spcPts val="280"/>
                        </a:spcBef>
                      </a:pPr>
                      <a:r>
                        <a:rPr lang="ru-RU" sz="1600" b="1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830,0</a:t>
                      </a:r>
                      <a:endParaRPr sz="1600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29209" marB="0"/>
                </a:tc>
              </a:tr>
              <a:tr h="657727">
                <a:tc>
                  <a:txBody>
                    <a:bodyPr/>
                    <a:lstStyle/>
                    <a:p>
                      <a:pPr marL="28575" marR="105791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spc="-10" dirty="0"/>
                        <a:t>Обслуживание</a:t>
                      </a:r>
                      <a:r>
                        <a:rPr sz="1600" spc="70" dirty="0"/>
                        <a:t> </a:t>
                      </a:r>
                      <a:r>
                        <a:rPr sz="1600" spc="-20" dirty="0"/>
                        <a:t>государственного</a:t>
                      </a:r>
                      <a:r>
                        <a:rPr sz="1600" spc="15" dirty="0"/>
                        <a:t> </a:t>
                      </a:r>
                      <a:r>
                        <a:rPr sz="1600" spc="-50" dirty="0"/>
                        <a:t>и </a:t>
                      </a:r>
                      <a:r>
                        <a:rPr sz="1600" spc="-10" dirty="0"/>
                        <a:t>муниципального</a:t>
                      </a:r>
                      <a:r>
                        <a:rPr sz="1600" dirty="0"/>
                        <a:t> </a:t>
                      </a:r>
                      <a:r>
                        <a:rPr sz="1600" spc="-20" dirty="0"/>
                        <a:t>долга</a:t>
                      </a:r>
                      <a:endParaRPr sz="16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lang="ru-RU" sz="1600" b="1" spc="-20" dirty="0" smtClean="0"/>
                        <a:t>824,9</a:t>
                      </a:r>
                      <a:endParaRPr sz="1600" b="1" dirty="0">
                        <a:latin typeface="Arial"/>
                        <a:cs typeface="Arial"/>
                      </a:endParaRPr>
                    </a:p>
                  </a:txBody>
                  <a:tcPr marL="0" marR="0" marT="123189" marB="0"/>
                </a:tc>
              </a:tr>
              <a:tr h="552216">
                <a:tc>
                  <a:txBody>
                    <a:bodyPr/>
                    <a:lstStyle/>
                    <a:p>
                      <a:pPr marL="28575" marR="103251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dirty="0"/>
                        <a:t>Национальная</a:t>
                      </a:r>
                      <a:r>
                        <a:rPr sz="1600" spc="-15" dirty="0"/>
                        <a:t> </a:t>
                      </a:r>
                      <a:r>
                        <a:rPr sz="1600" spc="-20" dirty="0"/>
                        <a:t>безопасность </a:t>
                      </a:r>
                      <a:r>
                        <a:rPr sz="1600" spc="-50" dirty="0"/>
                        <a:t>и </a:t>
                      </a:r>
                      <a:r>
                        <a:rPr sz="1600" spc="-10" dirty="0"/>
                        <a:t>правоохранительная</a:t>
                      </a:r>
                      <a:r>
                        <a:rPr sz="1600" spc="-15" dirty="0"/>
                        <a:t> </a:t>
                      </a:r>
                      <a:r>
                        <a:rPr sz="1600" spc="-10" dirty="0"/>
                        <a:t>деятельность</a:t>
                      </a:r>
                      <a:endParaRPr sz="16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ru-RU" sz="1600" b="1" spc="-20" dirty="0" smtClean="0"/>
                        <a:t>800,0</a:t>
                      </a:r>
                      <a:endParaRPr sz="1600" b="1" dirty="0">
                        <a:latin typeface="Arial"/>
                        <a:cs typeface="Arial"/>
                      </a:endParaRPr>
                    </a:p>
                  </a:txBody>
                  <a:tcPr marL="0" marR="0" marT="123825" marB="0"/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2971800" y="4173230"/>
            <a:ext cx="1806575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1 773 995,4</a:t>
            </a:r>
            <a:endParaRPr sz="24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тыс</a:t>
            </a:r>
            <a:r>
              <a:rPr sz="16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.</a:t>
            </a:r>
            <a:r>
              <a:rPr sz="1600" b="1" spc="-10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рублей</a:t>
            </a:r>
            <a:endParaRPr sz="16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49271" y="394653"/>
            <a:ext cx="4625490" cy="770724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algn="ctr">
              <a:lnSpc>
                <a:spcPts val="1730"/>
              </a:lnSpc>
              <a:spcBef>
                <a:spcPts val="310"/>
              </a:spcBef>
            </a:pPr>
            <a:r>
              <a:rPr sz="2800" b="1" spc="-4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РАСХОДЫ</a:t>
            </a:r>
            <a:r>
              <a:rPr sz="2800" b="1" spc="-4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8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БЮДЖЕТА </a:t>
            </a:r>
            <a:endParaRPr lang="ru-RU" sz="2800" b="1" spc="-1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12700" marR="5080" algn="ctr">
              <a:lnSpc>
                <a:spcPts val="1730"/>
              </a:lnSpc>
              <a:spcBef>
                <a:spcPts val="310"/>
              </a:spcBef>
            </a:pPr>
            <a:endParaRPr lang="ru-RU" sz="2800" b="1" spc="-1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12700" marR="5080" algn="ctr">
              <a:lnSpc>
                <a:spcPts val="1730"/>
              </a:lnSpc>
              <a:spcBef>
                <a:spcPts val="310"/>
              </a:spcBef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НА</a:t>
            </a:r>
            <a:r>
              <a:rPr sz="2800" b="1" spc="-1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202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5</a:t>
            </a:r>
            <a:r>
              <a:rPr sz="2800" b="1" spc="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800" b="1" spc="-2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год</a:t>
            </a:r>
            <a:endParaRPr sz="28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82604" y="3007410"/>
            <a:ext cx="2248408" cy="9457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755"/>
              </a:spcBef>
            </a:pPr>
            <a:r>
              <a:rPr b="1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Общий</a:t>
            </a:r>
            <a:r>
              <a:rPr b="1" spc="-5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b="1" spc="-20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объем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b="1" spc="-10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расходов</a:t>
            </a:r>
            <a:r>
              <a:rPr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ru-RU" b="1" spc="-1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755"/>
              </a:spcBef>
            </a:pPr>
            <a:r>
              <a:rPr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b="1" spc="-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202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5</a:t>
            </a:r>
            <a:r>
              <a:rPr b="1" spc="-1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b="1" spc="-1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b="1" spc="-20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году</a:t>
            </a:r>
            <a:endParaRPr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object 25"/>
          <p:cNvSpPr/>
          <p:nvPr/>
        </p:nvSpPr>
        <p:spPr>
          <a:xfrm>
            <a:off x="6858000" y="5540396"/>
            <a:ext cx="5257800" cy="1224447"/>
          </a:xfrm>
          <a:custGeom>
            <a:avLst/>
            <a:gdLst/>
            <a:ahLst/>
            <a:cxnLst/>
            <a:rect l="l" t="t" r="r" b="b"/>
            <a:pathLst>
              <a:path w="4015740" h="1656715">
                <a:moveTo>
                  <a:pt x="4015740" y="0"/>
                </a:moveTo>
                <a:lnTo>
                  <a:pt x="440055" y="0"/>
                </a:lnTo>
                <a:lnTo>
                  <a:pt x="0" y="828294"/>
                </a:lnTo>
                <a:lnTo>
                  <a:pt x="440055" y="1656588"/>
                </a:lnTo>
                <a:lnTo>
                  <a:pt x="4015740" y="1656588"/>
                </a:lnTo>
                <a:lnTo>
                  <a:pt x="401574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8"/>
          <p:cNvSpPr txBox="1"/>
          <p:nvPr/>
        </p:nvSpPr>
        <p:spPr>
          <a:xfrm>
            <a:off x="7507705" y="5560159"/>
            <a:ext cx="4989095" cy="1129796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lang="ru-RU" sz="1600" b="1" dirty="0" smtClean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Согласно положениям ст. 65 БК РФ расходы бюджета – это денежные средства, направляемые на финансовое обеспечение задач и функций государства и местного самоуправления.</a:t>
            </a:r>
            <a:endParaRPr sz="1600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245637167"/>
              </p:ext>
            </p:extLst>
          </p:nvPr>
        </p:nvGraphicFramePr>
        <p:xfrm>
          <a:off x="1295400" y="689604"/>
          <a:ext cx="8563713" cy="5661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6"/>
          <p:cNvSpPr txBox="1"/>
          <p:nvPr/>
        </p:nvSpPr>
        <p:spPr>
          <a:xfrm>
            <a:off x="1379245" y="3203093"/>
            <a:ext cx="944880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1400" b="1" spc="-10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Национа</a:t>
            </a:r>
            <a:r>
              <a:rPr lang="ru-RU" sz="14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-</a:t>
            </a:r>
            <a:r>
              <a:rPr sz="1400" b="1" spc="-10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льная</a:t>
            </a:r>
            <a:r>
              <a:rPr lang="ru-RU" sz="14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экономика</a:t>
            </a:r>
            <a:endParaRPr sz="14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6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8435" y="2606628"/>
            <a:ext cx="537972" cy="537972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5" name="object 15"/>
          <p:cNvSpPr txBox="1"/>
          <p:nvPr/>
        </p:nvSpPr>
        <p:spPr>
          <a:xfrm>
            <a:off x="3551332" y="5400179"/>
            <a:ext cx="190604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000" b="1" spc="-10" dirty="0">
                <a:solidFill>
                  <a:schemeClr val="tx2"/>
                </a:solidFill>
                <a:latin typeface="Arial"/>
                <a:cs typeface="Arial"/>
              </a:rPr>
              <a:t>Образование</a:t>
            </a:r>
            <a:endParaRPr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52598" y="4823539"/>
            <a:ext cx="606551" cy="606551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7" name="object 17"/>
          <p:cNvSpPr txBox="1"/>
          <p:nvPr/>
        </p:nvSpPr>
        <p:spPr>
          <a:xfrm rot="20742222">
            <a:off x="1339191" y="4044029"/>
            <a:ext cx="979597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chemeClr val="tx2"/>
                </a:solidFill>
                <a:latin typeface="Arial"/>
                <a:cs typeface="Arial"/>
              </a:rPr>
              <a:t>ЖКХ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9" name="object 17"/>
          <p:cNvSpPr txBox="1"/>
          <p:nvPr/>
        </p:nvSpPr>
        <p:spPr>
          <a:xfrm rot="3975555">
            <a:off x="2555650" y="1813775"/>
            <a:ext cx="899197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-10" dirty="0" smtClean="0">
                <a:solidFill>
                  <a:schemeClr val="tx2"/>
                </a:solidFill>
                <a:latin typeface="Arial"/>
                <a:cs typeface="Arial"/>
              </a:rPr>
              <a:t>Общегосударственные вопросы</a:t>
            </a:r>
            <a:endParaRPr sz="1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30" name="object 23"/>
          <p:cNvPicPr/>
          <p:nvPr/>
        </p:nvPicPr>
        <p:blipFill>
          <a:blip r:embed="rId6" cstate="print">
            <a:lum bright="70000" contrast="-70000"/>
          </a:blip>
          <a:stretch>
            <a:fillRect/>
          </a:stretch>
        </p:blipFill>
        <p:spPr>
          <a:xfrm rot="4034487">
            <a:off x="3199576" y="1604049"/>
            <a:ext cx="441977" cy="468059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1" name="object 17"/>
          <p:cNvSpPr txBox="1"/>
          <p:nvPr/>
        </p:nvSpPr>
        <p:spPr>
          <a:xfrm rot="2735705">
            <a:off x="2047174" y="2260846"/>
            <a:ext cx="979597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b="1" spc="-10" dirty="0" smtClean="0">
                <a:solidFill>
                  <a:schemeClr val="tx2"/>
                </a:solidFill>
                <a:latin typeface="Arial"/>
                <a:cs typeface="Arial"/>
              </a:rPr>
              <a:t>МБТ</a:t>
            </a:r>
            <a:endParaRPr sz="1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9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047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23"/>
          <p:cNvSpPr/>
          <p:nvPr/>
        </p:nvSpPr>
        <p:spPr>
          <a:xfrm>
            <a:off x="7812024" y="5295089"/>
            <a:ext cx="2223770" cy="647700"/>
          </a:xfrm>
          <a:custGeom>
            <a:avLst/>
            <a:gdLst/>
            <a:ahLst/>
            <a:cxnLst/>
            <a:rect l="l" t="t" r="r" b="b"/>
            <a:pathLst>
              <a:path w="2223770" h="647700">
                <a:moveTo>
                  <a:pt x="1899665" y="0"/>
                </a:moveTo>
                <a:lnTo>
                  <a:pt x="0" y="0"/>
                </a:lnTo>
                <a:lnTo>
                  <a:pt x="0" y="647698"/>
                </a:lnTo>
                <a:lnTo>
                  <a:pt x="1899665" y="647698"/>
                </a:lnTo>
                <a:lnTo>
                  <a:pt x="2223515" y="323850"/>
                </a:lnTo>
                <a:lnTo>
                  <a:pt x="1899665" y="0"/>
                </a:lnTo>
                <a:close/>
              </a:path>
            </a:pathLst>
          </a:custGeom>
          <a:solidFill>
            <a:srgbClr val="8DD4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"/>
          <p:cNvSpPr/>
          <p:nvPr/>
        </p:nvSpPr>
        <p:spPr>
          <a:xfrm>
            <a:off x="4793297" y="5328157"/>
            <a:ext cx="3011107" cy="647700"/>
          </a:xfrm>
          <a:custGeom>
            <a:avLst/>
            <a:gdLst/>
            <a:ahLst/>
            <a:cxnLst/>
            <a:rect l="l" t="t" r="r" b="b"/>
            <a:pathLst>
              <a:path w="3063240" h="647700">
                <a:moveTo>
                  <a:pt x="2739390" y="0"/>
                </a:moveTo>
                <a:lnTo>
                  <a:pt x="0" y="0"/>
                </a:lnTo>
                <a:lnTo>
                  <a:pt x="0" y="647700"/>
                </a:lnTo>
                <a:lnTo>
                  <a:pt x="2739390" y="647700"/>
                </a:lnTo>
                <a:lnTo>
                  <a:pt x="3063240" y="323850"/>
                </a:lnTo>
                <a:lnTo>
                  <a:pt x="2739390" y="0"/>
                </a:lnTo>
                <a:close/>
              </a:path>
            </a:pathLst>
          </a:custGeom>
          <a:solidFill>
            <a:srgbClr val="E8F7FB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3"/>
          <p:cNvSpPr/>
          <p:nvPr/>
        </p:nvSpPr>
        <p:spPr>
          <a:xfrm>
            <a:off x="7825740" y="4570941"/>
            <a:ext cx="2223770" cy="647700"/>
          </a:xfrm>
          <a:custGeom>
            <a:avLst/>
            <a:gdLst/>
            <a:ahLst/>
            <a:cxnLst/>
            <a:rect l="l" t="t" r="r" b="b"/>
            <a:pathLst>
              <a:path w="2223770" h="647700">
                <a:moveTo>
                  <a:pt x="1899665" y="0"/>
                </a:moveTo>
                <a:lnTo>
                  <a:pt x="0" y="0"/>
                </a:lnTo>
                <a:lnTo>
                  <a:pt x="0" y="647698"/>
                </a:lnTo>
                <a:lnTo>
                  <a:pt x="1899665" y="647698"/>
                </a:lnTo>
                <a:lnTo>
                  <a:pt x="2223515" y="323850"/>
                </a:lnTo>
                <a:lnTo>
                  <a:pt x="1899665" y="0"/>
                </a:lnTo>
                <a:close/>
              </a:path>
            </a:pathLst>
          </a:custGeom>
          <a:solidFill>
            <a:srgbClr val="8DD4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470982" y="136305"/>
            <a:ext cx="9874250" cy="4610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14069">
              <a:lnSpc>
                <a:spcPts val="1675"/>
              </a:lnSpc>
              <a:spcBef>
                <a:spcPts val="95"/>
              </a:spcBef>
            </a:pPr>
            <a:r>
              <a:rPr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РАСХОДЫ БЮДЖЕТА НА </a:t>
            </a:r>
            <a:r>
              <a:rPr lang="ru-RU"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СОЦИАЛЬНУЮ СФЕРУ</a:t>
            </a:r>
            <a:endParaRPr sz="2000" b="1" dirty="0">
              <a:solidFill>
                <a:schemeClr val="tx2"/>
              </a:solidFill>
              <a:latin typeface="Arial"/>
              <a:ea typeface="+mj-ea"/>
              <a:cs typeface="Arial"/>
            </a:endParaRPr>
          </a:p>
          <a:p>
            <a:pPr marL="12700">
              <a:lnSpc>
                <a:spcPts val="1675"/>
              </a:lnSpc>
              <a:spcBef>
                <a:spcPts val="95"/>
              </a:spcBef>
            </a:pPr>
            <a:r>
              <a:rPr lang="ru-RU" sz="1600" b="1" spc="-25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15</a:t>
            </a:r>
            <a:endParaRPr sz="1600" b="1" spc="-25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25296" y="3826764"/>
            <a:ext cx="3034665" cy="2905125"/>
          </a:xfrm>
          <a:custGeom>
            <a:avLst/>
            <a:gdLst/>
            <a:ahLst/>
            <a:cxnLst/>
            <a:rect l="l" t="t" r="r" b="b"/>
            <a:pathLst>
              <a:path w="3034665" h="2905125">
                <a:moveTo>
                  <a:pt x="2468244" y="0"/>
                </a:moveTo>
                <a:lnTo>
                  <a:pt x="0" y="0"/>
                </a:lnTo>
                <a:lnTo>
                  <a:pt x="0" y="2904744"/>
                </a:lnTo>
                <a:lnTo>
                  <a:pt x="2468244" y="2904744"/>
                </a:lnTo>
                <a:lnTo>
                  <a:pt x="3034283" y="1452372"/>
                </a:lnTo>
                <a:lnTo>
                  <a:pt x="2468244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25296" y="4090044"/>
            <a:ext cx="2557780" cy="2372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8435" marR="170180" indent="260350" algn="ctr">
              <a:lnSpc>
                <a:spcPct val="100000"/>
              </a:lnSpc>
              <a:spcBef>
                <a:spcPts val="100"/>
              </a:spcBef>
            </a:pPr>
            <a:r>
              <a:rPr sz="2000" b="1" dirty="0" err="1">
                <a:solidFill>
                  <a:schemeClr val="tx2"/>
                </a:solidFill>
                <a:latin typeface="Arial"/>
                <a:cs typeface="Arial"/>
              </a:rPr>
              <a:t>На</a:t>
            </a:r>
            <a:r>
              <a:rPr sz="2000" b="1" spc="-1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2000" b="1" spc="-10" dirty="0" err="1" smtClean="0">
                <a:solidFill>
                  <a:schemeClr val="tx2"/>
                </a:solidFill>
                <a:latin typeface="Arial"/>
                <a:cs typeface="Arial"/>
              </a:rPr>
              <a:t>территори</a:t>
            </a:r>
            <a:r>
              <a:rPr lang="ru-RU" sz="2000" b="1" spc="-10" dirty="0" smtClean="0">
                <a:solidFill>
                  <a:schemeClr val="tx2"/>
                </a:solidFill>
                <a:latin typeface="Arial"/>
                <a:cs typeface="Arial"/>
              </a:rPr>
              <a:t>и Ахтубинского района</a:t>
            </a:r>
            <a:endParaRPr sz="20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360045">
              <a:lnSpc>
                <a:spcPts val="2135"/>
              </a:lnSpc>
            </a:pPr>
            <a:r>
              <a:rPr sz="2000" b="1" spc="-10" dirty="0">
                <a:solidFill>
                  <a:schemeClr val="tx2"/>
                </a:solidFill>
                <a:latin typeface="Arial"/>
                <a:cs typeface="Arial"/>
              </a:rPr>
              <a:t>функционируют</a:t>
            </a:r>
            <a:endParaRPr sz="20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1270" algn="ctr">
              <a:lnSpc>
                <a:spcPts val="4295"/>
              </a:lnSpc>
            </a:pPr>
            <a:r>
              <a:rPr lang="ru-RU" sz="4000" b="1" spc="-25" dirty="0" smtClean="0">
                <a:solidFill>
                  <a:schemeClr val="tx2"/>
                </a:solidFill>
                <a:latin typeface="Arial"/>
                <a:cs typeface="Arial"/>
              </a:rPr>
              <a:t>50</a:t>
            </a:r>
            <a:endParaRPr sz="40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45"/>
              </a:spcBef>
            </a:pPr>
            <a:r>
              <a:rPr lang="ru-RU" sz="2000" b="1" spc="-10" dirty="0" smtClean="0">
                <a:solidFill>
                  <a:schemeClr val="tx2"/>
                </a:solidFill>
                <a:latin typeface="Arial"/>
                <a:cs typeface="Arial"/>
              </a:rPr>
              <a:t>учреждений социальной сферы</a:t>
            </a:r>
            <a:endParaRPr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48784" y="4591811"/>
            <a:ext cx="3063240" cy="647700"/>
          </a:xfrm>
          <a:custGeom>
            <a:avLst/>
            <a:gdLst/>
            <a:ahLst/>
            <a:cxnLst/>
            <a:rect l="l" t="t" r="r" b="b"/>
            <a:pathLst>
              <a:path w="3063240" h="647700">
                <a:moveTo>
                  <a:pt x="2739390" y="0"/>
                </a:moveTo>
                <a:lnTo>
                  <a:pt x="0" y="0"/>
                </a:lnTo>
                <a:lnTo>
                  <a:pt x="0" y="647700"/>
                </a:lnTo>
                <a:lnTo>
                  <a:pt x="2739390" y="647700"/>
                </a:lnTo>
                <a:lnTo>
                  <a:pt x="3063240" y="323850"/>
                </a:lnTo>
                <a:lnTo>
                  <a:pt x="2739390" y="0"/>
                </a:lnTo>
                <a:close/>
              </a:path>
            </a:pathLst>
          </a:custGeom>
          <a:solidFill>
            <a:srgbClr val="E8F7FB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85994" y="4761103"/>
            <a:ext cx="157200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00"/>
              </a:spcBef>
              <a:defRPr sz="2000" b="1" spc="-2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dirty="0"/>
              <a:t>культура</a:t>
            </a:r>
          </a:p>
        </p:txBody>
      </p:sp>
      <p:sp>
        <p:nvSpPr>
          <p:cNvPr id="7" name="object 7"/>
          <p:cNvSpPr/>
          <p:nvPr/>
        </p:nvSpPr>
        <p:spPr>
          <a:xfrm>
            <a:off x="4741164" y="3826764"/>
            <a:ext cx="3063240" cy="647700"/>
          </a:xfrm>
          <a:custGeom>
            <a:avLst/>
            <a:gdLst/>
            <a:ahLst/>
            <a:cxnLst/>
            <a:rect l="l" t="t" r="r" b="b"/>
            <a:pathLst>
              <a:path w="3063240" h="647700">
                <a:moveTo>
                  <a:pt x="2739390" y="0"/>
                </a:moveTo>
                <a:lnTo>
                  <a:pt x="0" y="0"/>
                </a:lnTo>
                <a:lnTo>
                  <a:pt x="0" y="647700"/>
                </a:lnTo>
                <a:lnTo>
                  <a:pt x="2739390" y="647700"/>
                </a:lnTo>
                <a:lnTo>
                  <a:pt x="3063240" y="323850"/>
                </a:lnTo>
                <a:lnTo>
                  <a:pt x="2739390" y="0"/>
                </a:lnTo>
                <a:close/>
              </a:path>
            </a:pathLst>
          </a:custGeom>
          <a:solidFill>
            <a:srgbClr val="E8F7FB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277739" y="3995166"/>
            <a:ext cx="200774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4256532" y="3826764"/>
            <a:ext cx="5771641" cy="2149093"/>
            <a:chOff x="4256532" y="3826764"/>
            <a:chExt cx="5771641" cy="2149093"/>
          </a:xfrm>
        </p:grpSpPr>
        <p:sp>
          <p:nvSpPr>
            <p:cNvPr id="14" name="object 14"/>
            <p:cNvSpPr/>
            <p:nvPr/>
          </p:nvSpPr>
          <p:spPr>
            <a:xfrm>
              <a:off x="4265676" y="3828287"/>
              <a:ext cx="742315" cy="2147570"/>
            </a:xfrm>
            <a:custGeom>
              <a:avLst/>
              <a:gdLst/>
              <a:ahLst/>
              <a:cxnLst/>
              <a:rect l="l" t="t" r="r" b="b"/>
              <a:pathLst>
                <a:path w="742314" h="2147570">
                  <a:moveTo>
                    <a:pt x="733044" y="316230"/>
                  </a:moveTo>
                  <a:lnTo>
                    <a:pt x="548767" y="0"/>
                  </a:lnTo>
                  <a:lnTo>
                    <a:pt x="184277" y="0"/>
                  </a:lnTo>
                  <a:lnTo>
                    <a:pt x="0" y="316230"/>
                  </a:lnTo>
                  <a:lnTo>
                    <a:pt x="184277" y="632460"/>
                  </a:lnTo>
                  <a:lnTo>
                    <a:pt x="548767" y="632460"/>
                  </a:lnTo>
                  <a:lnTo>
                    <a:pt x="733044" y="316230"/>
                  </a:lnTo>
                  <a:close/>
                </a:path>
                <a:path w="742314" h="2147570">
                  <a:moveTo>
                    <a:pt x="742188" y="1831086"/>
                  </a:moveTo>
                  <a:lnTo>
                    <a:pt x="557911" y="1514856"/>
                  </a:lnTo>
                  <a:lnTo>
                    <a:pt x="191897" y="1514856"/>
                  </a:lnTo>
                  <a:lnTo>
                    <a:pt x="7620" y="1831086"/>
                  </a:lnTo>
                  <a:lnTo>
                    <a:pt x="191897" y="2147316"/>
                  </a:lnTo>
                  <a:lnTo>
                    <a:pt x="557911" y="2147316"/>
                  </a:lnTo>
                  <a:lnTo>
                    <a:pt x="742188" y="1831086"/>
                  </a:lnTo>
                  <a:close/>
                </a:path>
                <a:path w="742314" h="2147570">
                  <a:moveTo>
                    <a:pt x="742188" y="1090422"/>
                  </a:moveTo>
                  <a:lnTo>
                    <a:pt x="557911" y="774192"/>
                  </a:lnTo>
                  <a:lnTo>
                    <a:pt x="191897" y="774192"/>
                  </a:lnTo>
                  <a:lnTo>
                    <a:pt x="7620" y="1090422"/>
                  </a:lnTo>
                  <a:lnTo>
                    <a:pt x="191897" y="1406652"/>
                  </a:lnTo>
                  <a:lnTo>
                    <a:pt x="557911" y="1406652"/>
                  </a:lnTo>
                  <a:lnTo>
                    <a:pt x="742188" y="1090422"/>
                  </a:lnTo>
                  <a:close/>
                </a:path>
              </a:pathLst>
            </a:custGeom>
            <a:solidFill>
              <a:srgbClr val="40B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6532" y="4680204"/>
              <a:ext cx="768096" cy="4434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7596" y="3880104"/>
              <a:ext cx="530351" cy="53035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804403" y="3826764"/>
              <a:ext cx="2223770" cy="647700"/>
            </a:xfrm>
            <a:custGeom>
              <a:avLst/>
              <a:gdLst/>
              <a:ahLst/>
              <a:cxnLst/>
              <a:rect l="l" t="t" r="r" b="b"/>
              <a:pathLst>
                <a:path w="2223770" h="647700">
                  <a:moveTo>
                    <a:pt x="1899666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1899666" y="647700"/>
                  </a:lnTo>
                  <a:lnTo>
                    <a:pt x="2223516" y="323850"/>
                  </a:lnTo>
                  <a:lnTo>
                    <a:pt x="1899666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003412" y="3972683"/>
            <a:ext cx="17164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41</a:t>
            </a:r>
            <a:r>
              <a:rPr sz="1800" b="1" spc="-1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b="1" spc="-10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учреждени</a:t>
            </a:r>
            <a:r>
              <a:rPr lang="ru-RU" b="1" spc="-1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66405" y="4747932"/>
            <a:ext cx="165341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7305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spc="-5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8 </a:t>
            </a:r>
            <a:r>
              <a:rPr sz="1800" b="1" spc="-10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учреждени</a:t>
            </a:r>
            <a:r>
              <a:rPr lang="ru-RU" sz="18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й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46465" y="5473068"/>
            <a:ext cx="173964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b="1" spc="-10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учреждение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43743" y="3826764"/>
            <a:ext cx="1920239" cy="598241"/>
          </a:xfrm>
          <a:prstGeom prst="rect">
            <a:avLst/>
          </a:prstGeom>
          <a:solidFill>
            <a:srgbClr val="69C6E9"/>
          </a:solidFill>
        </p:spPr>
        <p:txBody>
          <a:bodyPr vert="horz" wrap="square" lIns="0" tIns="4381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345"/>
              </a:spcBef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9 585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sz="1800" b="1" spc="-1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обучающихся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151364" y="4593335"/>
            <a:ext cx="1920239" cy="598241"/>
          </a:xfrm>
          <a:prstGeom prst="rect">
            <a:avLst/>
          </a:prstGeom>
          <a:solidFill>
            <a:srgbClr val="69C6E9"/>
          </a:solidFill>
        </p:spPr>
        <p:txBody>
          <a:bodyPr vert="horz" wrap="square" lIns="0" tIns="43815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345"/>
              </a:spcBef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1 210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</a:pPr>
            <a:r>
              <a:rPr sz="1800" b="1" spc="-1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обучающихся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672708" y="595883"/>
            <a:ext cx="2964125" cy="2445766"/>
            <a:chOff x="1325625" y="536194"/>
            <a:chExt cx="2280920" cy="1969770"/>
          </a:xfrm>
        </p:grpSpPr>
        <p:sp>
          <p:nvSpPr>
            <p:cNvPr id="31" name="object 31"/>
            <p:cNvSpPr/>
            <p:nvPr/>
          </p:nvSpPr>
          <p:spPr>
            <a:xfrm>
              <a:off x="1459991" y="649224"/>
              <a:ext cx="2010410" cy="1732914"/>
            </a:xfrm>
            <a:custGeom>
              <a:avLst/>
              <a:gdLst/>
              <a:ahLst/>
              <a:cxnLst/>
              <a:rect l="l" t="t" r="r" b="b"/>
              <a:pathLst>
                <a:path w="2010410" h="1732914">
                  <a:moveTo>
                    <a:pt x="1505204" y="0"/>
                  </a:moveTo>
                  <a:lnTo>
                    <a:pt x="504952" y="0"/>
                  </a:lnTo>
                  <a:lnTo>
                    <a:pt x="0" y="866393"/>
                  </a:lnTo>
                  <a:lnTo>
                    <a:pt x="504952" y="1732914"/>
                  </a:lnTo>
                  <a:lnTo>
                    <a:pt x="1505204" y="1732914"/>
                  </a:lnTo>
                  <a:lnTo>
                    <a:pt x="2010156" y="866393"/>
                  </a:lnTo>
                  <a:lnTo>
                    <a:pt x="1505204" y="0"/>
                  </a:lnTo>
                  <a:close/>
                </a:path>
              </a:pathLst>
            </a:custGeom>
            <a:solidFill>
              <a:srgbClr val="40B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35785" y="546354"/>
              <a:ext cx="2260600" cy="1949450"/>
            </a:xfrm>
            <a:custGeom>
              <a:avLst/>
              <a:gdLst/>
              <a:ahLst/>
              <a:cxnLst/>
              <a:rect l="l" t="t" r="r" b="b"/>
              <a:pathLst>
                <a:path w="2260600" h="1949450">
                  <a:moveTo>
                    <a:pt x="0" y="974598"/>
                  </a:moveTo>
                  <a:lnTo>
                    <a:pt x="568070" y="0"/>
                  </a:lnTo>
                  <a:lnTo>
                    <a:pt x="1692020" y="0"/>
                  </a:lnTo>
                  <a:lnTo>
                    <a:pt x="2260091" y="974598"/>
                  </a:lnTo>
                  <a:lnTo>
                    <a:pt x="1692020" y="1949196"/>
                  </a:lnTo>
                  <a:lnTo>
                    <a:pt x="568070" y="1949196"/>
                  </a:lnTo>
                  <a:lnTo>
                    <a:pt x="0" y="974598"/>
                  </a:lnTo>
                  <a:close/>
                </a:path>
              </a:pathLst>
            </a:custGeom>
            <a:ln w="19811">
              <a:solidFill>
                <a:srgbClr val="8DD4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209111" y="1452813"/>
            <a:ext cx="1857629" cy="744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3329"/>
              </a:lnSpc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1 243,2</a:t>
            </a:r>
            <a:endParaRPr sz="36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43180" algn="ctr">
              <a:lnSpc>
                <a:spcPct val="100000"/>
              </a:lnSpc>
              <a:spcBef>
                <a:spcPts val="30"/>
              </a:spcBef>
            </a:pPr>
            <a:r>
              <a:rPr lang="ru-RU" sz="20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млн</a:t>
            </a:r>
            <a:r>
              <a:rPr sz="20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.</a:t>
            </a:r>
            <a:r>
              <a:rPr sz="2000" b="1" spc="-10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руб</a:t>
            </a:r>
            <a:r>
              <a:rPr lang="ru-RU" sz="20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.</a:t>
            </a:r>
            <a:endParaRPr sz="20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225296" y="2676144"/>
            <a:ext cx="1108075" cy="883919"/>
            <a:chOff x="1225296" y="2676144"/>
            <a:chExt cx="1108075" cy="883919"/>
          </a:xfrm>
        </p:grpSpPr>
        <p:sp>
          <p:nvSpPr>
            <p:cNvPr id="35" name="object 35"/>
            <p:cNvSpPr/>
            <p:nvPr/>
          </p:nvSpPr>
          <p:spPr>
            <a:xfrm>
              <a:off x="1225296" y="2676144"/>
              <a:ext cx="1108075" cy="883919"/>
            </a:xfrm>
            <a:custGeom>
              <a:avLst/>
              <a:gdLst/>
              <a:ahLst/>
              <a:cxnLst/>
              <a:rect l="l" t="t" r="r" b="b"/>
              <a:pathLst>
                <a:path w="1108075" h="883920">
                  <a:moveTo>
                    <a:pt x="873124" y="0"/>
                  </a:moveTo>
                  <a:lnTo>
                    <a:pt x="0" y="0"/>
                  </a:lnTo>
                  <a:lnTo>
                    <a:pt x="0" y="883919"/>
                  </a:lnTo>
                  <a:lnTo>
                    <a:pt x="873124" y="883919"/>
                  </a:lnTo>
                  <a:lnTo>
                    <a:pt x="1107948" y="441959"/>
                  </a:lnTo>
                  <a:lnTo>
                    <a:pt x="873124" y="0"/>
                  </a:lnTo>
                  <a:close/>
                </a:path>
              </a:pathLst>
            </a:custGeom>
            <a:solidFill>
              <a:srgbClr val="40B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1976" y="2700527"/>
              <a:ext cx="728472" cy="728472"/>
            </a:xfrm>
            <a:prstGeom prst="rect">
              <a:avLst/>
            </a:prstGeom>
          </p:spPr>
        </p:pic>
      </p:grpSp>
      <p:sp>
        <p:nvSpPr>
          <p:cNvPr id="51" name="object 25"/>
          <p:cNvSpPr txBox="1"/>
          <p:nvPr/>
        </p:nvSpPr>
        <p:spPr>
          <a:xfrm>
            <a:off x="10143742" y="5295089"/>
            <a:ext cx="1920239" cy="598241"/>
          </a:xfrm>
          <a:prstGeom prst="rect">
            <a:avLst/>
          </a:prstGeom>
          <a:solidFill>
            <a:srgbClr val="69C6E9"/>
          </a:solidFill>
        </p:spPr>
        <p:txBody>
          <a:bodyPr vert="horz" wrap="square" lIns="0" tIns="4381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345"/>
              </a:spcBef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646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sz="1800" b="1" spc="-1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обучающихся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2" name="object 6"/>
          <p:cNvSpPr txBox="1"/>
          <p:nvPr/>
        </p:nvSpPr>
        <p:spPr>
          <a:xfrm>
            <a:off x="5167375" y="5368596"/>
            <a:ext cx="211810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00"/>
              </a:spcBef>
              <a:defRPr sz="2000" b="1" spc="-2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sz="1950" dirty="0"/>
              <a:t>физическая </a:t>
            </a:r>
            <a:r>
              <a:rPr sz="1950" dirty="0" err="1"/>
              <a:t>культура</a:t>
            </a:r>
            <a:r>
              <a:rPr lang="ru-RU" sz="1950" dirty="0"/>
              <a:t> и спорт</a:t>
            </a:r>
            <a:endParaRPr sz="1950" dirty="0"/>
          </a:p>
        </p:txBody>
      </p:sp>
      <p:pic>
        <p:nvPicPr>
          <p:cNvPr id="5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76035" y="5392771"/>
            <a:ext cx="729090" cy="502538"/>
          </a:xfrm>
          <a:prstGeom prst="rect">
            <a:avLst/>
          </a:prstGeom>
        </p:spPr>
      </p:pic>
      <p:sp>
        <p:nvSpPr>
          <p:cNvPr id="54" name="Шестиугольник 53"/>
          <p:cNvSpPr/>
          <p:nvPr/>
        </p:nvSpPr>
        <p:spPr>
          <a:xfrm>
            <a:off x="7543800" y="1411231"/>
            <a:ext cx="3020854" cy="2265373"/>
          </a:xfrm>
          <a:prstGeom prst="hexago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6" name="object 2"/>
          <p:cNvGrpSpPr/>
          <p:nvPr/>
        </p:nvGrpSpPr>
        <p:grpSpPr>
          <a:xfrm rot="16200000">
            <a:off x="9188467" y="-1623976"/>
            <a:ext cx="1361858" cy="4681808"/>
            <a:chOff x="10296143" y="210810"/>
            <a:chExt cx="1896403" cy="6647444"/>
          </a:xfrm>
        </p:grpSpPr>
        <p:sp>
          <p:nvSpPr>
            <p:cNvPr id="57" name="object 5"/>
            <p:cNvSpPr/>
            <p:nvPr/>
          </p:nvSpPr>
          <p:spPr>
            <a:xfrm>
              <a:off x="11858538" y="210810"/>
              <a:ext cx="334008" cy="1093058"/>
            </a:xfrm>
            <a:custGeom>
              <a:avLst/>
              <a:gdLst/>
              <a:ahLst/>
              <a:cxnLst/>
              <a:rect l="l" t="t" r="r" b="b"/>
              <a:pathLst>
                <a:path w="668020" h="1306195">
                  <a:moveTo>
                    <a:pt x="667511" y="0"/>
                  </a:moveTo>
                  <a:lnTo>
                    <a:pt x="380618" y="0"/>
                  </a:lnTo>
                  <a:lnTo>
                    <a:pt x="0" y="653033"/>
                  </a:lnTo>
                  <a:lnTo>
                    <a:pt x="380618" y="1306067"/>
                  </a:lnTo>
                  <a:lnTo>
                    <a:pt x="667511" y="1306067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E8F7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6"/>
            <p:cNvSpPr/>
            <p:nvPr/>
          </p:nvSpPr>
          <p:spPr>
            <a:xfrm>
              <a:off x="10296143" y="2112264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34"/>
                  </a:lnTo>
                  <a:lnTo>
                    <a:pt x="380619" y="1306068"/>
                  </a:lnTo>
                  <a:lnTo>
                    <a:pt x="1134236" y="1306068"/>
                  </a:lnTo>
                  <a:lnTo>
                    <a:pt x="1514855" y="653034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BAE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7"/>
            <p:cNvSpPr/>
            <p:nvPr/>
          </p:nvSpPr>
          <p:spPr>
            <a:xfrm>
              <a:off x="11524487" y="1420367"/>
              <a:ext cx="668020" cy="1304925"/>
            </a:xfrm>
            <a:custGeom>
              <a:avLst/>
              <a:gdLst/>
              <a:ahLst/>
              <a:cxnLst/>
              <a:rect l="l" t="t" r="r" b="b"/>
              <a:pathLst>
                <a:path w="668020" h="1304925">
                  <a:moveTo>
                    <a:pt x="667511" y="0"/>
                  </a:moveTo>
                  <a:lnTo>
                    <a:pt x="380110" y="0"/>
                  </a:lnTo>
                  <a:lnTo>
                    <a:pt x="0" y="652272"/>
                  </a:lnTo>
                  <a:lnTo>
                    <a:pt x="380110" y="1304544"/>
                  </a:lnTo>
                  <a:lnTo>
                    <a:pt x="667511" y="1304544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D1ED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8"/>
            <p:cNvSpPr/>
            <p:nvPr/>
          </p:nvSpPr>
          <p:spPr>
            <a:xfrm>
              <a:off x="10296143" y="3525011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33"/>
                  </a:lnTo>
                  <a:lnTo>
                    <a:pt x="380619" y="1306068"/>
                  </a:lnTo>
                  <a:lnTo>
                    <a:pt x="1134236" y="1306068"/>
                  </a:lnTo>
                  <a:lnTo>
                    <a:pt x="1514855" y="653033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3AB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9"/>
            <p:cNvSpPr/>
            <p:nvPr/>
          </p:nvSpPr>
          <p:spPr>
            <a:xfrm>
              <a:off x="11524487" y="2831592"/>
              <a:ext cx="668020" cy="1306195"/>
            </a:xfrm>
            <a:custGeom>
              <a:avLst/>
              <a:gdLst/>
              <a:ahLst/>
              <a:cxnLst/>
              <a:rect l="l" t="t" r="r" b="b"/>
              <a:pathLst>
                <a:path w="668020" h="1306195">
                  <a:moveTo>
                    <a:pt x="667511" y="0"/>
                  </a:moveTo>
                  <a:lnTo>
                    <a:pt x="380618" y="0"/>
                  </a:lnTo>
                  <a:lnTo>
                    <a:pt x="0" y="653034"/>
                  </a:lnTo>
                  <a:lnTo>
                    <a:pt x="380618" y="1306068"/>
                  </a:lnTo>
                  <a:lnTo>
                    <a:pt x="667511" y="1306068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0"/>
            <p:cNvSpPr/>
            <p:nvPr/>
          </p:nvSpPr>
          <p:spPr>
            <a:xfrm>
              <a:off x="10296143" y="4936235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21"/>
                  </a:lnTo>
                  <a:lnTo>
                    <a:pt x="380619" y="1306042"/>
                  </a:lnTo>
                  <a:lnTo>
                    <a:pt x="1134236" y="1306042"/>
                  </a:lnTo>
                  <a:lnTo>
                    <a:pt x="1514855" y="653021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13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1"/>
            <p:cNvSpPr/>
            <p:nvPr/>
          </p:nvSpPr>
          <p:spPr>
            <a:xfrm>
              <a:off x="11524487" y="4244340"/>
              <a:ext cx="668020" cy="1304925"/>
            </a:xfrm>
            <a:custGeom>
              <a:avLst/>
              <a:gdLst/>
              <a:ahLst/>
              <a:cxnLst/>
              <a:rect l="l" t="t" r="r" b="b"/>
              <a:pathLst>
                <a:path w="668020" h="1304925">
                  <a:moveTo>
                    <a:pt x="667511" y="0"/>
                  </a:moveTo>
                  <a:lnTo>
                    <a:pt x="380110" y="0"/>
                  </a:lnTo>
                  <a:lnTo>
                    <a:pt x="0" y="652272"/>
                  </a:lnTo>
                  <a:lnTo>
                    <a:pt x="380110" y="1304544"/>
                  </a:lnTo>
                  <a:lnTo>
                    <a:pt x="667511" y="1304544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1881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2"/>
            <p:cNvSpPr/>
            <p:nvPr/>
          </p:nvSpPr>
          <p:spPr>
            <a:xfrm>
              <a:off x="10379621" y="5655564"/>
              <a:ext cx="1812925" cy="1202690"/>
            </a:xfrm>
            <a:custGeom>
              <a:avLst/>
              <a:gdLst/>
              <a:ahLst/>
              <a:cxnLst/>
              <a:rect l="l" t="t" r="r" b="b"/>
              <a:pathLst>
                <a:path w="1812925" h="1202690">
                  <a:moveTo>
                    <a:pt x="1347889" y="1202436"/>
                  </a:moveTo>
                  <a:lnTo>
                    <a:pt x="1051267" y="693420"/>
                  </a:lnTo>
                  <a:lnTo>
                    <a:pt x="296633" y="693420"/>
                  </a:lnTo>
                  <a:lnTo>
                    <a:pt x="0" y="1202436"/>
                  </a:lnTo>
                  <a:lnTo>
                    <a:pt x="1347889" y="1202436"/>
                  </a:lnTo>
                  <a:close/>
                </a:path>
                <a:path w="1812925" h="1202690">
                  <a:moveTo>
                    <a:pt x="1812378" y="0"/>
                  </a:moveTo>
                  <a:lnTo>
                    <a:pt x="1525485" y="0"/>
                  </a:lnTo>
                  <a:lnTo>
                    <a:pt x="1144866" y="653021"/>
                  </a:lnTo>
                  <a:lnTo>
                    <a:pt x="1465097" y="1202436"/>
                  </a:lnTo>
                  <a:lnTo>
                    <a:pt x="1812378" y="1202436"/>
                  </a:lnTo>
                  <a:lnTo>
                    <a:pt x="1812378" y="0"/>
                  </a:lnTo>
                  <a:close/>
                </a:path>
              </a:pathLst>
            </a:custGeom>
            <a:solidFill>
              <a:srgbClr val="13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46"/>
          <p:cNvSpPr/>
          <p:nvPr/>
        </p:nvSpPr>
        <p:spPr>
          <a:xfrm rot="16200000">
            <a:off x="10305946" y="1194053"/>
            <a:ext cx="914400" cy="853547"/>
          </a:xfrm>
          <a:custGeom>
            <a:avLst/>
            <a:gdLst/>
            <a:ahLst/>
            <a:cxnLst/>
            <a:rect l="l" t="t" r="r" b="b"/>
            <a:pathLst>
              <a:path w="914400" h="788035">
                <a:moveTo>
                  <a:pt x="684784" y="0"/>
                </a:moveTo>
                <a:lnTo>
                  <a:pt x="229616" y="0"/>
                </a:lnTo>
                <a:lnTo>
                  <a:pt x="0" y="393953"/>
                </a:lnTo>
                <a:lnTo>
                  <a:pt x="229616" y="787907"/>
                </a:lnTo>
                <a:lnTo>
                  <a:pt x="684784" y="787907"/>
                </a:lnTo>
                <a:lnTo>
                  <a:pt x="914400" y="393953"/>
                </a:lnTo>
                <a:lnTo>
                  <a:pt x="684784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46"/>
          <p:cNvSpPr/>
          <p:nvPr/>
        </p:nvSpPr>
        <p:spPr>
          <a:xfrm rot="16200000">
            <a:off x="10864532" y="1981212"/>
            <a:ext cx="914400" cy="864193"/>
          </a:xfrm>
          <a:custGeom>
            <a:avLst/>
            <a:gdLst/>
            <a:ahLst/>
            <a:cxnLst/>
            <a:rect l="l" t="t" r="r" b="b"/>
            <a:pathLst>
              <a:path w="914400" h="788035">
                <a:moveTo>
                  <a:pt x="684784" y="0"/>
                </a:moveTo>
                <a:lnTo>
                  <a:pt x="229616" y="0"/>
                </a:lnTo>
                <a:lnTo>
                  <a:pt x="0" y="393953"/>
                </a:lnTo>
                <a:lnTo>
                  <a:pt x="229616" y="787907"/>
                </a:lnTo>
                <a:lnTo>
                  <a:pt x="684784" y="787907"/>
                </a:lnTo>
                <a:lnTo>
                  <a:pt x="914400" y="393953"/>
                </a:lnTo>
                <a:lnTo>
                  <a:pt x="684784" y="0"/>
                </a:lnTo>
                <a:close/>
              </a:path>
            </a:pathLst>
          </a:custGeom>
          <a:solidFill>
            <a:srgbClr val="D1E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  <p:sp>
        <p:nvSpPr>
          <p:cNvPr id="67" name="Шестиугольник 66"/>
          <p:cNvSpPr/>
          <p:nvPr/>
        </p:nvSpPr>
        <p:spPr>
          <a:xfrm>
            <a:off x="4783550" y="564268"/>
            <a:ext cx="3020854" cy="2265373"/>
          </a:xfrm>
          <a:prstGeom prst="hexagon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1" name="object 41"/>
          <p:cNvGrpSpPr/>
          <p:nvPr/>
        </p:nvGrpSpPr>
        <p:grpSpPr>
          <a:xfrm>
            <a:off x="7680461" y="361730"/>
            <a:ext cx="4485377" cy="1716297"/>
            <a:chOff x="7666198" y="365032"/>
            <a:chExt cx="4485377" cy="1716297"/>
          </a:xfrm>
        </p:grpSpPr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66198" y="365032"/>
              <a:ext cx="1154286" cy="99946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 rot="16200000">
              <a:off x="11253283" y="1183036"/>
              <a:ext cx="914400" cy="882185"/>
            </a:xfrm>
            <a:custGeom>
              <a:avLst/>
              <a:gdLst/>
              <a:ahLst/>
              <a:cxnLst/>
              <a:rect l="l" t="t" r="r" b="b"/>
              <a:pathLst>
                <a:path w="914400" h="788035">
                  <a:moveTo>
                    <a:pt x="684784" y="0"/>
                  </a:moveTo>
                  <a:lnTo>
                    <a:pt x="229616" y="0"/>
                  </a:lnTo>
                  <a:lnTo>
                    <a:pt x="0" y="393953"/>
                  </a:lnTo>
                  <a:lnTo>
                    <a:pt x="229616" y="787907"/>
                  </a:lnTo>
                  <a:lnTo>
                    <a:pt x="684784" y="787907"/>
                  </a:lnTo>
                  <a:lnTo>
                    <a:pt x="914400" y="393953"/>
                  </a:lnTo>
                  <a:lnTo>
                    <a:pt x="684784" y="0"/>
                  </a:lnTo>
                  <a:close/>
                </a:path>
              </a:pathLst>
            </a:custGeom>
            <a:solidFill>
              <a:srgbClr val="D1ED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7"/>
          <p:cNvSpPr/>
          <p:nvPr/>
        </p:nvSpPr>
        <p:spPr>
          <a:xfrm>
            <a:off x="4295013" y="6119942"/>
            <a:ext cx="876266" cy="675367"/>
          </a:xfrm>
          <a:custGeom>
            <a:avLst/>
            <a:gdLst/>
            <a:ahLst/>
            <a:cxnLst/>
            <a:rect l="l" t="t" r="r" b="b"/>
            <a:pathLst>
              <a:path w="749935" h="647700">
                <a:moveTo>
                  <a:pt x="561086" y="0"/>
                </a:moveTo>
                <a:lnTo>
                  <a:pt x="188722" y="0"/>
                </a:lnTo>
                <a:lnTo>
                  <a:pt x="0" y="323850"/>
                </a:lnTo>
                <a:lnTo>
                  <a:pt x="188722" y="647700"/>
                </a:lnTo>
                <a:lnTo>
                  <a:pt x="561086" y="647700"/>
                </a:lnTo>
                <a:lnTo>
                  <a:pt x="749807" y="323850"/>
                </a:lnTo>
                <a:lnTo>
                  <a:pt x="561086" y="0"/>
                </a:lnTo>
                <a:close/>
              </a:path>
            </a:pathLst>
          </a:custGeom>
          <a:solidFill>
            <a:srgbClr val="B3E4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8"/>
          <p:cNvSpPr/>
          <p:nvPr/>
        </p:nvSpPr>
        <p:spPr>
          <a:xfrm>
            <a:off x="1351026" y="822198"/>
            <a:ext cx="809625" cy="698500"/>
          </a:xfrm>
          <a:custGeom>
            <a:avLst/>
            <a:gdLst/>
            <a:ahLst/>
            <a:cxnLst/>
            <a:rect l="l" t="t" r="r" b="b"/>
            <a:pathLst>
              <a:path w="809625" h="698500">
                <a:moveTo>
                  <a:pt x="605790" y="0"/>
                </a:moveTo>
                <a:lnTo>
                  <a:pt x="203454" y="0"/>
                </a:lnTo>
                <a:lnTo>
                  <a:pt x="0" y="348995"/>
                </a:lnTo>
                <a:lnTo>
                  <a:pt x="203454" y="697991"/>
                </a:lnTo>
                <a:lnTo>
                  <a:pt x="605790" y="697991"/>
                </a:lnTo>
                <a:lnTo>
                  <a:pt x="809244" y="348995"/>
                </a:lnTo>
                <a:lnTo>
                  <a:pt x="605790" y="0"/>
                </a:lnTo>
                <a:close/>
              </a:path>
            </a:pathLst>
          </a:custGeom>
          <a:solidFill>
            <a:srgbClr val="1881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502716" y="347598"/>
            <a:ext cx="2514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</a:t>
            </a:r>
            <a:r>
              <a:rPr lang="ru-RU" sz="1600" b="1" spc="-2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6</a:t>
            </a:r>
            <a:endParaRPr sz="16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5112" y="146685"/>
            <a:ext cx="4458461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РАСХОДЫ НА ОБРАЗОВАНИЕ</a:t>
            </a:r>
          </a:p>
        </p:txBody>
      </p:sp>
      <p:sp>
        <p:nvSpPr>
          <p:cNvPr id="4" name="object 4"/>
          <p:cNvSpPr/>
          <p:nvPr/>
        </p:nvSpPr>
        <p:spPr>
          <a:xfrm>
            <a:off x="2448092" y="2280792"/>
            <a:ext cx="2552700" cy="2200910"/>
          </a:xfrm>
          <a:custGeom>
            <a:avLst/>
            <a:gdLst/>
            <a:ahLst/>
            <a:cxnLst/>
            <a:rect l="l" t="t" r="r" b="b"/>
            <a:pathLst>
              <a:path w="2552700" h="2200910">
                <a:moveTo>
                  <a:pt x="1911349" y="0"/>
                </a:moveTo>
                <a:lnTo>
                  <a:pt x="641350" y="0"/>
                </a:lnTo>
                <a:lnTo>
                  <a:pt x="0" y="1100328"/>
                </a:lnTo>
                <a:lnTo>
                  <a:pt x="641350" y="2200656"/>
                </a:lnTo>
                <a:lnTo>
                  <a:pt x="1911349" y="2200656"/>
                </a:lnTo>
                <a:lnTo>
                  <a:pt x="2552699" y="1100328"/>
                </a:lnTo>
                <a:lnTo>
                  <a:pt x="1911349" y="0"/>
                </a:lnTo>
                <a:close/>
              </a:path>
            </a:pathLst>
          </a:custGeom>
          <a:solidFill>
            <a:srgbClr val="3AB7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76143" y="2561628"/>
            <a:ext cx="2066213" cy="15510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Общий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объем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расходов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на </a:t>
            </a:r>
            <a:r>
              <a:rPr sz="1600" b="1" spc="-10" dirty="0" err="1">
                <a:solidFill>
                  <a:srgbClr val="FFFFFF"/>
                </a:solidFill>
                <a:latin typeface="Arial"/>
                <a:cs typeface="Arial"/>
              </a:rPr>
              <a:t>образование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600" b="1" dirty="0" smtClean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160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 smtClean="0">
                <a:solidFill>
                  <a:srgbClr val="FFFFFF"/>
                </a:solidFill>
                <a:latin typeface="Arial"/>
                <a:cs typeface="Arial"/>
              </a:rPr>
              <a:t>202</a:t>
            </a:r>
            <a:r>
              <a:rPr lang="ru-RU" sz="1600" b="1" dirty="0" smtClean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600" b="1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 err="1" smtClean="0">
                <a:solidFill>
                  <a:srgbClr val="FFFFFF"/>
                </a:solidFill>
                <a:latin typeface="Arial"/>
                <a:cs typeface="Arial"/>
              </a:rPr>
              <a:t>год</a:t>
            </a:r>
            <a:r>
              <a:rPr lang="ru-RU" sz="1600" b="1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 err="1" smtClean="0">
                <a:solidFill>
                  <a:srgbClr val="FFFFFF"/>
                </a:solidFill>
                <a:latin typeface="Arial"/>
                <a:cs typeface="Arial"/>
              </a:rPr>
              <a:t>составил</a:t>
            </a:r>
            <a:endParaRPr sz="1600" dirty="0">
              <a:latin typeface="Arial"/>
              <a:cs typeface="Arial"/>
            </a:endParaRPr>
          </a:p>
          <a:p>
            <a:pPr algn="ctr">
              <a:lnSpc>
                <a:spcPts val="2390"/>
              </a:lnSpc>
            </a:pPr>
            <a:r>
              <a:rPr lang="ru-RU" sz="2000" b="1" dirty="0" smtClean="0">
                <a:solidFill>
                  <a:srgbClr val="FFFFFF"/>
                </a:solidFill>
                <a:latin typeface="Arial"/>
                <a:cs typeface="Arial"/>
              </a:rPr>
              <a:t>1 149 940,7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lang="ru-RU" sz="1600" b="1" spc="-10" dirty="0" err="1" smtClean="0">
                <a:solidFill>
                  <a:srgbClr val="FFFFFF"/>
                </a:solidFill>
                <a:latin typeface="Arial"/>
                <a:cs typeface="Arial"/>
              </a:rPr>
              <a:t>тыс</a:t>
            </a:r>
            <a:r>
              <a:rPr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600" b="1" spc="-10" dirty="0" err="1" smtClean="0">
                <a:solidFill>
                  <a:srgbClr val="FFFFFF"/>
                </a:solidFill>
                <a:latin typeface="Arial"/>
                <a:cs typeface="Arial"/>
              </a:rPr>
              <a:t>рублей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06361" y="619505"/>
            <a:ext cx="2543175" cy="183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6296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Общее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образование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spc="265" dirty="0">
                <a:latin typeface="Microsoft Sans Serif"/>
                <a:cs typeface="Microsoft Sans Serif"/>
              </a:rPr>
              <a:t>– </a:t>
            </a:r>
            <a:r>
              <a:rPr lang="ru-RU" sz="1200" dirty="0" smtClean="0">
                <a:latin typeface="Arial MT"/>
                <a:cs typeface="Arial MT"/>
              </a:rPr>
              <a:t>615 737,0 </a:t>
            </a:r>
            <a:r>
              <a:rPr lang="ru-RU" sz="1200" dirty="0" err="1" smtClean="0">
                <a:latin typeface="Arial MT"/>
                <a:cs typeface="Arial MT"/>
              </a:rPr>
              <a:t>тыс</a:t>
            </a:r>
            <a:r>
              <a:rPr sz="1200" spc="-10" dirty="0" smtClean="0">
                <a:latin typeface="Microsoft Sans Serif"/>
                <a:cs typeface="Microsoft Sans Serif"/>
              </a:rPr>
              <a:t>.</a:t>
            </a:r>
            <a:r>
              <a:rPr sz="1200" spc="-10" dirty="0" err="1" smtClean="0">
                <a:latin typeface="Microsoft Sans Serif"/>
                <a:cs typeface="Microsoft Sans Serif"/>
              </a:rPr>
              <a:t>рублей</a:t>
            </a:r>
            <a:endParaRPr sz="1200" dirty="0">
              <a:latin typeface="Microsoft Sans Serif"/>
              <a:cs typeface="Microsoft Sans Serif"/>
            </a:endParaRPr>
          </a:p>
          <a:p>
            <a:pPr marL="12700" marR="417830">
              <a:lnSpc>
                <a:spcPct val="100000"/>
              </a:lnSpc>
              <a:spcBef>
                <a:spcPts val="930"/>
              </a:spcBef>
            </a:pPr>
            <a:r>
              <a:rPr sz="1200" b="1" spc="-10" dirty="0">
                <a:latin typeface="Arial"/>
                <a:cs typeface="Arial"/>
              </a:rPr>
              <a:t>Дошкольное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образование </a:t>
            </a:r>
            <a:r>
              <a:rPr sz="1200" spc="265" dirty="0">
                <a:latin typeface="Microsoft Sans Serif"/>
                <a:cs typeface="Microsoft Sans Serif"/>
              </a:rPr>
              <a:t>– </a:t>
            </a:r>
            <a:r>
              <a:rPr lang="ru-RU" sz="1200" dirty="0" smtClean="0">
                <a:latin typeface="Arial MT"/>
                <a:cs typeface="Arial MT"/>
              </a:rPr>
              <a:t>359 925,1</a:t>
            </a:r>
            <a:r>
              <a:rPr lang="ru-RU" sz="1200" spc="-10" dirty="0">
                <a:latin typeface="Microsoft Sans Serif"/>
                <a:cs typeface="Microsoft Sans Serif"/>
              </a:rPr>
              <a:t> </a:t>
            </a:r>
            <a:r>
              <a:rPr lang="ru-RU" sz="1200" spc="-10" dirty="0" err="1" smtClean="0">
                <a:latin typeface="Microsoft Sans Serif"/>
                <a:cs typeface="Microsoft Sans Serif"/>
              </a:rPr>
              <a:t>тыс</a:t>
            </a:r>
            <a:r>
              <a:rPr sz="1200" spc="-10" dirty="0" smtClean="0">
                <a:latin typeface="Microsoft Sans Serif"/>
                <a:cs typeface="Microsoft Sans Serif"/>
              </a:rPr>
              <a:t>.</a:t>
            </a:r>
            <a:r>
              <a:rPr sz="1200" spc="-10" dirty="0" err="1" smtClean="0">
                <a:latin typeface="Microsoft Sans Serif"/>
                <a:cs typeface="Microsoft Sans Serif"/>
              </a:rPr>
              <a:t>рублей</a:t>
            </a:r>
            <a:endParaRPr sz="1200" dirty="0">
              <a:latin typeface="Microsoft Sans Serif"/>
              <a:cs typeface="Microsoft Sans Serif"/>
            </a:endParaRPr>
          </a:p>
          <a:p>
            <a:pPr marL="12700" marR="213995">
              <a:lnSpc>
                <a:spcPct val="100000"/>
              </a:lnSpc>
              <a:spcBef>
                <a:spcPts val="935"/>
              </a:spcBef>
            </a:pPr>
            <a:r>
              <a:rPr sz="1200" b="1" spc="-10" dirty="0" err="1" smtClean="0">
                <a:latin typeface="Arial"/>
                <a:cs typeface="Arial"/>
              </a:rPr>
              <a:t>Дополнительное</a:t>
            </a:r>
            <a:r>
              <a:rPr sz="1200" b="1" spc="30" dirty="0" smtClean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образование </a:t>
            </a:r>
            <a:r>
              <a:rPr sz="1200" b="1" dirty="0">
                <a:latin typeface="Arial"/>
                <a:cs typeface="Arial"/>
              </a:rPr>
              <a:t>детей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spc="315" dirty="0">
                <a:latin typeface="Microsoft Sans Serif"/>
                <a:cs typeface="Microsoft Sans Serif"/>
              </a:rPr>
              <a:t>–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lang="ru-RU" sz="1200" dirty="0" smtClean="0">
                <a:latin typeface="Arial MT"/>
                <a:cs typeface="Arial MT"/>
              </a:rPr>
              <a:t>140 460,8</a:t>
            </a:r>
            <a:r>
              <a:rPr sz="1200" spc="-30" dirty="0" smtClean="0">
                <a:latin typeface="Arial MT"/>
                <a:cs typeface="Arial MT"/>
              </a:rPr>
              <a:t> </a:t>
            </a:r>
            <a:r>
              <a:rPr lang="ru-RU" sz="1200" spc="-10" dirty="0" err="1" smtClean="0">
                <a:latin typeface="Microsoft Sans Serif"/>
                <a:cs typeface="Microsoft Sans Serif"/>
              </a:rPr>
              <a:t>тыс</a:t>
            </a:r>
            <a:r>
              <a:rPr sz="1200" spc="-10" dirty="0" smtClean="0">
                <a:latin typeface="Microsoft Sans Serif"/>
                <a:cs typeface="Microsoft Sans Serif"/>
              </a:rPr>
              <a:t>.</a:t>
            </a:r>
            <a:r>
              <a:rPr sz="1200" spc="-10" dirty="0" err="1" smtClean="0">
                <a:latin typeface="Microsoft Sans Serif"/>
                <a:cs typeface="Microsoft Sans Serif"/>
              </a:rPr>
              <a:t>рублей</a:t>
            </a:r>
            <a:endParaRPr sz="1200" dirty="0">
              <a:latin typeface="Microsoft Sans Serif"/>
              <a:cs typeface="Microsoft Sans Serif"/>
            </a:endParaRPr>
          </a:p>
          <a:p>
            <a:pPr marL="12700" marR="695325">
              <a:lnSpc>
                <a:spcPct val="100000"/>
              </a:lnSpc>
              <a:spcBef>
                <a:spcPts val="940"/>
              </a:spcBef>
            </a:pPr>
            <a:r>
              <a:rPr sz="1200" b="1" spc="-10" dirty="0">
                <a:latin typeface="Arial"/>
                <a:cs typeface="Arial"/>
              </a:rPr>
              <a:t>Молодежная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политика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spc="265" dirty="0">
                <a:latin typeface="Microsoft Sans Serif"/>
                <a:cs typeface="Microsoft Sans Serif"/>
              </a:rPr>
              <a:t>– </a:t>
            </a:r>
            <a:r>
              <a:rPr lang="ru-RU" sz="1200" dirty="0" smtClean="0">
                <a:latin typeface="Arial MT"/>
                <a:cs typeface="Arial MT"/>
              </a:rPr>
              <a:t>9 160,0</a:t>
            </a:r>
            <a:r>
              <a:rPr sz="1200" spc="-25" dirty="0" smtClean="0">
                <a:latin typeface="Arial MT"/>
                <a:cs typeface="Arial MT"/>
              </a:rPr>
              <a:t> </a:t>
            </a:r>
            <a:r>
              <a:rPr lang="ru-RU" sz="1200" spc="-10" dirty="0" err="1" smtClean="0">
                <a:latin typeface="Microsoft Sans Serif"/>
                <a:cs typeface="Microsoft Sans Serif"/>
              </a:rPr>
              <a:t>тыс</a:t>
            </a:r>
            <a:r>
              <a:rPr sz="1200" spc="-10" dirty="0" smtClean="0">
                <a:latin typeface="Microsoft Sans Serif"/>
                <a:cs typeface="Microsoft Sans Serif"/>
              </a:rPr>
              <a:t>.</a:t>
            </a:r>
            <a:r>
              <a:rPr sz="1200" spc="-10" dirty="0" err="1" smtClean="0">
                <a:latin typeface="Microsoft Sans Serif"/>
                <a:cs typeface="Microsoft Sans Serif"/>
              </a:rPr>
              <a:t>рублей</a:t>
            </a:r>
            <a:endParaRPr sz="1200" dirty="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72525" y="2560319"/>
            <a:ext cx="279913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Другие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вопросы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в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области </a:t>
            </a:r>
            <a:r>
              <a:rPr sz="1200" b="1" spc="-10" dirty="0" err="1">
                <a:latin typeface="Arial"/>
                <a:cs typeface="Arial"/>
              </a:rPr>
              <a:t>образования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lang="ru-RU" sz="1200" spc="315" dirty="0" smtClean="0">
                <a:latin typeface="Microsoft Sans Serif"/>
                <a:cs typeface="Microsoft Sans Serif"/>
              </a:rPr>
              <a:t>- </a:t>
            </a:r>
            <a:r>
              <a:rPr lang="ru-RU" sz="1200" dirty="0" smtClean="0">
                <a:latin typeface="Arial MT"/>
                <a:cs typeface="Arial MT"/>
              </a:rPr>
              <a:t>24 657,8</a:t>
            </a:r>
            <a:r>
              <a:rPr sz="1200" spc="-30" dirty="0" smtClean="0">
                <a:latin typeface="Arial MT"/>
                <a:cs typeface="Arial MT"/>
              </a:rPr>
              <a:t> </a:t>
            </a:r>
            <a:r>
              <a:rPr lang="ru-RU" sz="1200" spc="-30" dirty="0" err="1" smtClean="0">
                <a:latin typeface="Arial MT"/>
                <a:cs typeface="Arial MT"/>
              </a:rPr>
              <a:t>тыс</a:t>
            </a:r>
            <a:r>
              <a:rPr sz="1200" spc="-10" dirty="0" smtClean="0">
                <a:latin typeface="Microsoft Sans Serif"/>
                <a:cs typeface="Microsoft Sans Serif"/>
              </a:rPr>
              <a:t>.</a:t>
            </a:r>
            <a:r>
              <a:rPr sz="1200" spc="-10" dirty="0" err="1" smtClean="0">
                <a:latin typeface="Microsoft Sans Serif"/>
                <a:cs typeface="Microsoft Sans Serif"/>
              </a:rPr>
              <a:t>рублей</a:t>
            </a:r>
            <a:endParaRPr sz="1200" dirty="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24711" y="3547998"/>
            <a:ext cx="5359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59%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30470" y="1949957"/>
            <a:ext cx="5365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22%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07634" y="3977766"/>
            <a:ext cx="5359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14%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471659" y="0"/>
            <a:ext cx="2720340" cy="6858000"/>
          </a:xfrm>
          <a:custGeom>
            <a:avLst/>
            <a:gdLst/>
            <a:ahLst/>
            <a:cxnLst/>
            <a:rect l="l" t="t" r="r" b="b"/>
            <a:pathLst>
              <a:path w="2720340" h="6858000">
                <a:moveTo>
                  <a:pt x="0" y="0"/>
                </a:moveTo>
                <a:lnTo>
                  <a:pt x="0" y="6858000"/>
                </a:lnTo>
                <a:lnTo>
                  <a:pt x="2720339" y="6858000"/>
                </a:lnTo>
                <a:lnTo>
                  <a:pt x="2720340" y="0"/>
                </a:lnTo>
                <a:lnTo>
                  <a:pt x="0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9716516" y="57353"/>
            <a:ext cx="2176145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chemeClr val="tx2"/>
                </a:solidFill>
                <a:latin typeface="Arial"/>
                <a:cs typeface="Arial"/>
              </a:rPr>
              <a:t>Количество</a:t>
            </a:r>
            <a:r>
              <a:rPr sz="1400" b="1" spc="-4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chemeClr val="tx2"/>
                </a:solidFill>
                <a:latin typeface="Arial"/>
                <a:cs typeface="Arial"/>
              </a:rPr>
              <a:t>учреждений</a:t>
            </a:r>
            <a:endParaRPr sz="14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chemeClr val="tx2"/>
                </a:solidFill>
                <a:latin typeface="Arial"/>
                <a:cs typeface="Arial"/>
              </a:rPr>
              <a:t>в</a:t>
            </a:r>
            <a:r>
              <a:rPr sz="1400" b="1" spc="-3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chemeClr val="tx2"/>
                </a:solidFill>
                <a:latin typeface="Arial"/>
                <a:cs typeface="Arial"/>
              </a:rPr>
              <a:t>сфере</a:t>
            </a:r>
            <a:r>
              <a:rPr sz="1400" b="1" spc="-2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chemeClr val="tx2"/>
                </a:solidFill>
                <a:latin typeface="Arial"/>
                <a:cs typeface="Arial"/>
              </a:rPr>
              <a:t>образования</a:t>
            </a:r>
            <a:endParaRPr sz="1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749547" y="709861"/>
            <a:ext cx="9459992" cy="6189344"/>
            <a:chOff x="2678274" y="669036"/>
            <a:chExt cx="9459992" cy="6189344"/>
          </a:xfrm>
        </p:grpSpPr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78339" y="669036"/>
              <a:ext cx="342900" cy="30632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72243" y="1114044"/>
              <a:ext cx="342900" cy="30632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85960" y="1653539"/>
              <a:ext cx="342900" cy="3048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72243" y="2122932"/>
              <a:ext cx="342900" cy="3063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69196" y="2560319"/>
              <a:ext cx="341375" cy="30632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55670" y="4354451"/>
              <a:ext cx="2482596" cy="250392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3577" y="4369896"/>
              <a:ext cx="2284119" cy="187305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678274" y="6079117"/>
              <a:ext cx="1301750" cy="731197"/>
            </a:xfrm>
            <a:custGeom>
              <a:avLst/>
              <a:gdLst/>
              <a:ahLst/>
              <a:cxnLst/>
              <a:rect l="l" t="t" r="r" b="b"/>
              <a:pathLst>
                <a:path w="1301750" h="772795">
                  <a:moveTo>
                    <a:pt x="974217" y="0"/>
                  </a:moveTo>
                  <a:lnTo>
                    <a:pt x="327279" y="0"/>
                  </a:lnTo>
                  <a:lnTo>
                    <a:pt x="0" y="561594"/>
                  </a:lnTo>
                  <a:lnTo>
                    <a:pt x="123007" y="772668"/>
                  </a:lnTo>
                  <a:lnTo>
                    <a:pt x="1178488" y="772668"/>
                  </a:lnTo>
                  <a:lnTo>
                    <a:pt x="1301495" y="561594"/>
                  </a:lnTo>
                  <a:lnTo>
                    <a:pt x="974217" y="0"/>
                  </a:lnTo>
                  <a:close/>
                </a:path>
              </a:pathLst>
            </a:custGeom>
            <a:solidFill>
              <a:srgbClr val="BAE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052560" y="6300215"/>
              <a:ext cx="1172210" cy="558165"/>
            </a:xfrm>
            <a:custGeom>
              <a:avLst/>
              <a:gdLst/>
              <a:ahLst/>
              <a:cxnLst/>
              <a:rect l="l" t="t" r="r" b="b"/>
              <a:pathLst>
                <a:path w="1172209" h="558165">
                  <a:moveTo>
                    <a:pt x="877443" y="0"/>
                  </a:moveTo>
                  <a:lnTo>
                    <a:pt x="294513" y="0"/>
                  </a:lnTo>
                  <a:lnTo>
                    <a:pt x="0" y="505206"/>
                  </a:lnTo>
                  <a:lnTo>
                    <a:pt x="30650" y="557784"/>
                  </a:lnTo>
                  <a:lnTo>
                    <a:pt x="1141305" y="557784"/>
                  </a:lnTo>
                  <a:lnTo>
                    <a:pt x="1171956" y="505206"/>
                  </a:lnTo>
                  <a:lnTo>
                    <a:pt x="877443" y="0"/>
                  </a:lnTo>
                  <a:close/>
                </a:path>
              </a:pathLst>
            </a:custGeom>
            <a:solidFill>
              <a:srgbClr val="1E9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727704" y="5706684"/>
              <a:ext cx="4448810" cy="1103630"/>
            </a:xfrm>
            <a:custGeom>
              <a:avLst/>
              <a:gdLst/>
              <a:ahLst/>
              <a:cxnLst/>
              <a:rect l="l" t="t" r="r" b="b"/>
              <a:pathLst>
                <a:path w="4448809" h="1103629">
                  <a:moveTo>
                    <a:pt x="544068" y="336804"/>
                  </a:moveTo>
                  <a:lnTo>
                    <a:pt x="407289" y="102108"/>
                  </a:lnTo>
                  <a:lnTo>
                    <a:pt x="136779" y="102108"/>
                  </a:lnTo>
                  <a:lnTo>
                    <a:pt x="0" y="336804"/>
                  </a:lnTo>
                  <a:lnTo>
                    <a:pt x="136779" y="571500"/>
                  </a:lnTo>
                  <a:lnTo>
                    <a:pt x="407289" y="571500"/>
                  </a:lnTo>
                  <a:lnTo>
                    <a:pt x="544068" y="336804"/>
                  </a:lnTo>
                  <a:close/>
                </a:path>
                <a:path w="4448809" h="1103629">
                  <a:moveTo>
                    <a:pt x="4448556" y="758952"/>
                  </a:moveTo>
                  <a:lnTo>
                    <a:pt x="4006215" y="0"/>
                  </a:lnTo>
                  <a:lnTo>
                    <a:pt x="3130677" y="0"/>
                  </a:lnTo>
                  <a:lnTo>
                    <a:pt x="2688336" y="758952"/>
                  </a:lnTo>
                  <a:lnTo>
                    <a:pt x="2889072" y="1103376"/>
                  </a:lnTo>
                  <a:lnTo>
                    <a:pt x="4247807" y="1103376"/>
                  </a:lnTo>
                  <a:lnTo>
                    <a:pt x="4448556" y="758952"/>
                  </a:lnTo>
                  <a:close/>
                </a:path>
              </a:pathLst>
            </a:custGeom>
            <a:solidFill>
              <a:srgbClr val="40B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154924" y="6435851"/>
              <a:ext cx="715010" cy="422275"/>
            </a:xfrm>
            <a:custGeom>
              <a:avLst/>
              <a:gdLst/>
              <a:ahLst/>
              <a:cxnLst/>
              <a:rect l="l" t="t" r="r" b="b"/>
              <a:pathLst>
                <a:path w="715009" h="422275">
                  <a:moveTo>
                    <a:pt x="535304" y="0"/>
                  </a:moveTo>
                  <a:lnTo>
                    <a:pt x="179450" y="0"/>
                  </a:lnTo>
                  <a:lnTo>
                    <a:pt x="0" y="307848"/>
                  </a:lnTo>
                  <a:lnTo>
                    <a:pt x="66627" y="422148"/>
                  </a:lnTo>
                  <a:lnTo>
                    <a:pt x="648128" y="422148"/>
                  </a:lnTo>
                  <a:lnTo>
                    <a:pt x="714755" y="307848"/>
                  </a:lnTo>
                  <a:lnTo>
                    <a:pt x="535304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0036556" y="680465"/>
            <a:ext cx="143700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 smtClean="0">
                <a:solidFill>
                  <a:schemeClr val="tx2"/>
                </a:solidFill>
                <a:latin typeface="Arial"/>
                <a:cs typeface="Arial"/>
              </a:rPr>
              <a:t>23</a:t>
            </a:r>
            <a:r>
              <a:rPr sz="1400" b="1" spc="-30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spc="-10" dirty="0" err="1" smtClean="0">
                <a:solidFill>
                  <a:schemeClr val="tx2"/>
                </a:solidFill>
                <a:latin typeface="Arial"/>
                <a:cs typeface="Arial"/>
              </a:rPr>
              <a:t>учреждени</a:t>
            </a:r>
            <a:r>
              <a:rPr lang="ru-RU" sz="1400" b="1" spc="-10" dirty="0" smtClean="0">
                <a:solidFill>
                  <a:schemeClr val="tx2"/>
                </a:solidFill>
                <a:latin typeface="Arial"/>
                <a:cs typeface="Arial"/>
              </a:rPr>
              <a:t>я</a:t>
            </a:r>
            <a:endParaRPr sz="1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030459" y="1120266"/>
            <a:ext cx="143700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 smtClean="0">
                <a:solidFill>
                  <a:schemeClr val="tx2"/>
                </a:solidFill>
                <a:latin typeface="Arial"/>
                <a:cs typeface="Arial"/>
              </a:rPr>
              <a:t>15</a:t>
            </a:r>
            <a:r>
              <a:rPr sz="1400" b="1" spc="-30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chemeClr val="tx2"/>
                </a:solidFill>
                <a:latin typeface="Arial"/>
                <a:cs typeface="Arial"/>
              </a:rPr>
              <a:t>учреждений</a:t>
            </a:r>
            <a:endParaRPr sz="1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091800" y="1716157"/>
            <a:ext cx="132651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 smtClean="0">
                <a:solidFill>
                  <a:schemeClr val="tx2"/>
                </a:solidFill>
                <a:latin typeface="Arial"/>
                <a:cs typeface="Arial"/>
              </a:rPr>
              <a:t>3</a:t>
            </a:r>
            <a:r>
              <a:rPr sz="1400" b="1" spc="-25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spc="-10" dirty="0" err="1" smtClean="0">
                <a:solidFill>
                  <a:schemeClr val="tx2"/>
                </a:solidFill>
                <a:latin typeface="Arial"/>
                <a:cs typeface="Arial"/>
              </a:rPr>
              <a:t>учреждени</a:t>
            </a:r>
            <a:r>
              <a:rPr lang="ru-RU" sz="1400" b="1" spc="-10" dirty="0" smtClean="0">
                <a:solidFill>
                  <a:schemeClr val="tx2"/>
                </a:solidFill>
                <a:latin typeface="Arial"/>
                <a:cs typeface="Arial"/>
              </a:rPr>
              <a:t>я</a:t>
            </a:r>
            <a:endParaRPr sz="1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091800" y="2201472"/>
            <a:ext cx="124079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>
                <a:solidFill>
                  <a:schemeClr val="tx2"/>
                </a:solidFill>
                <a:latin typeface="Arial"/>
                <a:cs typeface="Arial"/>
              </a:rPr>
              <a:t>1</a:t>
            </a:r>
            <a:r>
              <a:rPr sz="1400" b="1" spc="-10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spc="-10" dirty="0" err="1" smtClean="0">
                <a:solidFill>
                  <a:schemeClr val="tx2"/>
                </a:solidFill>
                <a:latin typeface="Arial"/>
                <a:cs typeface="Arial"/>
              </a:rPr>
              <a:t>учреждени</a:t>
            </a:r>
            <a:r>
              <a:rPr lang="ru-RU" sz="1400" b="1" spc="-10" dirty="0" smtClean="0">
                <a:solidFill>
                  <a:schemeClr val="tx2"/>
                </a:solidFill>
                <a:latin typeface="Arial"/>
                <a:cs typeface="Arial"/>
              </a:rPr>
              <a:t>е</a:t>
            </a:r>
            <a:endParaRPr sz="1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132058" y="2591114"/>
            <a:ext cx="123380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chemeClr val="tx2"/>
                </a:solidFill>
                <a:latin typeface="Arial"/>
                <a:cs typeface="Arial"/>
              </a:rPr>
              <a:t>2</a:t>
            </a:r>
            <a:r>
              <a:rPr sz="1400" b="1" spc="-10" dirty="0">
                <a:solidFill>
                  <a:schemeClr val="tx2"/>
                </a:solidFill>
                <a:latin typeface="Arial"/>
                <a:cs typeface="Arial"/>
              </a:rPr>
              <a:t> учреждения</a:t>
            </a:r>
            <a:endParaRPr sz="1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graphicFrame>
        <p:nvGraphicFramePr>
          <p:cNvPr id="52" name="Диаграмма 51"/>
          <p:cNvGraphicFramePr/>
          <p:nvPr>
            <p:extLst>
              <p:ext uri="{D42A27DB-BD31-4B8C-83A1-F6EECF244321}">
                <p14:modId xmlns:p14="http://schemas.microsoft.com/office/powerpoint/2010/main" val="1134705459"/>
              </p:ext>
            </p:extLst>
          </p:nvPr>
        </p:nvGraphicFramePr>
        <p:xfrm>
          <a:off x="1234387" y="405089"/>
          <a:ext cx="7610320" cy="5324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3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70850" y="886460"/>
            <a:ext cx="569976" cy="569976"/>
          </a:xfrm>
          <a:prstGeom prst="rect">
            <a:avLst/>
          </a:prstGeom>
        </p:spPr>
      </p:pic>
      <p:pic>
        <p:nvPicPr>
          <p:cNvPr id="55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03164" y="6172200"/>
            <a:ext cx="702236" cy="614929"/>
          </a:xfrm>
          <a:prstGeom prst="rect">
            <a:avLst/>
          </a:prstGeom>
        </p:spPr>
      </p:pic>
      <p:sp>
        <p:nvSpPr>
          <p:cNvPr id="57" name="Шестиугольник 56"/>
          <p:cNvSpPr/>
          <p:nvPr/>
        </p:nvSpPr>
        <p:spPr>
          <a:xfrm>
            <a:off x="1113091" y="5372862"/>
            <a:ext cx="1855469" cy="1478277"/>
          </a:xfrm>
          <a:prstGeom prst="hexagon">
            <a:avLst/>
          </a:prstGeom>
          <a:blipFill dpi="0"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object 2"/>
          <p:cNvSpPr txBox="1"/>
          <p:nvPr/>
        </p:nvSpPr>
        <p:spPr>
          <a:xfrm>
            <a:off x="4541836" y="4851224"/>
            <a:ext cx="59438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b="1" spc="-25" dirty="0" smtClean="0">
                <a:solidFill>
                  <a:srgbClr val="FFFFFF"/>
                </a:solidFill>
                <a:latin typeface="Arial"/>
                <a:cs typeface="Arial"/>
              </a:rPr>
              <a:t>54 %</a:t>
            </a:r>
            <a:endParaRPr dirty="0">
              <a:latin typeface="Arial"/>
              <a:cs typeface="Arial"/>
            </a:endParaRPr>
          </a:p>
        </p:txBody>
      </p:sp>
      <p:sp>
        <p:nvSpPr>
          <p:cNvPr id="59" name="object 2"/>
          <p:cNvSpPr txBox="1"/>
          <p:nvPr/>
        </p:nvSpPr>
        <p:spPr>
          <a:xfrm>
            <a:off x="1953708" y="1893879"/>
            <a:ext cx="59438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b="1" spc="-2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31 %</a:t>
            </a:r>
            <a:endParaRPr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0" name="object 2"/>
          <p:cNvSpPr txBox="1"/>
          <p:nvPr/>
        </p:nvSpPr>
        <p:spPr>
          <a:xfrm>
            <a:off x="4402869" y="1456436"/>
            <a:ext cx="59438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b="1" spc="-2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12 %</a:t>
            </a:r>
            <a:endParaRPr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1" name="object 25"/>
          <p:cNvSpPr/>
          <p:nvPr/>
        </p:nvSpPr>
        <p:spPr>
          <a:xfrm>
            <a:off x="8557260" y="715084"/>
            <a:ext cx="990600" cy="214228"/>
          </a:xfrm>
          <a:custGeom>
            <a:avLst/>
            <a:gdLst/>
            <a:ahLst/>
            <a:cxnLst/>
            <a:rect l="l" t="t" r="r" b="b"/>
            <a:pathLst>
              <a:path w="4015740" h="1656715">
                <a:moveTo>
                  <a:pt x="4015740" y="0"/>
                </a:moveTo>
                <a:lnTo>
                  <a:pt x="440055" y="0"/>
                </a:lnTo>
                <a:lnTo>
                  <a:pt x="0" y="828294"/>
                </a:lnTo>
                <a:lnTo>
                  <a:pt x="440055" y="1656588"/>
                </a:lnTo>
                <a:lnTo>
                  <a:pt x="4015740" y="1656588"/>
                </a:lnTo>
                <a:lnTo>
                  <a:pt x="4015740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25"/>
          <p:cNvSpPr/>
          <p:nvPr/>
        </p:nvSpPr>
        <p:spPr>
          <a:xfrm>
            <a:off x="8736910" y="1264697"/>
            <a:ext cx="790957" cy="191739"/>
          </a:xfrm>
          <a:custGeom>
            <a:avLst/>
            <a:gdLst/>
            <a:ahLst/>
            <a:cxnLst/>
            <a:rect l="l" t="t" r="r" b="b"/>
            <a:pathLst>
              <a:path w="4015740" h="1656715">
                <a:moveTo>
                  <a:pt x="4015740" y="0"/>
                </a:moveTo>
                <a:lnTo>
                  <a:pt x="440055" y="0"/>
                </a:lnTo>
                <a:lnTo>
                  <a:pt x="0" y="828294"/>
                </a:lnTo>
                <a:lnTo>
                  <a:pt x="440055" y="1656588"/>
                </a:lnTo>
                <a:lnTo>
                  <a:pt x="4015740" y="1656588"/>
                </a:lnTo>
                <a:lnTo>
                  <a:pt x="4015740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25"/>
          <p:cNvSpPr/>
          <p:nvPr/>
        </p:nvSpPr>
        <p:spPr>
          <a:xfrm>
            <a:off x="9002447" y="1734743"/>
            <a:ext cx="591314" cy="191739"/>
          </a:xfrm>
          <a:custGeom>
            <a:avLst/>
            <a:gdLst/>
            <a:ahLst/>
            <a:cxnLst/>
            <a:rect l="l" t="t" r="r" b="b"/>
            <a:pathLst>
              <a:path w="4015740" h="1656715">
                <a:moveTo>
                  <a:pt x="4015740" y="0"/>
                </a:moveTo>
                <a:lnTo>
                  <a:pt x="440055" y="0"/>
                </a:lnTo>
                <a:lnTo>
                  <a:pt x="0" y="828294"/>
                </a:lnTo>
                <a:lnTo>
                  <a:pt x="440055" y="1656588"/>
                </a:lnTo>
                <a:lnTo>
                  <a:pt x="4015740" y="1656588"/>
                </a:lnTo>
                <a:lnTo>
                  <a:pt x="4015740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25"/>
          <p:cNvSpPr/>
          <p:nvPr/>
        </p:nvSpPr>
        <p:spPr>
          <a:xfrm>
            <a:off x="8502462" y="2204758"/>
            <a:ext cx="990600" cy="214228"/>
          </a:xfrm>
          <a:custGeom>
            <a:avLst/>
            <a:gdLst/>
            <a:ahLst/>
            <a:cxnLst/>
            <a:rect l="l" t="t" r="r" b="b"/>
            <a:pathLst>
              <a:path w="4015740" h="1656715">
                <a:moveTo>
                  <a:pt x="4015740" y="0"/>
                </a:moveTo>
                <a:lnTo>
                  <a:pt x="440055" y="0"/>
                </a:lnTo>
                <a:lnTo>
                  <a:pt x="0" y="828294"/>
                </a:lnTo>
                <a:lnTo>
                  <a:pt x="440055" y="1656588"/>
                </a:lnTo>
                <a:lnTo>
                  <a:pt x="4015740" y="1656588"/>
                </a:lnTo>
                <a:lnTo>
                  <a:pt x="4015740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25"/>
          <p:cNvSpPr/>
          <p:nvPr/>
        </p:nvSpPr>
        <p:spPr>
          <a:xfrm>
            <a:off x="9043776" y="2579166"/>
            <a:ext cx="525420" cy="180212"/>
          </a:xfrm>
          <a:custGeom>
            <a:avLst/>
            <a:gdLst/>
            <a:ahLst/>
            <a:cxnLst/>
            <a:rect l="l" t="t" r="r" b="b"/>
            <a:pathLst>
              <a:path w="4015740" h="1656715">
                <a:moveTo>
                  <a:pt x="4015740" y="0"/>
                </a:moveTo>
                <a:lnTo>
                  <a:pt x="440055" y="0"/>
                </a:lnTo>
                <a:lnTo>
                  <a:pt x="0" y="828294"/>
                </a:lnTo>
                <a:lnTo>
                  <a:pt x="440055" y="1656588"/>
                </a:lnTo>
                <a:lnTo>
                  <a:pt x="4015740" y="1656588"/>
                </a:lnTo>
                <a:lnTo>
                  <a:pt x="4015740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8"/>
          <p:cNvSpPr/>
          <p:nvPr/>
        </p:nvSpPr>
        <p:spPr>
          <a:xfrm>
            <a:off x="5039547" y="5257301"/>
            <a:ext cx="1515110" cy="1306195"/>
          </a:xfrm>
          <a:custGeom>
            <a:avLst/>
            <a:gdLst/>
            <a:ahLst/>
            <a:cxnLst/>
            <a:rect l="l" t="t" r="r" b="b"/>
            <a:pathLst>
              <a:path w="1515109" h="1306195">
                <a:moveTo>
                  <a:pt x="1134236" y="0"/>
                </a:moveTo>
                <a:lnTo>
                  <a:pt x="380619" y="0"/>
                </a:lnTo>
                <a:lnTo>
                  <a:pt x="0" y="653033"/>
                </a:lnTo>
                <a:lnTo>
                  <a:pt x="380619" y="1306068"/>
                </a:lnTo>
                <a:lnTo>
                  <a:pt x="1134236" y="1306068"/>
                </a:lnTo>
                <a:lnTo>
                  <a:pt x="1514855" y="653033"/>
                </a:lnTo>
                <a:lnTo>
                  <a:pt x="1134236" y="0"/>
                </a:lnTo>
                <a:close/>
              </a:path>
            </a:pathLst>
          </a:custGeom>
          <a:solidFill>
            <a:srgbClr val="3AB7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5"/>
          <p:cNvSpPr/>
          <p:nvPr/>
        </p:nvSpPr>
        <p:spPr>
          <a:xfrm>
            <a:off x="6061667" y="3083407"/>
            <a:ext cx="5660899" cy="1336193"/>
          </a:xfrm>
          <a:custGeom>
            <a:avLst/>
            <a:gdLst/>
            <a:ahLst/>
            <a:cxnLst/>
            <a:rect l="l" t="t" r="r" b="b"/>
            <a:pathLst>
              <a:path w="4015740" h="1656715">
                <a:moveTo>
                  <a:pt x="4015740" y="0"/>
                </a:moveTo>
                <a:lnTo>
                  <a:pt x="440055" y="0"/>
                </a:lnTo>
                <a:lnTo>
                  <a:pt x="0" y="828294"/>
                </a:lnTo>
                <a:lnTo>
                  <a:pt x="440055" y="1656588"/>
                </a:lnTo>
                <a:lnTo>
                  <a:pt x="4015740" y="1656588"/>
                </a:lnTo>
                <a:lnTo>
                  <a:pt x="4015740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pPr marL="1019810" marR="548005">
              <a:lnSpc>
                <a:spcPct val="100000"/>
              </a:lnSpc>
              <a:spcBef>
                <a:spcPts val="105"/>
              </a:spcBef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Обеспечение</a:t>
            </a:r>
            <a:r>
              <a:rPr lang="ru-RU" sz="1600" spc="65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бесплатным</a:t>
            </a:r>
            <a:r>
              <a:rPr lang="ru-RU" sz="1600" spc="65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горячим</a:t>
            </a:r>
            <a:r>
              <a:rPr lang="ru-RU" sz="1600" spc="65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-1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питанием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обучающихся</a:t>
            </a:r>
            <a:r>
              <a:rPr lang="ru-RU" sz="1600" spc="355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в</a:t>
            </a:r>
            <a:r>
              <a:rPr lang="ru-RU" sz="1600" spc="355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 </a:t>
            </a:r>
            <a:r>
              <a:rPr lang="ru-RU" sz="1600" spc="-20" dirty="0" smtClean="0">
                <a:solidFill>
                  <a:schemeClr val="accent5">
                    <a:lumMod val="50000"/>
                  </a:schemeClr>
                </a:solidFill>
                <a:latin typeface="Arial MT"/>
                <a:cs typeface="Arial MT"/>
              </a:rPr>
              <a:t>1-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MT"/>
                <a:cs typeface="Arial MT"/>
              </a:rPr>
              <a:t>4</a:t>
            </a:r>
            <a:r>
              <a:rPr lang="ru-RU" sz="1600" spc="340" dirty="0" smtClean="0">
                <a:solidFill>
                  <a:schemeClr val="accent5">
                    <a:lumMod val="50000"/>
                  </a:schemeClr>
                </a:solidFill>
                <a:latin typeface="Arial MT"/>
                <a:cs typeface="Arial MT"/>
              </a:rPr>
              <a:t> 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классах</a:t>
            </a:r>
            <a:r>
              <a:rPr lang="ru-RU" sz="1600" spc="355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в</a:t>
            </a:r>
            <a:r>
              <a:rPr lang="ru-RU" sz="1600" spc="355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 </a:t>
            </a:r>
            <a:r>
              <a:rPr lang="ru-RU" sz="1600" spc="-1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школах </a:t>
            </a:r>
            <a:r>
              <a:rPr lang="ru-RU" sz="1600" spc="345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–</a:t>
            </a:r>
            <a:r>
              <a:rPr lang="ru-RU" sz="1600" spc="-5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44 213,7 </a:t>
            </a:r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тыс</a:t>
            </a:r>
            <a:r>
              <a:rPr lang="ru-RU" sz="1600" b="1" spc="-10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.рублей</a:t>
            </a:r>
            <a:r>
              <a:rPr lang="ru-RU" sz="16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</a:p>
          <a:p>
            <a:pPr marL="1019810" marR="548005">
              <a:lnSpc>
                <a:spcPct val="100000"/>
              </a:lnSpc>
              <a:spcBef>
                <a:spcPts val="105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2 933 </a:t>
            </a:r>
            <a:r>
              <a:rPr lang="ru-RU" sz="1600" b="1" spc="-10" dirty="0" smtClean="0">
                <a:solidFill>
                  <a:srgbClr val="FF0000"/>
                </a:solidFill>
                <a:latin typeface="Arial"/>
                <a:cs typeface="Arial"/>
              </a:rPr>
              <a:t>учащихся</a:t>
            </a:r>
            <a:r>
              <a:rPr lang="ru-RU" sz="16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обеспечено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1019810">
              <a:lnSpc>
                <a:spcPct val="100000"/>
              </a:lnSpc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горячим</a:t>
            </a:r>
            <a:r>
              <a:rPr lang="ru-RU" sz="1600" b="1" spc="-7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6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питанием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1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25945" y="3393827"/>
            <a:ext cx="560831" cy="560831"/>
          </a:xfrm>
          <a:prstGeom prst="rect">
            <a:avLst/>
          </a:prstGeom>
        </p:spPr>
      </p:pic>
      <p:sp>
        <p:nvSpPr>
          <p:cNvPr id="67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  <p:pic>
        <p:nvPicPr>
          <p:cNvPr id="68" name="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007213" y="5257301"/>
            <a:ext cx="1547443" cy="1306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  <p:sp>
        <p:nvSpPr>
          <p:cNvPr id="21" name="object 3"/>
          <p:cNvSpPr txBox="1"/>
          <p:nvPr/>
        </p:nvSpPr>
        <p:spPr>
          <a:xfrm>
            <a:off x="1295400" y="150790"/>
            <a:ext cx="10815611" cy="2428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675"/>
              </a:lnSpc>
              <a:spcBef>
                <a:spcPts val="95"/>
              </a:spcBef>
            </a:pPr>
            <a:r>
              <a:rPr lang="ru-RU" sz="23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РАСХОДЫ НА ОПЛАТУ ТРУДА ЗА СЧЕТ СРЕДСТВ МЕСТНОГО </a:t>
            </a:r>
            <a:r>
              <a:rPr lang="ru-RU" sz="2300" b="1" dirty="0" smtClean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БЮДЖЕТА</a:t>
            </a:r>
            <a:endParaRPr lang="ru-RU" sz="2300" b="1" dirty="0">
              <a:solidFill>
                <a:schemeClr val="tx2"/>
              </a:solidFill>
              <a:latin typeface="Arial"/>
              <a:ea typeface="+mj-ea"/>
              <a:cs typeface="Arial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733503710"/>
              </p:ext>
            </p:extLst>
          </p:nvPr>
        </p:nvGraphicFramePr>
        <p:xfrm>
          <a:off x="990599" y="914400"/>
          <a:ext cx="8209522" cy="5571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943600" y="3557802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206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9940" y="5259430"/>
            <a:ext cx="83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85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23" name="object 4"/>
          <p:cNvGrpSpPr/>
          <p:nvPr/>
        </p:nvGrpSpPr>
        <p:grpSpPr>
          <a:xfrm>
            <a:off x="9475302" y="556687"/>
            <a:ext cx="2719128" cy="6212893"/>
            <a:chOff x="9550768" y="220418"/>
            <a:chExt cx="2719128" cy="6212893"/>
          </a:xfrm>
        </p:grpSpPr>
        <p:sp>
          <p:nvSpPr>
            <p:cNvPr id="24" name="object 6"/>
            <p:cNvSpPr/>
            <p:nvPr/>
          </p:nvSpPr>
          <p:spPr>
            <a:xfrm>
              <a:off x="11603781" y="220418"/>
              <a:ext cx="666115" cy="1609725"/>
            </a:xfrm>
            <a:custGeom>
              <a:avLst/>
              <a:gdLst/>
              <a:ahLst/>
              <a:cxnLst/>
              <a:rect l="l" t="t" r="r" b="b"/>
              <a:pathLst>
                <a:path w="666115" h="1609725">
                  <a:moveTo>
                    <a:pt x="665988" y="0"/>
                  </a:moveTo>
                  <a:lnTo>
                    <a:pt x="469011" y="0"/>
                  </a:lnTo>
                  <a:lnTo>
                    <a:pt x="0" y="804672"/>
                  </a:lnTo>
                  <a:lnTo>
                    <a:pt x="469011" y="1609344"/>
                  </a:lnTo>
                  <a:lnTo>
                    <a:pt x="665988" y="1609344"/>
                  </a:lnTo>
                  <a:lnTo>
                    <a:pt x="665988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25" name="object 7"/>
            <p:cNvSpPr/>
            <p:nvPr/>
          </p:nvSpPr>
          <p:spPr>
            <a:xfrm>
              <a:off x="9550768" y="1933202"/>
              <a:ext cx="2719128" cy="2778608"/>
            </a:xfrm>
            <a:custGeom>
              <a:avLst/>
              <a:gdLst/>
              <a:ahLst/>
              <a:cxnLst/>
              <a:rect l="l" t="t" r="r" b="b"/>
              <a:pathLst>
                <a:path w="2228215" h="2524125">
                  <a:moveTo>
                    <a:pt x="1866900" y="1719072"/>
                  </a:moveTo>
                  <a:lnTo>
                    <a:pt x="1397889" y="914400"/>
                  </a:lnTo>
                  <a:lnTo>
                    <a:pt x="469011" y="914400"/>
                  </a:lnTo>
                  <a:lnTo>
                    <a:pt x="0" y="1719072"/>
                  </a:lnTo>
                  <a:lnTo>
                    <a:pt x="469011" y="2523744"/>
                  </a:lnTo>
                  <a:lnTo>
                    <a:pt x="1397889" y="2523744"/>
                  </a:lnTo>
                  <a:lnTo>
                    <a:pt x="1866900" y="1719072"/>
                  </a:lnTo>
                  <a:close/>
                </a:path>
                <a:path w="2228215" h="2524125">
                  <a:moveTo>
                    <a:pt x="2228088" y="0"/>
                  </a:moveTo>
                  <a:lnTo>
                    <a:pt x="2031492" y="0"/>
                  </a:lnTo>
                  <a:lnTo>
                    <a:pt x="1562100" y="805434"/>
                  </a:lnTo>
                  <a:lnTo>
                    <a:pt x="2031492" y="1610868"/>
                  </a:lnTo>
                  <a:lnTo>
                    <a:pt x="2228088" y="1610868"/>
                  </a:lnTo>
                  <a:lnTo>
                    <a:pt x="2228088" y="0"/>
                  </a:lnTo>
                  <a:close/>
                </a:path>
              </a:pathLst>
            </a:custGeom>
            <a:solidFill>
              <a:srgbClr val="1C90A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26" name="object 8"/>
            <p:cNvSpPr/>
            <p:nvPr/>
          </p:nvSpPr>
          <p:spPr>
            <a:xfrm>
              <a:off x="9756701" y="3921251"/>
              <a:ext cx="2513195" cy="2512060"/>
            </a:xfrm>
            <a:custGeom>
              <a:avLst/>
              <a:gdLst/>
              <a:ahLst/>
              <a:cxnLst/>
              <a:rect l="l" t="t" r="r" b="b"/>
              <a:pathLst>
                <a:path w="2228215" h="2512060">
                  <a:moveTo>
                    <a:pt x="1866900" y="1706905"/>
                  </a:moveTo>
                  <a:lnTo>
                    <a:pt x="1397889" y="902208"/>
                  </a:lnTo>
                  <a:lnTo>
                    <a:pt x="469011" y="902208"/>
                  </a:lnTo>
                  <a:lnTo>
                    <a:pt x="0" y="1706905"/>
                  </a:lnTo>
                  <a:lnTo>
                    <a:pt x="469011" y="2511602"/>
                  </a:lnTo>
                  <a:lnTo>
                    <a:pt x="1397889" y="2511602"/>
                  </a:lnTo>
                  <a:lnTo>
                    <a:pt x="1866900" y="1706905"/>
                  </a:lnTo>
                  <a:close/>
                </a:path>
                <a:path w="2228215" h="2512060">
                  <a:moveTo>
                    <a:pt x="2228088" y="0"/>
                  </a:moveTo>
                  <a:lnTo>
                    <a:pt x="2029968" y="0"/>
                  </a:lnTo>
                  <a:lnTo>
                    <a:pt x="1560576" y="805434"/>
                  </a:lnTo>
                  <a:lnTo>
                    <a:pt x="2029968" y="1610868"/>
                  </a:lnTo>
                  <a:lnTo>
                    <a:pt x="2228088" y="1610868"/>
                  </a:lnTo>
                  <a:lnTo>
                    <a:pt x="2228088" y="0"/>
                  </a:lnTo>
                  <a:close/>
                </a:path>
              </a:pathLst>
            </a:custGeom>
            <a:solidFill>
              <a:srgbClr val="13607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FF00"/>
                </a:solidFill>
              </a:endParaRPr>
            </a:p>
          </p:txBody>
        </p:sp>
      </p:grpSp>
      <p:sp>
        <p:nvSpPr>
          <p:cNvPr id="27" name="Шестиугольник 26"/>
          <p:cNvSpPr/>
          <p:nvPr/>
        </p:nvSpPr>
        <p:spPr>
          <a:xfrm>
            <a:off x="304800" y="5246009"/>
            <a:ext cx="1828800" cy="1598570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6088814" y="1888642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98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29" name="object 30"/>
          <p:cNvGrpSpPr/>
          <p:nvPr/>
        </p:nvGrpSpPr>
        <p:grpSpPr>
          <a:xfrm>
            <a:off x="9187997" y="962714"/>
            <a:ext cx="2721910" cy="2281686"/>
            <a:chOff x="1325625" y="536194"/>
            <a:chExt cx="2280920" cy="1969770"/>
          </a:xfrm>
        </p:grpSpPr>
        <p:sp>
          <p:nvSpPr>
            <p:cNvPr id="30" name="object 31"/>
            <p:cNvSpPr/>
            <p:nvPr/>
          </p:nvSpPr>
          <p:spPr>
            <a:xfrm>
              <a:off x="1459991" y="649224"/>
              <a:ext cx="2010410" cy="1732914"/>
            </a:xfrm>
            <a:custGeom>
              <a:avLst/>
              <a:gdLst/>
              <a:ahLst/>
              <a:cxnLst/>
              <a:rect l="l" t="t" r="r" b="b"/>
              <a:pathLst>
                <a:path w="2010410" h="1732914">
                  <a:moveTo>
                    <a:pt x="1505204" y="0"/>
                  </a:moveTo>
                  <a:lnTo>
                    <a:pt x="504952" y="0"/>
                  </a:lnTo>
                  <a:lnTo>
                    <a:pt x="0" y="866393"/>
                  </a:lnTo>
                  <a:lnTo>
                    <a:pt x="504952" y="1732914"/>
                  </a:lnTo>
                  <a:lnTo>
                    <a:pt x="1505204" y="1732914"/>
                  </a:lnTo>
                  <a:lnTo>
                    <a:pt x="2010156" y="866393"/>
                  </a:lnTo>
                  <a:lnTo>
                    <a:pt x="1505204" y="0"/>
                  </a:lnTo>
                  <a:close/>
                </a:path>
              </a:pathLst>
            </a:custGeom>
            <a:solidFill>
              <a:srgbClr val="40B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2"/>
            <p:cNvSpPr/>
            <p:nvPr/>
          </p:nvSpPr>
          <p:spPr>
            <a:xfrm>
              <a:off x="1335785" y="546354"/>
              <a:ext cx="2260600" cy="1949450"/>
            </a:xfrm>
            <a:custGeom>
              <a:avLst/>
              <a:gdLst/>
              <a:ahLst/>
              <a:cxnLst/>
              <a:rect l="l" t="t" r="r" b="b"/>
              <a:pathLst>
                <a:path w="2260600" h="1949450">
                  <a:moveTo>
                    <a:pt x="0" y="974598"/>
                  </a:moveTo>
                  <a:lnTo>
                    <a:pt x="568070" y="0"/>
                  </a:lnTo>
                  <a:lnTo>
                    <a:pt x="1692020" y="0"/>
                  </a:lnTo>
                  <a:lnTo>
                    <a:pt x="2260091" y="974598"/>
                  </a:lnTo>
                  <a:lnTo>
                    <a:pt x="1692020" y="1949196"/>
                  </a:lnTo>
                  <a:lnTo>
                    <a:pt x="568070" y="1949196"/>
                  </a:lnTo>
                  <a:lnTo>
                    <a:pt x="0" y="974598"/>
                  </a:lnTo>
                  <a:close/>
                </a:path>
              </a:pathLst>
            </a:custGeom>
            <a:ln w="19811">
              <a:solidFill>
                <a:srgbClr val="8DD4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2"/>
          <p:cNvSpPr txBox="1"/>
          <p:nvPr/>
        </p:nvSpPr>
        <p:spPr>
          <a:xfrm>
            <a:off x="502716" y="347598"/>
            <a:ext cx="2514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</a:t>
            </a:r>
            <a:r>
              <a:rPr lang="ru-RU" sz="1600" b="1" spc="-2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7</a:t>
            </a:r>
            <a:endParaRPr sz="16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 rot="16200000">
            <a:off x="2577863" y="986804"/>
            <a:ext cx="706855" cy="1066800"/>
          </a:xfrm>
          <a:custGeom>
            <a:avLst/>
            <a:gdLst/>
            <a:ahLst/>
            <a:cxnLst/>
            <a:rect l="l" t="t" r="r" b="b"/>
            <a:pathLst>
              <a:path w="1108075" h="883920">
                <a:moveTo>
                  <a:pt x="873124" y="0"/>
                </a:moveTo>
                <a:lnTo>
                  <a:pt x="0" y="0"/>
                </a:lnTo>
                <a:lnTo>
                  <a:pt x="0" y="883919"/>
                </a:lnTo>
                <a:lnTo>
                  <a:pt x="873124" y="883919"/>
                </a:lnTo>
                <a:lnTo>
                  <a:pt x="1107948" y="441959"/>
                </a:lnTo>
                <a:lnTo>
                  <a:pt x="873124" y="0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2410591" y="1326248"/>
            <a:ext cx="115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350,9</a:t>
            </a:r>
            <a:endParaRPr lang="ru-RU" sz="2800" b="1" dirty="0"/>
          </a:p>
        </p:txBody>
      </p:sp>
      <p:sp>
        <p:nvSpPr>
          <p:cNvPr id="37" name="object 35"/>
          <p:cNvSpPr/>
          <p:nvPr/>
        </p:nvSpPr>
        <p:spPr>
          <a:xfrm rot="16200000">
            <a:off x="6007231" y="591900"/>
            <a:ext cx="706855" cy="1066800"/>
          </a:xfrm>
          <a:custGeom>
            <a:avLst/>
            <a:gdLst/>
            <a:ahLst/>
            <a:cxnLst/>
            <a:rect l="l" t="t" r="r" b="b"/>
            <a:pathLst>
              <a:path w="1108075" h="883920">
                <a:moveTo>
                  <a:pt x="873124" y="0"/>
                </a:moveTo>
                <a:lnTo>
                  <a:pt x="0" y="0"/>
                </a:lnTo>
                <a:lnTo>
                  <a:pt x="0" y="883919"/>
                </a:lnTo>
                <a:lnTo>
                  <a:pt x="873124" y="883919"/>
                </a:lnTo>
                <a:lnTo>
                  <a:pt x="1107948" y="441959"/>
                </a:lnTo>
                <a:lnTo>
                  <a:pt x="873124" y="0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TextBox 37"/>
          <p:cNvSpPr txBox="1"/>
          <p:nvPr/>
        </p:nvSpPr>
        <p:spPr>
          <a:xfrm>
            <a:off x="5827258" y="950485"/>
            <a:ext cx="1099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381,3</a:t>
            </a:r>
            <a:endParaRPr lang="ru-RU" sz="28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615970" y="2466972"/>
            <a:ext cx="812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89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21924" y="3782834"/>
            <a:ext cx="1000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167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15970" y="5328109"/>
            <a:ext cx="895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77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12859" y="476800"/>
            <a:ext cx="1194558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1675"/>
              </a:lnSpc>
              <a:spcBef>
                <a:spcPts val="95"/>
              </a:spcBef>
            </a:pPr>
            <a:r>
              <a:rPr lang="ru-RU" b="1" dirty="0" err="1" smtClean="0">
                <a:solidFill>
                  <a:schemeClr val="tx2"/>
                </a:solidFill>
                <a:latin typeface="Arial"/>
                <a:cs typeface="Arial"/>
              </a:rPr>
              <a:t>млн.руб</a:t>
            </a:r>
            <a:r>
              <a:rPr lang="ru-RU" b="1" dirty="0">
                <a:solidFill>
                  <a:schemeClr val="tx2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00" y="4847588"/>
            <a:ext cx="1567407" cy="188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84641" y="2053230"/>
            <a:ext cx="2462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40 395,32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руб</a:t>
            </a:r>
            <a:r>
              <a:rPr lang="ru-RU" sz="2400" b="1" dirty="0" smtClean="0">
                <a:solidFill>
                  <a:srgbClr val="FF0000"/>
                </a:solidFill>
              </a:rPr>
              <a:t>.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82200" y="5161845"/>
            <a:ext cx="18252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C000"/>
                </a:solidFill>
              </a:rPr>
              <a:t> </a:t>
            </a:r>
            <a:endParaRPr lang="ru-RU" sz="1400" b="1" dirty="0"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89134" y="1482140"/>
            <a:ext cx="1917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Дополнительное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образование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0003037" y="3598168"/>
            <a:ext cx="1253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Культура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398572" y="4019467"/>
            <a:ext cx="2462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42 525,60</a:t>
            </a:r>
            <a:r>
              <a:rPr lang="ru-RU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руб</a:t>
            </a: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endParaRPr lang="ru-RU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294779" y="5388891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МРОТ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9533029" y="5758223"/>
            <a:ext cx="2462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22 440,0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руб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8153400" y="2291744"/>
            <a:ext cx="940503" cy="1490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8153400" y="2440794"/>
            <a:ext cx="1319609" cy="8136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8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106" y="3442015"/>
            <a:ext cx="6018985" cy="3385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7131" y="69252"/>
            <a:ext cx="9420868" cy="556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lnSpc>
                <a:spcPts val="1675"/>
              </a:lnSpc>
              <a:spcBef>
                <a:spcPts val="95"/>
              </a:spcBef>
            </a:pPr>
            <a:r>
              <a:rPr lang="ru-RU" altLang="ru-RU" sz="24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ДОРОЖНЫЙ ФОНД АХТУБИНСКОГО РАЙОНА на 2025 </a:t>
            </a:r>
            <a:r>
              <a:rPr lang="ru-RU" altLang="ru-RU" sz="2400" b="1" dirty="0" smtClean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год</a:t>
            </a:r>
          </a:p>
          <a:p>
            <a:pPr marL="12700" algn="ctr">
              <a:lnSpc>
                <a:spcPts val="1675"/>
              </a:lnSpc>
              <a:spcBef>
                <a:spcPts val="95"/>
              </a:spcBef>
            </a:pPr>
            <a:endParaRPr lang="ru-RU" sz="2400" b="1" dirty="0">
              <a:solidFill>
                <a:schemeClr val="tx2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5530330" y="2910154"/>
            <a:ext cx="4503351" cy="735445"/>
            <a:chOff x="686805" y="2348425"/>
            <a:chExt cx="2910782" cy="965272"/>
          </a:xfrm>
        </p:grpSpPr>
        <p:sp>
          <p:nvSpPr>
            <p:cNvPr id="33" name="Пятиугольник 32"/>
            <p:cNvSpPr/>
            <p:nvPr/>
          </p:nvSpPr>
          <p:spPr>
            <a:xfrm>
              <a:off x="686805" y="2377593"/>
              <a:ext cx="2910782" cy="93610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726140" y="2348425"/>
              <a:ext cx="2389641" cy="9361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346" tIns="50673" rIns="25337" bIns="50673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Times New Roman" pitchFamily="18" charset="0"/>
                  <a:cs typeface="Times New Roman" pitchFamily="18" charset="0"/>
                </a:rPr>
                <a:t>Паспортизация автомобильных дорог</a:t>
              </a:r>
              <a:endParaRPr lang="ru-RU" sz="20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386078" y="1964915"/>
            <a:ext cx="4662841" cy="737737"/>
            <a:chOff x="1371599" y="4668942"/>
            <a:chExt cx="4662841" cy="737737"/>
          </a:xfrm>
        </p:grpSpPr>
        <p:sp>
          <p:nvSpPr>
            <p:cNvPr id="36" name="Нашивка 35"/>
            <p:cNvSpPr/>
            <p:nvPr/>
          </p:nvSpPr>
          <p:spPr>
            <a:xfrm>
              <a:off x="1371599" y="4693457"/>
              <a:ext cx="4662841" cy="713222"/>
            </a:xfrm>
            <a:prstGeom prst="chevron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Нашивка 4"/>
            <p:cNvSpPr/>
            <p:nvPr/>
          </p:nvSpPr>
          <p:spPr>
            <a:xfrm>
              <a:off x="2072671" y="4668942"/>
              <a:ext cx="3163277" cy="7132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010" tIns="50673" rIns="25337" bIns="50673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Times New Roman" pitchFamily="18" charset="0"/>
                  <a:cs typeface="Times New Roman" pitchFamily="18" charset="0"/>
                </a:rPr>
                <a:t>Обустройство пешеходных переходов</a:t>
              </a:r>
              <a:endParaRPr lang="ru-RU" sz="20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0" name="Нашивка 39"/>
          <p:cNvSpPr/>
          <p:nvPr/>
        </p:nvSpPr>
        <p:spPr>
          <a:xfrm>
            <a:off x="1376008" y="400210"/>
            <a:ext cx="4477150" cy="713222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818801301"/>
              </p:ext>
            </p:extLst>
          </p:nvPr>
        </p:nvGraphicFramePr>
        <p:xfrm>
          <a:off x="1297004" y="756821"/>
          <a:ext cx="5948750" cy="5267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TextBox 41"/>
          <p:cNvSpPr txBox="1"/>
          <p:nvPr/>
        </p:nvSpPr>
        <p:spPr>
          <a:xfrm rot="17161835">
            <a:off x="2009613" y="2969018"/>
            <a:ext cx="2175160" cy="369332"/>
          </a:xfrm>
          <a:prstGeom prst="rect">
            <a:avLst/>
          </a:prstGeom>
          <a:noFill/>
          <a:scene3d>
            <a:camera prst="orthographicFront">
              <a:rot lat="0" lon="1800000" rev="0"/>
            </a:camera>
            <a:lightRig rig="threePt" dir="t"/>
          </a:scene3d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Бюджет АО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44" name="object 3"/>
          <p:cNvGrpSpPr/>
          <p:nvPr/>
        </p:nvGrpSpPr>
        <p:grpSpPr>
          <a:xfrm>
            <a:off x="2153370" y="2718938"/>
            <a:ext cx="2418630" cy="2221951"/>
            <a:chOff x="1426210" y="746505"/>
            <a:chExt cx="3119120" cy="2692400"/>
          </a:xfrm>
        </p:grpSpPr>
        <p:sp>
          <p:nvSpPr>
            <p:cNvPr id="45" name="object 4"/>
            <p:cNvSpPr/>
            <p:nvPr/>
          </p:nvSpPr>
          <p:spPr>
            <a:xfrm>
              <a:off x="1574292" y="870203"/>
              <a:ext cx="2816860" cy="2428240"/>
            </a:xfrm>
            <a:custGeom>
              <a:avLst/>
              <a:gdLst/>
              <a:ahLst/>
              <a:cxnLst/>
              <a:rect l="l" t="t" r="r" b="b"/>
              <a:pathLst>
                <a:path w="2816860" h="2428240">
                  <a:moveTo>
                    <a:pt x="2108835" y="0"/>
                  </a:moveTo>
                  <a:lnTo>
                    <a:pt x="707516" y="0"/>
                  </a:lnTo>
                  <a:lnTo>
                    <a:pt x="0" y="1213993"/>
                  </a:lnTo>
                  <a:lnTo>
                    <a:pt x="707516" y="2427859"/>
                  </a:lnTo>
                  <a:lnTo>
                    <a:pt x="2108835" y="2427859"/>
                  </a:lnTo>
                  <a:lnTo>
                    <a:pt x="2816352" y="1213993"/>
                  </a:lnTo>
                  <a:lnTo>
                    <a:pt x="2108835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5"/>
            <p:cNvSpPr/>
            <p:nvPr/>
          </p:nvSpPr>
          <p:spPr>
            <a:xfrm>
              <a:off x="1436370" y="756665"/>
              <a:ext cx="3098800" cy="2672080"/>
            </a:xfrm>
            <a:custGeom>
              <a:avLst/>
              <a:gdLst/>
              <a:ahLst/>
              <a:cxnLst/>
              <a:rect l="l" t="t" r="r" b="b"/>
              <a:pathLst>
                <a:path w="3098800" h="2672079">
                  <a:moveTo>
                    <a:pt x="0" y="1335786"/>
                  </a:moveTo>
                  <a:lnTo>
                    <a:pt x="778510" y="0"/>
                  </a:lnTo>
                  <a:lnTo>
                    <a:pt x="2319782" y="0"/>
                  </a:lnTo>
                  <a:lnTo>
                    <a:pt x="3098292" y="1335786"/>
                  </a:lnTo>
                  <a:lnTo>
                    <a:pt x="2319782" y="2671572"/>
                  </a:lnTo>
                  <a:lnTo>
                    <a:pt x="778510" y="2671572"/>
                  </a:lnTo>
                  <a:lnTo>
                    <a:pt x="0" y="1335786"/>
                  </a:lnTo>
                  <a:close/>
                </a:path>
              </a:pathLst>
            </a:custGeom>
            <a:ln w="19812">
              <a:solidFill>
                <a:srgbClr val="8DD4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6"/>
          <p:cNvSpPr txBox="1"/>
          <p:nvPr/>
        </p:nvSpPr>
        <p:spPr>
          <a:xfrm>
            <a:off x="2276358" y="3048000"/>
            <a:ext cx="2138459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40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87,3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0" dirty="0" err="1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млн.руб</a:t>
            </a:r>
            <a:r>
              <a:rPr lang="ru-RU" sz="3200" b="1" spc="-1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.</a:t>
            </a:r>
            <a:endParaRPr sz="3200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48" name="object 2"/>
          <p:cNvGrpSpPr/>
          <p:nvPr/>
        </p:nvGrpSpPr>
        <p:grpSpPr>
          <a:xfrm rot="10800000" flipH="1">
            <a:off x="10830141" y="4161"/>
            <a:ext cx="1361859" cy="4972254"/>
            <a:chOff x="10296143" y="7620"/>
            <a:chExt cx="1896403" cy="6850634"/>
          </a:xfrm>
        </p:grpSpPr>
        <p:sp>
          <p:nvSpPr>
            <p:cNvPr id="49" name="object 5"/>
            <p:cNvSpPr/>
            <p:nvPr/>
          </p:nvSpPr>
          <p:spPr>
            <a:xfrm>
              <a:off x="11524487" y="7620"/>
              <a:ext cx="668020" cy="1306195"/>
            </a:xfrm>
            <a:custGeom>
              <a:avLst/>
              <a:gdLst/>
              <a:ahLst/>
              <a:cxnLst/>
              <a:rect l="l" t="t" r="r" b="b"/>
              <a:pathLst>
                <a:path w="668020" h="1306195">
                  <a:moveTo>
                    <a:pt x="667511" y="0"/>
                  </a:moveTo>
                  <a:lnTo>
                    <a:pt x="380618" y="0"/>
                  </a:lnTo>
                  <a:lnTo>
                    <a:pt x="0" y="653033"/>
                  </a:lnTo>
                  <a:lnTo>
                    <a:pt x="380618" y="1306067"/>
                  </a:lnTo>
                  <a:lnTo>
                    <a:pt x="667511" y="1306067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E8F7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7"/>
            <p:cNvSpPr/>
            <p:nvPr/>
          </p:nvSpPr>
          <p:spPr>
            <a:xfrm>
              <a:off x="11524487" y="1420367"/>
              <a:ext cx="668020" cy="1304925"/>
            </a:xfrm>
            <a:custGeom>
              <a:avLst/>
              <a:gdLst/>
              <a:ahLst/>
              <a:cxnLst/>
              <a:rect l="l" t="t" r="r" b="b"/>
              <a:pathLst>
                <a:path w="668020" h="1304925">
                  <a:moveTo>
                    <a:pt x="667511" y="0"/>
                  </a:moveTo>
                  <a:lnTo>
                    <a:pt x="380110" y="0"/>
                  </a:lnTo>
                  <a:lnTo>
                    <a:pt x="0" y="652272"/>
                  </a:lnTo>
                  <a:lnTo>
                    <a:pt x="380110" y="1304544"/>
                  </a:lnTo>
                  <a:lnTo>
                    <a:pt x="667511" y="1304544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D1ED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8"/>
            <p:cNvSpPr/>
            <p:nvPr/>
          </p:nvSpPr>
          <p:spPr>
            <a:xfrm>
              <a:off x="10296143" y="3525011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33"/>
                  </a:lnTo>
                  <a:lnTo>
                    <a:pt x="380619" y="1306068"/>
                  </a:lnTo>
                  <a:lnTo>
                    <a:pt x="1134236" y="1306068"/>
                  </a:lnTo>
                  <a:lnTo>
                    <a:pt x="1514855" y="653033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3AB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9"/>
            <p:cNvSpPr/>
            <p:nvPr/>
          </p:nvSpPr>
          <p:spPr>
            <a:xfrm>
              <a:off x="11524487" y="2831592"/>
              <a:ext cx="668020" cy="1306195"/>
            </a:xfrm>
            <a:custGeom>
              <a:avLst/>
              <a:gdLst/>
              <a:ahLst/>
              <a:cxnLst/>
              <a:rect l="l" t="t" r="r" b="b"/>
              <a:pathLst>
                <a:path w="668020" h="1306195">
                  <a:moveTo>
                    <a:pt x="667511" y="0"/>
                  </a:moveTo>
                  <a:lnTo>
                    <a:pt x="380618" y="0"/>
                  </a:lnTo>
                  <a:lnTo>
                    <a:pt x="0" y="653034"/>
                  </a:lnTo>
                  <a:lnTo>
                    <a:pt x="380618" y="1306068"/>
                  </a:lnTo>
                  <a:lnTo>
                    <a:pt x="667511" y="1306068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0"/>
            <p:cNvSpPr/>
            <p:nvPr/>
          </p:nvSpPr>
          <p:spPr>
            <a:xfrm>
              <a:off x="10296143" y="4936235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21"/>
                  </a:lnTo>
                  <a:lnTo>
                    <a:pt x="380619" y="1306042"/>
                  </a:lnTo>
                  <a:lnTo>
                    <a:pt x="1134236" y="1306042"/>
                  </a:lnTo>
                  <a:lnTo>
                    <a:pt x="1514855" y="653021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13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1"/>
            <p:cNvSpPr/>
            <p:nvPr/>
          </p:nvSpPr>
          <p:spPr>
            <a:xfrm>
              <a:off x="11524487" y="4244340"/>
              <a:ext cx="668020" cy="1304925"/>
            </a:xfrm>
            <a:custGeom>
              <a:avLst/>
              <a:gdLst/>
              <a:ahLst/>
              <a:cxnLst/>
              <a:rect l="l" t="t" r="r" b="b"/>
              <a:pathLst>
                <a:path w="668020" h="1304925">
                  <a:moveTo>
                    <a:pt x="667511" y="0"/>
                  </a:moveTo>
                  <a:lnTo>
                    <a:pt x="380110" y="0"/>
                  </a:lnTo>
                  <a:lnTo>
                    <a:pt x="0" y="652272"/>
                  </a:lnTo>
                  <a:lnTo>
                    <a:pt x="380110" y="1304544"/>
                  </a:lnTo>
                  <a:lnTo>
                    <a:pt x="667511" y="1304544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1881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12"/>
            <p:cNvSpPr/>
            <p:nvPr/>
          </p:nvSpPr>
          <p:spPr>
            <a:xfrm>
              <a:off x="10379621" y="5655564"/>
              <a:ext cx="1812925" cy="1202690"/>
            </a:xfrm>
            <a:custGeom>
              <a:avLst/>
              <a:gdLst/>
              <a:ahLst/>
              <a:cxnLst/>
              <a:rect l="l" t="t" r="r" b="b"/>
              <a:pathLst>
                <a:path w="1812925" h="1202690">
                  <a:moveTo>
                    <a:pt x="1347889" y="1202436"/>
                  </a:moveTo>
                  <a:lnTo>
                    <a:pt x="1051267" y="693420"/>
                  </a:lnTo>
                  <a:lnTo>
                    <a:pt x="296633" y="693420"/>
                  </a:lnTo>
                  <a:lnTo>
                    <a:pt x="0" y="1202436"/>
                  </a:lnTo>
                  <a:lnTo>
                    <a:pt x="1347889" y="1202436"/>
                  </a:lnTo>
                  <a:close/>
                </a:path>
                <a:path w="1812925" h="1202690">
                  <a:moveTo>
                    <a:pt x="1812378" y="0"/>
                  </a:moveTo>
                  <a:lnTo>
                    <a:pt x="1525485" y="0"/>
                  </a:lnTo>
                  <a:lnTo>
                    <a:pt x="1144866" y="653021"/>
                  </a:lnTo>
                  <a:lnTo>
                    <a:pt x="1465097" y="1202436"/>
                  </a:lnTo>
                  <a:lnTo>
                    <a:pt x="1812378" y="1202436"/>
                  </a:lnTo>
                  <a:lnTo>
                    <a:pt x="1812378" y="0"/>
                  </a:lnTo>
                  <a:close/>
                </a:path>
              </a:pathLst>
            </a:custGeom>
            <a:solidFill>
              <a:srgbClr val="13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  <p:sp>
        <p:nvSpPr>
          <p:cNvPr id="58" name="object 3"/>
          <p:cNvSpPr txBox="1"/>
          <p:nvPr/>
        </p:nvSpPr>
        <p:spPr>
          <a:xfrm>
            <a:off x="502716" y="347598"/>
            <a:ext cx="2514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ru-RU" sz="1600" b="1" spc="-25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18</a:t>
            </a:r>
            <a:endParaRPr sz="1600" b="1" spc="-25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5530330" y="1116096"/>
            <a:ext cx="4477150" cy="716793"/>
            <a:chOff x="10924305" y="5669371"/>
            <a:chExt cx="4477150" cy="71679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9" name="Нашивка 58"/>
            <p:cNvSpPr/>
            <p:nvPr/>
          </p:nvSpPr>
          <p:spPr>
            <a:xfrm>
              <a:off x="10924305" y="5672942"/>
              <a:ext cx="4477150" cy="713222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Нашивка 4"/>
            <p:cNvSpPr/>
            <p:nvPr/>
          </p:nvSpPr>
          <p:spPr>
            <a:xfrm>
              <a:off x="11004079" y="5669371"/>
              <a:ext cx="3809999" cy="71322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010" tIns="50673" rIns="25337" bIns="50673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Содержание автомобильных дорог</a:t>
              </a:r>
              <a:endParaRPr lang="ru-RU" sz="2000" kern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787608" y="446009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 автомобильных дорог на территории сельских поселений</a:t>
            </a:r>
            <a:endParaRPr lang="ru-RU" sz="2000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bject 6"/>
          <p:cNvSpPr txBox="1"/>
          <p:nvPr/>
        </p:nvSpPr>
        <p:spPr>
          <a:xfrm>
            <a:off x="5301266" y="329480"/>
            <a:ext cx="2138459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75,3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10" dirty="0" err="1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млн.руб</a:t>
            </a:r>
            <a:r>
              <a:rPr lang="ru-RU" sz="1600" b="1" spc="-1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.</a:t>
            </a:r>
            <a:endParaRPr sz="1600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9" name="object 6"/>
          <p:cNvSpPr txBox="1"/>
          <p:nvPr/>
        </p:nvSpPr>
        <p:spPr>
          <a:xfrm>
            <a:off x="9402585" y="1076673"/>
            <a:ext cx="2138459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7,0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10" dirty="0" err="1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млн.руб</a:t>
            </a:r>
            <a:r>
              <a:rPr lang="ru-RU" sz="1600" b="1" spc="-1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.</a:t>
            </a:r>
            <a:endParaRPr sz="1600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3" name="object 6"/>
          <p:cNvSpPr txBox="1"/>
          <p:nvPr/>
        </p:nvSpPr>
        <p:spPr>
          <a:xfrm>
            <a:off x="9498297" y="1939370"/>
            <a:ext cx="2138459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4,0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10" dirty="0" err="1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млн.руб</a:t>
            </a:r>
            <a:r>
              <a:rPr lang="ru-RU" sz="1600" b="1" spc="-1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.</a:t>
            </a:r>
            <a:endParaRPr sz="1600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1" name="object 6"/>
          <p:cNvSpPr txBox="1"/>
          <p:nvPr/>
        </p:nvSpPr>
        <p:spPr>
          <a:xfrm>
            <a:off x="9498298" y="2881287"/>
            <a:ext cx="2138459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1,0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10" dirty="0" err="1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млн.руб</a:t>
            </a:r>
            <a:r>
              <a:rPr lang="ru-RU" sz="1600" b="1" spc="-1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.</a:t>
            </a:r>
            <a:endParaRPr sz="1600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8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0005" y="76200"/>
            <a:ext cx="10341964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РАСХОДЫ ЗА СЧЕТ ПЛАТНЫХ УСЛУГ, ОКАЗЫВАЕМЫХ КАЗЕННЫМИ УЧРЕЖДЕНИЯМИ, </a:t>
            </a:r>
            <a:r>
              <a:rPr lang="ru-RU" sz="2000" b="1" dirty="0" smtClean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на </a:t>
            </a:r>
            <a:r>
              <a:rPr lang="ru-RU"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2025 </a:t>
            </a:r>
            <a:r>
              <a:rPr lang="ru-RU" sz="2000" b="1" dirty="0" smtClean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год </a:t>
            </a:r>
            <a:endParaRPr lang="ru-RU" sz="2000" b="1" dirty="0">
              <a:solidFill>
                <a:schemeClr val="tx2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07349" y="712523"/>
            <a:ext cx="3119120" cy="2692400"/>
            <a:chOff x="1426210" y="746505"/>
            <a:chExt cx="3119120" cy="2692400"/>
          </a:xfrm>
        </p:grpSpPr>
        <p:sp>
          <p:nvSpPr>
            <p:cNvPr id="4" name="object 4"/>
            <p:cNvSpPr/>
            <p:nvPr/>
          </p:nvSpPr>
          <p:spPr>
            <a:xfrm>
              <a:off x="1574292" y="870203"/>
              <a:ext cx="2816860" cy="2428240"/>
            </a:xfrm>
            <a:custGeom>
              <a:avLst/>
              <a:gdLst/>
              <a:ahLst/>
              <a:cxnLst/>
              <a:rect l="l" t="t" r="r" b="b"/>
              <a:pathLst>
                <a:path w="2816860" h="2428240">
                  <a:moveTo>
                    <a:pt x="2108835" y="0"/>
                  </a:moveTo>
                  <a:lnTo>
                    <a:pt x="707516" y="0"/>
                  </a:lnTo>
                  <a:lnTo>
                    <a:pt x="0" y="1213993"/>
                  </a:lnTo>
                  <a:lnTo>
                    <a:pt x="707516" y="2427859"/>
                  </a:lnTo>
                  <a:lnTo>
                    <a:pt x="2108835" y="2427859"/>
                  </a:lnTo>
                  <a:lnTo>
                    <a:pt x="2816352" y="1213993"/>
                  </a:lnTo>
                  <a:lnTo>
                    <a:pt x="2108835" y="0"/>
                  </a:lnTo>
                  <a:close/>
                </a:path>
              </a:pathLst>
            </a:custGeom>
            <a:solidFill>
              <a:srgbClr val="40BED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2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436370" y="756665"/>
              <a:ext cx="3098800" cy="2672080"/>
            </a:xfrm>
            <a:custGeom>
              <a:avLst/>
              <a:gdLst/>
              <a:ahLst/>
              <a:cxnLst/>
              <a:rect l="l" t="t" r="r" b="b"/>
              <a:pathLst>
                <a:path w="3098800" h="2672079">
                  <a:moveTo>
                    <a:pt x="0" y="1335786"/>
                  </a:moveTo>
                  <a:lnTo>
                    <a:pt x="778510" y="0"/>
                  </a:lnTo>
                  <a:lnTo>
                    <a:pt x="2319782" y="0"/>
                  </a:lnTo>
                  <a:lnTo>
                    <a:pt x="3098292" y="1335786"/>
                  </a:lnTo>
                  <a:lnTo>
                    <a:pt x="2319782" y="2671572"/>
                  </a:lnTo>
                  <a:lnTo>
                    <a:pt x="778510" y="2671572"/>
                  </a:lnTo>
                  <a:lnTo>
                    <a:pt x="0" y="1335786"/>
                  </a:lnTo>
                  <a:close/>
                </a:path>
              </a:pathLst>
            </a:custGeom>
            <a:ln w="19812">
              <a:solidFill>
                <a:srgbClr val="8DD4ED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121317" y="1224272"/>
            <a:ext cx="148508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 err="1" smtClean="0">
                <a:solidFill>
                  <a:schemeClr val="tx2"/>
                </a:solidFill>
                <a:latin typeface="Arial"/>
                <a:cs typeface="Arial"/>
              </a:rPr>
              <a:t>Расходы</a:t>
            </a:r>
            <a:r>
              <a:rPr lang="ru-RU" sz="1800" b="1" spc="-10" dirty="0" smtClean="0">
                <a:solidFill>
                  <a:schemeClr val="tx2"/>
                </a:solidFill>
                <a:latin typeface="Arial"/>
                <a:cs typeface="Arial"/>
              </a:rPr>
              <a:t> на 2025 год  составили</a:t>
            </a:r>
            <a:endParaRPr sz="1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1317" y="2084149"/>
            <a:ext cx="1671448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800" b="1" spc="-10" dirty="0" smtClean="0">
                <a:solidFill>
                  <a:schemeClr val="tx2"/>
                </a:solidFill>
                <a:latin typeface="Arial"/>
                <a:cs typeface="Arial"/>
              </a:rPr>
              <a:t>66 798,1</a:t>
            </a:r>
            <a:endParaRPr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21317" y="2548297"/>
            <a:ext cx="1349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10" dirty="0" err="1" smtClean="0">
                <a:solidFill>
                  <a:schemeClr val="tx2"/>
                </a:solidFill>
                <a:latin typeface="Arial"/>
                <a:cs typeface="Arial"/>
              </a:rPr>
              <a:t>тыс</a:t>
            </a:r>
            <a:r>
              <a:rPr sz="1800" b="1" spc="-10" dirty="0" smtClean="0">
                <a:solidFill>
                  <a:schemeClr val="tx2"/>
                </a:solidFill>
                <a:latin typeface="Arial"/>
                <a:cs typeface="Arial"/>
              </a:rPr>
              <a:t>.</a:t>
            </a:r>
            <a:r>
              <a:rPr sz="1800" b="1" spc="-10" dirty="0" err="1" smtClean="0">
                <a:solidFill>
                  <a:schemeClr val="tx2"/>
                </a:solidFill>
                <a:latin typeface="Arial"/>
                <a:cs typeface="Arial"/>
              </a:rPr>
              <a:t>рублей</a:t>
            </a:r>
            <a:endParaRPr sz="1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18389" y="1174901"/>
            <a:ext cx="2834749" cy="1034899"/>
          </a:xfrm>
          <a:prstGeom prst="rect">
            <a:avLst/>
          </a:prstGeom>
          <a:solidFill>
            <a:srgbClr val="E8F7FB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92075" marR="80645" algn="ctr">
              <a:lnSpc>
                <a:spcPct val="100000"/>
              </a:lnSpc>
              <a:tabLst>
                <a:tab pos="2071370" algn="l"/>
              </a:tabLs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Доходы от оказания платных услуг (работ) </a:t>
            </a:r>
            <a:r>
              <a:rPr sz="16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92075" marR="80645" algn="ctr">
              <a:lnSpc>
                <a:spcPct val="100000"/>
              </a:lnSpc>
              <a:tabLst>
                <a:tab pos="2071370" algn="l"/>
              </a:tabLs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3 050,0</a:t>
            </a:r>
            <a:r>
              <a:rPr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тыс</a:t>
            </a:r>
            <a:r>
              <a:rPr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sz="1600" b="1" dirty="0" err="1" smtClean="0"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2075" marR="80645" algn="ctr">
              <a:lnSpc>
                <a:spcPct val="100000"/>
              </a:lnSpc>
              <a:tabLst>
                <a:tab pos="2071370" algn="l"/>
              </a:tabLst>
            </a:pP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83096" y="2698157"/>
            <a:ext cx="5068873" cy="1111843"/>
          </a:xfrm>
          <a:prstGeom prst="rect">
            <a:avLst/>
          </a:prstGeom>
          <a:solidFill>
            <a:srgbClr val="E8F7FB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2075" marR="80645" algn="ctr">
              <a:lnSpc>
                <a:spcPct val="100000"/>
              </a:lnSpc>
              <a:tabLst>
                <a:tab pos="2071370" algn="l"/>
              </a:tabLs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Доходы от оказания платных услуг (работ)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лата, взимаемая с родителей (законных представителей) за присмотр и уход за детьми)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b="1" spc="-25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92075" marR="80645" algn="ctr">
              <a:lnSpc>
                <a:spcPct val="100000"/>
              </a:lnSpc>
              <a:tabLst>
                <a:tab pos="2071370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63 748,1</a:t>
            </a:r>
            <a:r>
              <a:rPr lang="ru-RU" b="1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10" dirty="0" err="1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87140" y="1163373"/>
            <a:ext cx="2625851" cy="3354270"/>
            <a:chOff x="3787140" y="1163373"/>
            <a:chExt cx="2625851" cy="3354270"/>
          </a:xfrm>
        </p:grpSpPr>
        <p:sp>
          <p:nvSpPr>
            <p:cNvPr id="16" name="object 16"/>
            <p:cNvSpPr/>
            <p:nvPr/>
          </p:nvSpPr>
          <p:spPr>
            <a:xfrm>
              <a:off x="3787140" y="1639823"/>
              <a:ext cx="1668780" cy="2877820"/>
            </a:xfrm>
            <a:custGeom>
              <a:avLst/>
              <a:gdLst/>
              <a:ahLst/>
              <a:cxnLst/>
              <a:rect l="l" t="t" r="r" b="b"/>
              <a:pathLst>
                <a:path w="1668779" h="2877820">
                  <a:moveTo>
                    <a:pt x="1648714" y="2839212"/>
                  </a:moveTo>
                  <a:lnTo>
                    <a:pt x="1647431" y="2832862"/>
                  </a:lnTo>
                  <a:lnTo>
                    <a:pt x="1645716" y="2824365"/>
                  </a:lnTo>
                  <a:lnTo>
                    <a:pt x="1637563" y="2812262"/>
                  </a:lnTo>
                  <a:lnTo>
                    <a:pt x="1625460" y="2804109"/>
                  </a:lnTo>
                  <a:lnTo>
                    <a:pt x="1610614" y="2801112"/>
                  </a:lnTo>
                  <a:lnTo>
                    <a:pt x="1595755" y="2804109"/>
                  </a:lnTo>
                  <a:lnTo>
                    <a:pt x="1583651" y="2812262"/>
                  </a:lnTo>
                  <a:lnTo>
                    <a:pt x="1575498" y="2824365"/>
                  </a:lnTo>
                  <a:lnTo>
                    <a:pt x="1573784" y="2832862"/>
                  </a:lnTo>
                  <a:lnTo>
                    <a:pt x="783577" y="2832862"/>
                  </a:lnTo>
                  <a:lnTo>
                    <a:pt x="781862" y="2824365"/>
                  </a:lnTo>
                  <a:lnTo>
                    <a:pt x="773709" y="2812262"/>
                  </a:lnTo>
                  <a:lnTo>
                    <a:pt x="761606" y="2804109"/>
                  </a:lnTo>
                  <a:lnTo>
                    <a:pt x="746760" y="2801112"/>
                  </a:lnTo>
                  <a:lnTo>
                    <a:pt x="731901" y="2804109"/>
                  </a:lnTo>
                  <a:lnTo>
                    <a:pt x="719797" y="2812262"/>
                  </a:lnTo>
                  <a:lnTo>
                    <a:pt x="711644" y="2824365"/>
                  </a:lnTo>
                  <a:lnTo>
                    <a:pt x="708660" y="2839212"/>
                  </a:lnTo>
                  <a:lnTo>
                    <a:pt x="711644" y="2854071"/>
                  </a:lnTo>
                  <a:lnTo>
                    <a:pt x="719797" y="2866174"/>
                  </a:lnTo>
                  <a:lnTo>
                    <a:pt x="731901" y="2874327"/>
                  </a:lnTo>
                  <a:lnTo>
                    <a:pt x="746760" y="2877312"/>
                  </a:lnTo>
                  <a:lnTo>
                    <a:pt x="761606" y="2874327"/>
                  </a:lnTo>
                  <a:lnTo>
                    <a:pt x="773709" y="2866174"/>
                  </a:lnTo>
                  <a:lnTo>
                    <a:pt x="781862" y="2854071"/>
                  </a:lnTo>
                  <a:lnTo>
                    <a:pt x="783577" y="2845562"/>
                  </a:lnTo>
                  <a:lnTo>
                    <a:pt x="1573784" y="2845562"/>
                  </a:lnTo>
                  <a:lnTo>
                    <a:pt x="1575498" y="2854071"/>
                  </a:lnTo>
                  <a:lnTo>
                    <a:pt x="1583651" y="2866174"/>
                  </a:lnTo>
                  <a:lnTo>
                    <a:pt x="1595755" y="2874327"/>
                  </a:lnTo>
                  <a:lnTo>
                    <a:pt x="1610614" y="2877312"/>
                  </a:lnTo>
                  <a:lnTo>
                    <a:pt x="1625460" y="2874327"/>
                  </a:lnTo>
                  <a:lnTo>
                    <a:pt x="1637563" y="2866174"/>
                  </a:lnTo>
                  <a:lnTo>
                    <a:pt x="1645716" y="2854071"/>
                  </a:lnTo>
                  <a:lnTo>
                    <a:pt x="1647431" y="2845562"/>
                  </a:lnTo>
                  <a:lnTo>
                    <a:pt x="1648714" y="2839212"/>
                  </a:lnTo>
                  <a:close/>
                </a:path>
                <a:path w="1668779" h="2877820">
                  <a:moveTo>
                    <a:pt x="1654937" y="1626108"/>
                  </a:moveTo>
                  <a:lnTo>
                    <a:pt x="1653654" y="1619758"/>
                  </a:lnTo>
                  <a:lnTo>
                    <a:pt x="1651939" y="1611261"/>
                  </a:lnTo>
                  <a:lnTo>
                    <a:pt x="1643786" y="1599158"/>
                  </a:lnTo>
                  <a:lnTo>
                    <a:pt x="1631683" y="1591005"/>
                  </a:lnTo>
                  <a:lnTo>
                    <a:pt x="1616837" y="1588008"/>
                  </a:lnTo>
                  <a:lnTo>
                    <a:pt x="1601978" y="1591005"/>
                  </a:lnTo>
                  <a:lnTo>
                    <a:pt x="1589862" y="1599158"/>
                  </a:lnTo>
                  <a:lnTo>
                    <a:pt x="1582674" y="1609801"/>
                  </a:lnTo>
                  <a:lnTo>
                    <a:pt x="1581708" y="1611261"/>
                  </a:lnTo>
                  <a:lnTo>
                    <a:pt x="1579994" y="1619732"/>
                  </a:lnTo>
                  <a:lnTo>
                    <a:pt x="74917" y="1618272"/>
                  </a:lnTo>
                  <a:lnTo>
                    <a:pt x="73202" y="1609801"/>
                  </a:lnTo>
                  <a:lnTo>
                    <a:pt x="65049" y="1597685"/>
                  </a:lnTo>
                  <a:lnTo>
                    <a:pt x="52946" y="1589493"/>
                  </a:lnTo>
                  <a:lnTo>
                    <a:pt x="38100" y="1586484"/>
                  </a:lnTo>
                  <a:lnTo>
                    <a:pt x="23279" y="1589493"/>
                  </a:lnTo>
                  <a:lnTo>
                    <a:pt x="11150" y="1597685"/>
                  </a:lnTo>
                  <a:lnTo>
                    <a:pt x="2984" y="1609801"/>
                  </a:lnTo>
                  <a:lnTo>
                    <a:pt x="0" y="1624584"/>
                  </a:lnTo>
                  <a:lnTo>
                    <a:pt x="1587" y="1632458"/>
                  </a:lnTo>
                  <a:lnTo>
                    <a:pt x="3022" y="1639443"/>
                  </a:lnTo>
                  <a:lnTo>
                    <a:pt x="11214" y="1651546"/>
                  </a:lnTo>
                  <a:lnTo>
                    <a:pt x="23329" y="1659699"/>
                  </a:lnTo>
                  <a:lnTo>
                    <a:pt x="38100" y="1662684"/>
                  </a:lnTo>
                  <a:lnTo>
                    <a:pt x="52882" y="1659699"/>
                  </a:lnTo>
                  <a:lnTo>
                    <a:pt x="64998" y="1651546"/>
                  </a:lnTo>
                  <a:lnTo>
                    <a:pt x="73190" y="1639443"/>
                  </a:lnTo>
                  <a:lnTo>
                    <a:pt x="74904" y="1630972"/>
                  </a:lnTo>
                  <a:lnTo>
                    <a:pt x="1580019" y="1632432"/>
                  </a:lnTo>
                  <a:lnTo>
                    <a:pt x="1616824" y="1632458"/>
                  </a:lnTo>
                  <a:lnTo>
                    <a:pt x="1580032" y="1632458"/>
                  </a:lnTo>
                  <a:lnTo>
                    <a:pt x="1581429" y="1639443"/>
                  </a:lnTo>
                  <a:lnTo>
                    <a:pt x="1616710" y="1664208"/>
                  </a:lnTo>
                  <a:lnTo>
                    <a:pt x="1631569" y="1661223"/>
                  </a:lnTo>
                  <a:lnTo>
                    <a:pt x="1643722" y="1653070"/>
                  </a:lnTo>
                  <a:lnTo>
                    <a:pt x="1651927" y="1640967"/>
                  </a:lnTo>
                  <a:lnTo>
                    <a:pt x="1653641" y="1632458"/>
                  </a:lnTo>
                  <a:lnTo>
                    <a:pt x="1654937" y="1626108"/>
                  </a:lnTo>
                  <a:close/>
                </a:path>
                <a:path w="1668779" h="2877820">
                  <a:moveTo>
                    <a:pt x="1668272" y="37846"/>
                  </a:moveTo>
                  <a:lnTo>
                    <a:pt x="1667014" y="31991"/>
                  </a:lnTo>
                  <a:lnTo>
                    <a:pt x="1666963" y="31750"/>
                  </a:lnTo>
                  <a:lnTo>
                    <a:pt x="1665211" y="23495"/>
                  </a:lnTo>
                  <a:lnTo>
                    <a:pt x="1665109" y="23025"/>
                  </a:lnTo>
                  <a:lnTo>
                    <a:pt x="1656854" y="10972"/>
                  </a:lnTo>
                  <a:lnTo>
                    <a:pt x="1644713" y="2895"/>
                  </a:lnTo>
                  <a:lnTo>
                    <a:pt x="1629918" y="0"/>
                  </a:lnTo>
                  <a:lnTo>
                    <a:pt x="1615071" y="3086"/>
                  </a:lnTo>
                  <a:lnTo>
                    <a:pt x="1602994" y="11328"/>
                  </a:lnTo>
                  <a:lnTo>
                    <a:pt x="1594904" y="23495"/>
                  </a:lnTo>
                  <a:lnTo>
                    <a:pt x="1593329" y="31750"/>
                  </a:lnTo>
                  <a:lnTo>
                    <a:pt x="1593278" y="31991"/>
                  </a:lnTo>
                  <a:lnTo>
                    <a:pt x="561022" y="38633"/>
                  </a:lnTo>
                  <a:lnTo>
                    <a:pt x="559358" y="30657"/>
                  </a:lnTo>
                  <a:lnTo>
                    <a:pt x="559269" y="30187"/>
                  </a:lnTo>
                  <a:lnTo>
                    <a:pt x="551027" y="18135"/>
                  </a:lnTo>
                  <a:lnTo>
                    <a:pt x="538861" y="10033"/>
                  </a:lnTo>
                  <a:lnTo>
                    <a:pt x="524002" y="7112"/>
                  </a:lnTo>
                  <a:lnTo>
                    <a:pt x="509168" y="10223"/>
                  </a:lnTo>
                  <a:lnTo>
                    <a:pt x="497116" y="18478"/>
                  </a:lnTo>
                  <a:lnTo>
                    <a:pt x="489038" y="30657"/>
                  </a:lnTo>
                  <a:lnTo>
                    <a:pt x="486346" y="44450"/>
                  </a:lnTo>
                  <a:lnTo>
                    <a:pt x="486244" y="44958"/>
                  </a:lnTo>
                  <a:lnTo>
                    <a:pt x="486156" y="45466"/>
                  </a:lnTo>
                  <a:lnTo>
                    <a:pt x="489140" y="59829"/>
                  </a:lnTo>
                  <a:lnTo>
                    <a:pt x="489229" y="60299"/>
                  </a:lnTo>
                  <a:lnTo>
                    <a:pt x="497471" y="72351"/>
                  </a:lnTo>
                  <a:lnTo>
                    <a:pt x="509638" y="80429"/>
                  </a:lnTo>
                  <a:lnTo>
                    <a:pt x="524510" y="83312"/>
                  </a:lnTo>
                  <a:lnTo>
                    <a:pt x="539330" y="80238"/>
                  </a:lnTo>
                  <a:lnTo>
                    <a:pt x="551383" y="71996"/>
                  </a:lnTo>
                  <a:lnTo>
                    <a:pt x="559460" y="59829"/>
                  </a:lnTo>
                  <a:lnTo>
                    <a:pt x="561060" y="51562"/>
                  </a:lnTo>
                  <a:lnTo>
                    <a:pt x="561111" y="51333"/>
                  </a:lnTo>
                  <a:lnTo>
                    <a:pt x="1593380" y="44691"/>
                  </a:lnTo>
                  <a:lnTo>
                    <a:pt x="1595056" y="52717"/>
                  </a:lnTo>
                  <a:lnTo>
                    <a:pt x="1595145" y="53187"/>
                  </a:lnTo>
                  <a:lnTo>
                    <a:pt x="1603387" y="65239"/>
                  </a:lnTo>
                  <a:lnTo>
                    <a:pt x="1615554" y="73317"/>
                  </a:lnTo>
                  <a:lnTo>
                    <a:pt x="1630426" y="76200"/>
                  </a:lnTo>
                  <a:lnTo>
                    <a:pt x="1645196" y="73126"/>
                  </a:lnTo>
                  <a:lnTo>
                    <a:pt x="1657248" y="64884"/>
                  </a:lnTo>
                  <a:lnTo>
                    <a:pt x="1665351" y="52717"/>
                  </a:lnTo>
                  <a:lnTo>
                    <a:pt x="1668068" y="38862"/>
                  </a:lnTo>
                  <a:lnTo>
                    <a:pt x="1668170" y="38354"/>
                  </a:lnTo>
                  <a:lnTo>
                    <a:pt x="1668272" y="37846"/>
                  </a:lnTo>
                  <a:close/>
                </a:path>
              </a:pathLst>
            </a:custGeom>
            <a:solidFill>
              <a:srgbClr val="40B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26023" y="1163373"/>
              <a:ext cx="886968" cy="88696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4019" y="2772156"/>
              <a:ext cx="886968" cy="886968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9401224" y="1066800"/>
            <a:ext cx="2769235" cy="1270054"/>
          </a:xfrm>
          <a:custGeom>
            <a:avLst/>
            <a:gdLst/>
            <a:ahLst/>
            <a:cxnLst/>
            <a:rect l="l" t="t" r="r" b="b"/>
            <a:pathLst>
              <a:path w="2769234" h="1704339">
                <a:moveTo>
                  <a:pt x="2769107" y="0"/>
                </a:moveTo>
                <a:lnTo>
                  <a:pt x="452500" y="0"/>
                </a:lnTo>
                <a:lnTo>
                  <a:pt x="0" y="851915"/>
                </a:lnTo>
                <a:lnTo>
                  <a:pt x="452500" y="1703832"/>
                </a:lnTo>
                <a:lnTo>
                  <a:pt x="2769107" y="1703832"/>
                </a:lnTo>
                <a:lnTo>
                  <a:pt x="2769107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891910" y="1371600"/>
            <a:ext cx="14008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359"/>
              </a:spcBef>
              <a:buClr>
                <a:srgbClr val="A04DA3"/>
              </a:buClr>
            </a:pPr>
            <a:r>
              <a:rPr lang="ru-RU" sz="16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44 казенных учреждения </a:t>
            </a:r>
            <a:endParaRPr lang="ru-RU" sz="16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62801" y="3946143"/>
            <a:ext cx="5026324" cy="1308350"/>
          </a:xfrm>
          <a:custGeom>
            <a:avLst/>
            <a:gdLst/>
            <a:ahLst/>
            <a:cxnLst/>
            <a:rect l="l" t="t" r="r" b="b"/>
            <a:pathLst>
              <a:path w="4015740" h="1656715">
                <a:moveTo>
                  <a:pt x="4015740" y="0"/>
                </a:moveTo>
                <a:lnTo>
                  <a:pt x="440055" y="0"/>
                </a:lnTo>
                <a:lnTo>
                  <a:pt x="0" y="828294"/>
                </a:lnTo>
                <a:lnTo>
                  <a:pt x="440055" y="1656588"/>
                </a:lnTo>
                <a:lnTo>
                  <a:pt x="4015740" y="1656588"/>
                </a:lnTo>
                <a:lnTo>
                  <a:pt x="4015740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622324" y="3995174"/>
            <a:ext cx="4495800" cy="125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ru-RU" sz="135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Плата, взимаемая с родителей (законных представителей) за присмотр и уход за детьми направляется на</a:t>
            </a:r>
            <a:r>
              <a:rPr lang="ru-RU" sz="135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:</a:t>
            </a:r>
            <a:endParaRPr lang="ru-RU" sz="135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35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приобретение продуктов питания;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35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приобретение моющих и дезинфицирующих средств. </a:t>
            </a:r>
            <a:endParaRPr lang="ru-RU" sz="135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66471" y="4323865"/>
            <a:ext cx="854178" cy="601936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5486400" y="1163373"/>
            <a:ext cx="1027430" cy="10742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object 5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28845" y="1337637"/>
            <a:ext cx="655320" cy="730456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5470296" y="2698156"/>
            <a:ext cx="1027430" cy="112193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91938" y="2795160"/>
            <a:ext cx="784146" cy="814417"/>
          </a:xfrm>
          <a:prstGeom prst="rect">
            <a:avLst/>
          </a:prstGeom>
        </p:spPr>
      </p:pic>
      <p:pic>
        <p:nvPicPr>
          <p:cNvPr id="34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57648" y="1295400"/>
            <a:ext cx="760476" cy="760476"/>
          </a:xfrm>
          <a:prstGeom prst="rect">
            <a:avLst/>
          </a:prstGeom>
        </p:spPr>
      </p:pic>
      <p:sp>
        <p:nvSpPr>
          <p:cNvPr id="35" name="Шестиугольник 34"/>
          <p:cNvSpPr/>
          <p:nvPr/>
        </p:nvSpPr>
        <p:spPr>
          <a:xfrm>
            <a:off x="4703899" y="4624834"/>
            <a:ext cx="2992301" cy="2193052"/>
          </a:xfrm>
          <a:prstGeom prst="hexagon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Шестиугольник 35"/>
          <p:cNvSpPr/>
          <p:nvPr/>
        </p:nvSpPr>
        <p:spPr>
          <a:xfrm>
            <a:off x="1271337" y="3539967"/>
            <a:ext cx="3666795" cy="2984116"/>
          </a:xfrm>
          <a:prstGeom prst="hexagon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621530" y="4267200"/>
            <a:ext cx="1007315" cy="250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object 2"/>
          <p:cNvGrpSpPr/>
          <p:nvPr/>
        </p:nvGrpSpPr>
        <p:grpSpPr>
          <a:xfrm rot="16200000" flipH="1">
            <a:off x="9095738" y="3755064"/>
            <a:ext cx="1361859" cy="4824915"/>
            <a:chOff x="10296143" y="7620"/>
            <a:chExt cx="1896403" cy="6850634"/>
          </a:xfrm>
        </p:grpSpPr>
        <p:sp>
          <p:nvSpPr>
            <p:cNvPr id="39" name="object 5"/>
            <p:cNvSpPr/>
            <p:nvPr/>
          </p:nvSpPr>
          <p:spPr>
            <a:xfrm>
              <a:off x="11524487" y="7620"/>
              <a:ext cx="668020" cy="1306195"/>
            </a:xfrm>
            <a:custGeom>
              <a:avLst/>
              <a:gdLst/>
              <a:ahLst/>
              <a:cxnLst/>
              <a:rect l="l" t="t" r="r" b="b"/>
              <a:pathLst>
                <a:path w="668020" h="1306195">
                  <a:moveTo>
                    <a:pt x="667511" y="0"/>
                  </a:moveTo>
                  <a:lnTo>
                    <a:pt x="380618" y="0"/>
                  </a:lnTo>
                  <a:lnTo>
                    <a:pt x="0" y="653033"/>
                  </a:lnTo>
                  <a:lnTo>
                    <a:pt x="380618" y="1306067"/>
                  </a:lnTo>
                  <a:lnTo>
                    <a:pt x="667511" y="1306067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E8F7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6"/>
            <p:cNvSpPr/>
            <p:nvPr/>
          </p:nvSpPr>
          <p:spPr>
            <a:xfrm>
              <a:off x="10296143" y="2112264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34"/>
                  </a:lnTo>
                  <a:lnTo>
                    <a:pt x="380619" y="1306068"/>
                  </a:lnTo>
                  <a:lnTo>
                    <a:pt x="1134236" y="1306068"/>
                  </a:lnTo>
                  <a:lnTo>
                    <a:pt x="1514855" y="653034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BAE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7"/>
            <p:cNvSpPr/>
            <p:nvPr/>
          </p:nvSpPr>
          <p:spPr>
            <a:xfrm>
              <a:off x="11524487" y="1420367"/>
              <a:ext cx="668020" cy="1304925"/>
            </a:xfrm>
            <a:custGeom>
              <a:avLst/>
              <a:gdLst/>
              <a:ahLst/>
              <a:cxnLst/>
              <a:rect l="l" t="t" r="r" b="b"/>
              <a:pathLst>
                <a:path w="668020" h="1304925">
                  <a:moveTo>
                    <a:pt x="667511" y="0"/>
                  </a:moveTo>
                  <a:lnTo>
                    <a:pt x="380110" y="0"/>
                  </a:lnTo>
                  <a:lnTo>
                    <a:pt x="0" y="652272"/>
                  </a:lnTo>
                  <a:lnTo>
                    <a:pt x="380110" y="1304544"/>
                  </a:lnTo>
                  <a:lnTo>
                    <a:pt x="667511" y="1304544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D1ED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8"/>
            <p:cNvSpPr/>
            <p:nvPr/>
          </p:nvSpPr>
          <p:spPr>
            <a:xfrm>
              <a:off x="10296143" y="3525011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33"/>
                  </a:lnTo>
                  <a:lnTo>
                    <a:pt x="380619" y="1306068"/>
                  </a:lnTo>
                  <a:lnTo>
                    <a:pt x="1134236" y="1306068"/>
                  </a:lnTo>
                  <a:lnTo>
                    <a:pt x="1514855" y="653033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3AB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9"/>
            <p:cNvSpPr/>
            <p:nvPr/>
          </p:nvSpPr>
          <p:spPr>
            <a:xfrm>
              <a:off x="11524487" y="2831592"/>
              <a:ext cx="668020" cy="1306195"/>
            </a:xfrm>
            <a:custGeom>
              <a:avLst/>
              <a:gdLst/>
              <a:ahLst/>
              <a:cxnLst/>
              <a:rect l="l" t="t" r="r" b="b"/>
              <a:pathLst>
                <a:path w="668020" h="1306195">
                  <a:moveTo>
                    <a:pt x="667511" y="0"/>
                  </a:moveTo>
                  <a:lnTo>
                    <a:pt x="380618" y="0"/>
                  </a:lnTo>
                  <a:lnTo>
                    <a:pt x="0" y="653034"/>
                  </a:lnTo>
                  <a:lnTo>
                    <a:pt x="380618" y="1306068"/>
                  </a:lnTo>
                  <a:lnTo>
                    <a:pt x="667511" y="1306068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0"/>
            <p:cNvSpPr/>
            <p:nvPr/>
          </p:nvSpPr>
          <p:spPr>
            <a:xfrm>
              <a:off x="10296143" y="4936235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21"/>
                  </a:lnTo>
                  <a:lnTo>
                    <a:pt x="380619" y="1306042"/>
                  </a:lnTo>
                  <a:lnTo>
                    <a:pt x="1134236" y="1306042"/>
                  </a:lnTo>
                  <a:lnTo>
                    <a:pt x="1514855" y="653021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13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1"/>
            <p:cNvSpPr/>
            <p:nvPr/>
          </p:nvSpPr>
          <p:spPr>
            <a:xfrm>
              <a:off x="11524487" y="4244340"/>
              <a:ext cx="668020" cy="1304925"/>
            </a:xfrm>
            <a:custGeom>
              <a:avLst/>
              <a:gdLst/>
              <a:ahLst/>
              <a:cxnLst/>
              <a:rect l="l" t="t" r="r" b="b"/>
              <a:pathLst>
                <a:path w="668020" h="1304925">
                  <a:moveTo>
                    <a:pt x="667511" y="0"/>
                  </a:moveTo>
                  <a:lnTo>
                    <a:pt x="380110" y="0"/>
                  </a:lnTo>
                  <a:lnTo>
                    <a:pt x="0" y="652272"/>
                  </a:lnTo>
                  <a:lnTo>
                    <a:pt x="380110" y="1304544"/>
                  </a:lnTo>
                  <a:lnTo>
                    <a:pt x="667511" y="1304544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1881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2"/>
            <p:cNvSpPr/>
            <p:nvPr/>
          </p:nvSpPr>
          <p:spPr>
            <a:xfrm>
              <a:off x="10379621" y="5655564"/>
              <a:ext cx="1812925" cy="1202690"/>
            </a:xfrm>
            <a:custGeom>
              <a:avLst/>
              <a:gdLst/>
              <a:ahLst/>
              <a:cxnLst/>
              <a:rect l="l" t="t" r="r" b="b"/>
              <a:pathLst>
                <a:path w="1812925" h="1202690">
                  <a:moveTo>
                    <a:pt x="1347889" y="1202436"/>
                  </a:moveTo>
                  <a:lnTo>
                    <a:pt x="1051267" y="693420"/>
                  </a:lnTo>
                  <a:lnTo>
                    <a:pt x="296633" y="693420"/>
                  </a:lnTo>
                  <a:lnTo>
                    <a:pt x="0" y="1202436"/>
                  </a:lnTo>
                  <a:lnTo>
                    <a:pt x="1347889" y="1202436"/>
                  </a:lnTo>
                  <a:close/>
                </a:path>
                <a:path w="1812925" h="1202690">
                  <a:moveTo>
                    <a:pt x="1812378" y="0"/>
                  </a:moveTo>
                  <a:lnTo>
                    <a:pt x="1525485" y="0"/>
                  </a:lnTo>
                  <a:lnTo>
                    <a:pt x="1144866" y="653021"/>
                  </a:lnTo>
                  <a:lnTo>
                    <a:pt x="1465097" y="1202436"/>
                  </a:lnTo>
                  <a:lnTo>
                    <a:pt x="1812378" y="1202436"/>
                  </a:lnTo>
                  <a:lnTo>
                    <a:pt x="1812378" y="0"/>
                  </a:lnTo>
                  <a:close/>
                </a:path>
              </a:pathLst>
            </a:custGeom>
            <a:solidFill>
              <a:srgbClr val="13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  <p:sp>
        <p:nvSpPr>
          <p:cNvPr id="48" name="object 3"/>
          <p:cNvSpPr txBox="1"/>
          <p:nvPr/>
        </p:nvSpPr>
        <p:spPr>
          <a:xfrm>
            <a:off x="502716" y="347598"/>
            <a:ext cx="2514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2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19</a:t>
            </a:r>
            <a:endParaRPr sz="1600" b="1" spc="-25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5"/>
          <p:cNvSpPr/>
          <p:nvPr/>
        </p:nvSpPr>
        <p:spPr>
          <a:xfrm>
            <a:off x="10873026" y="2743200"/>
            <a:ext cx="1318973" cy="1742810"/>
          </a:xfrm>
          <a:custGeom>
            <a:avLst/>
            <a:gdLst/>
            <a:ahLst/>
            <a:cxnLst/>
            <a:rect l="l" t="t" r="r" b="b"/>
            <a:pathLst>
              <a:path w="843279" h="1021079">
                <a:moveTo>
                  <a:pt x="842772" y="0"/>
                </a:moveTo>
                <a:lnTo>
                  <a:pt x="297561" y="0"/>
                </a:lnTo>
                <a:lnTo>
                  <a:pt x="0" y="510539"/>
                </a:lnTo>
                <a:lnTo>
                  <a:pt x="297561" y="1021079"/>
                </a:lnTo>
                <a:lnTo>
                  <a:pt x="842772" y="1021079"/>
                </a:lnTo>
                <a:lnTo>
                  <a:pt x="842772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2"/>
          <p:cNvGrpSpPr/>
          <p:nvPr/>
        </p:nvGrpSpPr>
        <p:grpSpPr>
          <a:xfrm>
            <a:off x="1237490" y="47729"/>
            <a:ext cx="10966038" cy="6802802"/>
            <a:chOff x="1225296" y="146672"/>
            <a:chExt cx="11363001" cy="6802802"/>
          </a:xfrm>
        </p:grpSpPr>
        <p:sp>
          <p:nvSpPr>
            <p:cNvPr id="5" name="object 5"/>
            <p:cNvSpPr/>
            <p:nvPr/>
          </p:nvSpPr>
          <p:spPr>
            <a:xfrm>
              <a:off x="11745017" y="5928394"/>
              <a:ext cx="843280" cy="1021080"/>
            </a:xfrm>
            <a:custGeom>
              <a:avLst/>
              <a:gdLst/>
              <a:ahLst/>
              <a:cxnLst/>
              <a:rect l="l" t="t" r="r" b="b"/>
              <a:pathLst>
                <a:path w="843279" h="1021079">
                  <a:moveTo>
                    <a:pt x="842772" y="0"/>
                  </a:moveTo>
                  <a:lnTo>
                    <a:pt x="297561" y="0"/>
                  </a:lnTo>
                  <a:lnTo>
                    <a:pt x="0" y="510539"/>
                  </a:lnTo>
                  <a:lnTo>
                    <a:pt x="297561" y="1021079"/>
                  </a:lnTo>
                  <a:lnTo>
                    <a:pt x="842772" y="1021079"/>
                  </a:lnTo>
                  <a:lnTo>
                    <a:pt x="842772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721964" y="146672"/>
              <a:ext cx="795655" cy="666115"/>
            </a:xfrm>
            <a:custGeom>
              <a:avLst/>
              <a:gdLst/>
              <a:ahLst/>
              <a:cxnLst/>
              <a:rect l="l" t="t" r="r" b="b"/>
              <a:pathLst>
                <a:path w="795654" h="666115">
                  <a:moveTo>
                    <a:pt x="607179" y="0"/>
                  </a:moveTo>
                  <a:lnTo>
                    <a:pt x="188348" y="0"/>
                  </a:lnTo>
                  <a:lnTo>
                    <a:pt x="0" y="323088"/>
                  </a:lnTo>
                  <a:lnTo>
                    <a:pt x="199898" y="665988"/>
                  </a:lnTo>
                  <a:lnTo>
                    <a:pt x="595629" y="665988"/>
                  </a:lnTo>
                  <a:lnTo>
                    <a:pt x="795527" y="323088"/>
                  </a:lnTo>
                  <a:lnTo>
                    <a:pt x="607179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25296" y="568451"/>
              <a:ext cx="11351055" cy="1899285"/>
            </a:xfrm>
            <a:custGeom>
              <a:avLst/>
              <a:gdLst/>
              <a:ahLst/>
              <a:cxnLst/>
              <a:rect l="l" t="t" r="r" b="b"/>
              <a:pathLst>
                <a:path w="10967085" h="1899285">
                  <a:moveTo>
                    <a:pt x="7780020" y="949452"/>
                  </a:moveTo>
                  <a:lnTo>
                    <a:pt x="7087870" y="0"/>
                  </a:lnTo>
                  <a:lnTo>
                    <a:pt x="0" y="0"/>
                  </a:lnTo>
                  <a:lnTo>
                    <a:pt x="0" y="1898904"/>
                  </a:lnTo>
                  <a:lnTo>
                    <a:pt x="7087870" y="1898904"/>
                  </a:lnTo>
                  <a:lnTo>
                    <a:pt x="7780020" y="949452"/>
                  </a:lnTo>
                  <a:close/>
                </a:path>
                <a:path w="10967085" h="1899285">
                  <a:moveTo>
                    <a:pt x="10966704" y="1146378"/>
                  </a:moveTo>
                  <a:lnTo>
                    <a:pt x="10905236" y="1040892"/>
                  </a:lnTo>
                  <a:lnTo>
                    <a:pt x="10651744" y="1040892"/>
                  </a:lnTo>
                  <a:lnTo>
                    <a:pt x="10524744" y="1258824"/>
                  </a:lnTo>
                  <a:lnTo>
                    <a:pt x="10651744" y="1476756"/>
                  </a:lnTo>
                  <a:lnTo>
                    <a:pt x="10905236" y="1476756"/>
                  </a:lnTo>
                  <a:lnTo>
                    <a:pt x="10966704" y="1371282"/>
                  </a:lnTo>
                  <a:lnTo>
                    <a:pt x="10966704" y="1146378"/>
                  </a:lnTo>
                  <a:close/>
                </a:path>
              </a:pathLst>
            </a:custGeom>
            <a:solidFill>
              <a:srgbClr val="40B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77747" y="626371"/>
            <a:ext cx="7315200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«С 2013 года на всех уровнях управления следует регулярно публиковать (размещать в сети Интернет) брошюру «Бюджет для граждан». </a:t>
            </a:r>
          </a:p>
          <a:p>
            <a:pPr algn="just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Это даст возможность в доступной форме информировать население о соответствующих бюджетах, планируемых и достигнутых результатах использования бюджетных средств.»      В.В. Путин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09572" y="2938272"/>
            <a:ext cx="3282950" cy="3790315"/>
          </a:xfrm>
          <a:custGeom>
            <a:avLst/>
            <a:gdLst/>
            <a:ahLst/>
            <a:cxnLst/>
            <a:rect l="l" t="t" r="r" b="b"/>
            <a:pathLst>
              <a:path w="3282950" h="3790315">
                <a:moveTo>
                  <a:pt x="3282695" y="0"/>
                </a:moveTo>
                <a:lnTo>
                  <a:pt x="0" y="0"/>
                </a:lnTo>
                <a:lnTo>
                  <a:pt x="0" y="2918269"/>
                </a:lnTo>
                <a:lnTo>
                  <a:pt x="1641348" y="3790188"/>
                </a:lnTo>
                <a:lnTo>
                  <a:pt x="3282695" y="2918269"/>
                </a:lnTo>
                <a:lnTo>
                  <a:pt x="3282695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132250" y="3188625"/>
            <a:ext cx="2889377" cy="3011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725" marR="68580" indent="-3175" algn="ctr">
              <a:lnSpc>
                <a:spcPct val="86500"/>
              </a:lnSpc>
              <a:spcBef>
                <a:spcPts val="315"/>
              </a:spcBef>
            </a:pPr>
            <a:r>
              <a:rPr lang="ru-RU" sz="1600" b="1" spc="-30" dirty="0" smtClean="0">
                <a:solidFill>
                  <a:srgbClr val="FF0000"/>
                </a:solidFill>
                <a:latin typeface="Times New Roman"/>
                <a:cs typeface="Times New Roman"/>
              </a:rPr>
              <a:t>«Бюджет</a:t>
            </a:r>
            <a:r>
              <a:rPr lang="ru-RU" sz="1600" b="1" spc="4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для</a:t>
            </a:r>
            <a:r>
              <a:rPr lang="ru-RU" sz="16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граждан»</a:t>
            </a:r>
            <a:r>
              <a:rPr lang="ru-RU" sz="1600" b="1" spc="9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- </a:t>
            </a:r>
            <a:r>
              <a:rPr lang="ru-RU" sz="1600" b="1" spc="-1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документ</a:t>
            </a:r>
            <a:r>
              <a:rPr lang="ru-RU" sz="1600" b="1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ru-RU" sz="1600" b="1" spc="-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разрабатываемый </a:t>
            </a:r>
            <a:r>
              <a:rPr lang="ru-RU" sz="1600" b="1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и </a:t>
            </a:r>
            <a:r>
              <a:rPr lang="ru-RU" sz="1600" b="1" spc="-2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публикуемый</a:t>
            </a:r>
            <a:r>
              <a:rPr lang="ru-RU" sz="1600" b="1" spc="-1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в </a:t>
            </a:r>
            <a:r>
              <a:rPr lang="ru-RU" sz="1600" b="1" spc="-1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открытом </a:t>
            </a:r>
            <a:r>
              <a:rPr lang="ru-RU" sz="1600" b="1" spc="-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доступе</a:t>
            </a:r>
            <a:r>
              <a:rPr lang="ru-RU" sz="1600" b="1" spc="5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финансовым</a:t>
            </a:r>
            <a:r>
              <a:rPr lang="ru-RU" sz="1600" b="1" spc="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органом</a:t>
            </a:r>
            <a:r>
              <a:rPr lang="ru-RU" sz="1600" b="1" spc="1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соответствующего</a:t>
            </a:r>
            <a:r>
              <a:rPr lang="ru-RU" sz="1600" b="1" spc="8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публично- </a:t>
            </a:r>
            <a:r>
              <a:rPr lang="ru-RU" sz="1600" b="1" spc="-33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правового</a:t>
            </a:r>
            <a:r>
              <a:rPr lang="ru-RU" sz="1600" b="1" spc="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образования</a:t>
            </a:r>
            <a:r>
              <a:rPr lang="ru-RU" sz="1600" b="1" spc="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в</a:t>
            </a:r>
            <a:r>
              <a:rPr lang="ru-RU" sz="1600" b="1" spc="2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целях</a:t>
            </a:r>
            <a:r>
              <a:rPr lang="ru-RU" sz="1600" b="1" spc="-1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предоставления</a:t>
            </a:r>
            <a:r>
              <a:rPr lang="ru-RU" sz="1600" b="1" spc="6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гражданам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актуальной</a:t>
            </a:r>
            <a:r>
              <a:rPr lang="ru-RU" sz="1600" b="1" spc="7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информации</a:t>
            </a:r>
            <a:r>
              <a:rPr lang="ru-RU" sz="1600" b="1" spc="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lang="ru-RU" sz="1600" b="1" spc="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2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бюджете</a:t>
            </a:r>
            <a:r>
              <a:rPr lang="ru-RU" sz="1600" b="1" spc="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и</a:t>
            </a:r>
            <a:r>
              <a:rPr lang="ru-RU" sz="1600" b="1" spc="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отчете</a:t>
            </a:r>
            <a:r>
              <a:rPr lang="ru-RU" sz="1600" b="1" spc="3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lang="ru-RU" sz="1600" b="1" spc="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его </a:t>
            </a:r>
            <a:r>
              <a:rPr lang="ru-RU" sz="1600" b="1" spc="-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исполнении</a:t>
            </a:r>
            <a:r>
              <a:rPr lang="ru-RU" sz="1600" b="1" spc="2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в </a:t>
            </a:r>
            <a:r>
              <a:rPr lang="ru-RU" sz="1600" b="1" spc="-1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объективной,</a:t>
            </a:r>
            <a:r>
              <a:rPr lang="ru-RU" sz="1600" b="1" spc="4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заслуживающей</a:t>
            </a:r>
            <a:r>
              <a:rPr lang="ru-RU" sz="1600" b="1" spc="7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доверия, </a:t>
            </a:r>
            <a:r>
              <a:rPr lang="ru-RU" sz="1600" b="1" spc="-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доступной</a:t>
            </a:r>
            <a:r>
              <a:rPr lang="ru-RU" sz="1600" b="1" spc="4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и</a:t>
            </a:r>
            <a:r>
              <a:rPr lang="ru-RU" sz="1600" b="1" spc="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простой</a:t>
            </a:r>
            <a:r>
              <a:rPr lang="ru-RU" sz="1600" b="1" spc="5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для</a:t>
            </a:r>
            <a:r>
              <a:rPr lang="ru-RU" sz="1600" b="1" spc="-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понимания</a:t>
            </a:r>
            <a:r>
              <a:rPr lang="ru-RU" sz="1600" b="1" spc="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форме</a:t>
            </a:r>
            <a:endParaRPr lang="ru-RU" sz="1600" b="1" dirty="0">
              <a:solidFill>
                <a:schemeClr val="accent4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93308" y="2938272"/>
            <a:ext cx="3282950" cy="3790315"/>
          </a:xfrm>
          <a:custGeom>
            <a:avLst/>
            <a:gdLst/>
            <a:ahLst/>
            <a:cxnLst/>
            <a:rect l="l" t="t" r="r" b="b"/>
            <a:pathLst>
              <a:path w="3282950" h="3790315">
                <a:moveTo>
                  <a:pt x="3282695" y="0"/>
                </a:moveTo>
                <a:lnTo>
                  <a:pt x="0" y="0"/>
                </a:lnTo>
                <a:lnTo>
                  <a:pt x="0" y="2918269"/>
                </a:lnTo>
                <a:lnTo>
                  <a:pt x="1641347" y="3790188"/>
                </a:lnTo>
                <a:lnTo>
                  <a:pt x="3282695" y="2918269"/>
                </a:lnTo>
                <a:lnTo>
                  <a:pt x="3282695" y="0"/>
                </a:lnTo>
                <a:close/>
              </a:path>
            </a:pathLst>
          </a:custGeom>
          <a:solidFill>
            <a:srgbClr val="8DD4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289547" y="3009137"/>
            <a:ext cx="2527300" cy="32262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 marR="14604" indent="3175" algn="ctr">
              <a:lnSpc>
                <a:spcPct val="86500"/>
              </a:lnSpc>
            </a:pPr>
            <a:r>
              <a:rPr lang="ru-RU" sz="1600" b="1" spc="-10" dirty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Представленная информация предназначена для широкого </a:t>
            </a:r>
            <a:r>
              <a:rPr lang="ru-RU" sz="1600" b="1" spc="-1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круга </a:t>
            </a:r>
            <a:r>
              <a:rPr lang="ru-RU" sz="1600" b="1" spc="-10" dirty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пользователей и будет интересна и полезна как  студентам, педагогам, молодым семьям, так и пенсионерам и другим категориям населения, так как </a:t>
            </a:r>
            <a:r>
              <a:rPr lang="ru-RU" sz="16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районный бюджет </a:t>
            </a:r>
            <a:r>
              <a:rPr lang="ru-RU" sz="1600" b="1" spc="-10" dirty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затрагивает интересы каждого жителя Ахтубинского района Астраханской области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5300471" y="2543555"/>
            <a:ext cx="1187450" cy="1022985"/>
            <a:chOff x="5300471" y="2543555"/>
            <a:chExt cx="1187450" cy="1022985"/>
          </a:xfrm>
        </p:grpSpPr>
        <p:sp>
          <p:nvSpPr>
            <p:cNvPr id="19" name="object 19"/>
            <p:cNvSpPr/>
            <p:nvPr/>
          </p:nvSpPr>
          <p:spPr>
            <a:xfrm>
              <a:off x="5300471" y="2543555"/>
              <a:ext cx="1187450" cy="1022985"/>
            </a:xfrm>
            <a:custGeom>
              <a:avLst/>
              <a:gdLst/>
              <a:ahLst/>
              <a:cxnLst/>
              <a:rect l="l" t="t" r="r" b="b"/>
              <a:pathLst>
                <a:path w="1187450" h="1022985">
                  <a:moveTo>
                    <a:pt x="889126" y="0"/>
                  </a:moveTo>
                  <a:lnTo>
                    <a:pt x="298068" y="0"/>
                  </a:lnTo>
                  <a:lnTo>
                    <a:pt x="0" y="511302"/>
                  </a:lnTo>
                  <a:lnTo>
                    <a:pt x="298068" y="1022604"/>
                  </a:lnTo>
                  <a:lnTo>
                    <a:pt x="889126" y="1022604"/>
                  </a:lnTo>
                  <a:lnTo>
                    <a:pt x="1187195" y="511302"/>
                  </a:lnTo>
                  <a:lnTo>
                    <a:pt x="889126" y="0"/>
                  </a:lnTo>
                  <a:close/>
                </a:path>
              </a:pathLst>
            </a:custGeom>
            <a:solidFill>
              <a:srgbClr val="3AB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8591" y="2613659"/>
              <a:ext cx="790956" cy="790956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316736" y="2543555"/>
            <a:ext cx="1186180" cy="1022985"/>
            <a:chOff x="1316736" y="2543555"/>
            <a:chExt cx="1186180" cy="1022985"/>
          </a:xfrm>
        </p:grpSpPr>
        <p:sp>
          <p:nvSpPr>
            <p:cNvPr id="22" name="object 22"/>
            <p:cNvSpPr/>
            <p:nvPr/>
          </p:nvSpPr>
          <p:spPr>
            <a:xfrm>
              <a:off x="1316736" y="2543555"/>
              <a:ext cx="1186180" cy="1022985"/>
            </a:xfrm>
            <a:custGeom>
              <a:avLst/>
              <a:gdLst/>
              <a:ahLst/>
              <a:cxnLst/>
              <a:rect l="l" t="t" r="r" b="b"/>
              <a:pathLst>
                <a:path w="1186180" h="1022985">
                  <a:moveTo>
                    <a:pt x="887602" y="0"/>
                  </a:moveTo>
                  <a:lnTo>
                    <a:pt x="298069" y="0"/>
                  </a:lnTo>
                  <a:lnTo>
                    <a:pt x="0" y="511302"/>
                  </a:lnTo>
                  <a:lnTo>
                    <a:pt x="298069" y="1022604"/>
                  </a:lnTo>
                  <a:lnTo>
                    <a:pt x="887602" y="1022604"/>
                  </a:lnTo>
                  <a:lnTo>
                    <a:pt x="1185671" y="511302"/>
                  </a:lnTo>
                  <a:lnTo>
                    <a:pt x="887602" y="0"/>
                  </a:lnTo>
                  <a:close/>
                </a:path>
              </a:pathLst>
            </a:custGeom>
            <a:solidFill>
              <a:srgbClr val="1E9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1140" y="2647187"/>
              <a:ext cx="816863" cy="816863"/>
            </a:xfrm>
            <a:prstGeom prst="rect">
              <a:avLst/>
            </a:prstGeom>
          </p:spPr>
        </p:pic>
      </p:grpSp>
      <p:sp>
        <p:nvSpPr>
          <p:cNvPr id="25" name="object 12"/>
          <p:cNvSpPr txBox="1">
            <a:spLocks/>
          </p:cNvSpPr>
          <p:nvPr/>
        </p:nvSpPr>
        <p:spPr>
          <a:xfrm>
            <a:off x="1357249" y="0"/>
            <a:ext cx="847255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b="1" dirty="0">
                <a:solidFill>
                  <a:schemeClr val="tx2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sp>
        <p:nvSpPr>
          <p:cNvPr id="26" name="Шестиугольник 25"/>
          <p:cNvSpPr/>
          <p:nvPr/>
        </p:nvSpPr>
        <p:spPr>
          <a:xfrm>
            <a:off x="9099344" y="317118"/>
            <a:ext cx="2798914" cy="2266400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object 2"/>
          <p:cNvSpPr txBox="1"/>
          <p:nvPr/>
        </p:nvSpPr>
        <p:spPr>
          <a:xfrm>
            <a:off x="559104" y="347598"/>
            <a:ext cx="27909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5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2</a:t>
            </a:r>
            <a:endParaRPr sz="16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7" name="Шестиугольник 26"/>
          <p:cNvSpPr/>
          <p:nvPr/>
        </p:nvSpPr>
        <p:spPr>
          <a:xfrm>
            <a:off x="9525000" y="4348816"/>
            <a:ext cx="2083712" cy="1851787"/>
          </a:xfrm>
          <a:prstGeom prst="hexagon">
            <a:avLst/>
          </a:prstGeom>
          <a:blipFill dpi="0"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102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5"/>
          <a:stretch/>
        </p:blipFill>
        <p:spPr bwMode="auto">
          <a:xfrm>
            <a:off x="6634011" y="4728876"/>
            <a:ext cx="3203898" cy="1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bject 22"/>
          <p:cNvSpPr/>
          <p:nvPr/>
        </p:nvSpPr>
        <p:spPr>
          <a:xfrm>
            <a:off x="1808216" y="4349992"/>
            <a:ext cx="1087383" cy="590792"/>
          </a:xfrm>
          <a:custGeom>
            <a:avLst/>
            <a:gdLst/>
            <a:ahLst/>
            <a:cxnLst/>
            <a:rect l="l" t="t" r="r" b="b"/>
            <a:pathLst>
              <a:path w="958850" h="426720">
                <a:moveTo>
                  <a:pt x="845312" y="0"/>
                </a:moveTo>
                <a:lnTo>
                  <a:pt x="0" y="0"/>
                </a:lnTo>
                <a:lnTo>
                  <a:pt x="0" y="426720"/>
                </a:lnTo>
                <a:lnTo>
                  <a:pt x="845312" y="426720"/>
                </a:lnTo>
                <a:lnTo>
                  <a:pt x="958595" y="213360"/>
                </a:lnTo>
                <a:lnTo>
                  <a:pt x="845312" y="0"/>
                </a:lnTo>
                <a:close/>
              </a:path>
            </a:pathLst>
          </a:custGeom>
          <a:solidFill>
            <a:srgbClr val="1E9A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22"/>
          <p:cNvSpPr/>
          <p:nvPr/>
        </p:nvSpPr>
        <p:spPr>
          <a:xfrm>
            <a:off x="1810512" y="3637041"/>
            <a:ext cx="1085088" cy="632675"/>
          </a:xfrm>
          <a:custGeom>
            <a:avLst/>
            <a:gdLst/>
            <a:ahLst/>
            <a:cxnLst/>
            <a:rect l="l" t="t" r="r" b="b"/>
            <a:pathLst>
              <a:path w="958850" h="426720">
                <a:moveTo>
                  <a:pt x="845312" y="0"/>
                </a:moveTo>
                <a:lnTo>
                  <a:pt x="0" y="0"/>
                </a:lnTo>
                <a:lnTo>
                  <a:pt x="0" y="426720"/>
                </a:lnTo>
                <a:lnTo>
                  <a:pt x="845312" y="426720"/>
                </a:lnTo>
                <a:lnTo>
                  <a:pt x="958595" y="213360"/>
                </a:lnTo>
                <a:lnTo>
                  <a:pt x="845312" y="0"/>
                </a:lnTo>
                <a:close/>
              </a:path>
            </a:pathLst>
          </a:custGeom>
          <a:solidFill>
            <a:srgbClr val="1E9AB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74181" y="551471"/>
            <a:ext cx="3480181" cy="58741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2716" y="197795"/>
            <a:ext cx="11963400" cy="2384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14069">
              <a:lnSpc>
                <a:spcPts val="1675"/>
              </a:lnSpc>
              <a:spcBef>
                <a:spcPts val="95"/>
              </a:spcBef>
            </a:pPr>
            <a:r>
              <a:rPr sz="215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РАСХОДЫ НА ПОДДЕРЖКУ АГРОПРОМЫШЛЕННОГО </a:t>
            </a:r>
            <a:r>
              <a:rPr sz="2150" b="1" dirty="0" smtClean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КОМПЛЕКСА</a:t>
            </a:r>
            <a:r>
              <a:rPr lang="ru-RU" sz="2150" b="1" dirty="0" smtClean="0">
                <a:solidFill>
                  <a:schemeClr val="tx2"/>
                </a:solidFill>
                <a:latin typeface="Arial"/>
                <a:ea typeface="+mj-ea"/>
                <a:cs typeface="Arial"/>
              </a:rPr>
              <a:t> на </a:t>
            </a:r>
            <a:r>
              <a:rPr lang="ru-RU" sz="215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2025 год</a:t>
            </a:r>
            <a:endParaRPr sz="2150" b="1" dirty="0">
              <a:solidFill>
                <a:schemeClr val="tx2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49526" y="528573"/>
            <a:ext cx="2579370" cy="2227580"/>
            <a:chOff x="2049526" y="528573"/>
            <a:chExt cx="2579370" cy="2227580"/>
          </a:xfrm>
        </p:grpSpPr>
        <p:sp>
          <p:nvSpPr>
            <p:cNvPr id="5" name="object 5"/>
            <p:cNvSpPr/>
            <p:nvPr/>
          </p:nvSpPr>
          <p:spPr>
            <a:xfrm>
              <a:off x="2183892" y="640079"/>
              <a:ext cx="2296795" cy="1981200"/>
            </a:xfrm>
            <a:custGeom>
              <a:avLst/>
              <a:gdLst/>
              <a:ahLst/>
              <a:cxnLst/>
              <a:rect l="l" t="t" r="r" b="b"/>
              <a:pathLst>
                <a:path w="2296795" h="1981200">
                  <a:moveTo>
                    <a:pt x="1719325" y="0"/>
                  </a:moveTo>
                  <a:lnTo>
                    <a:pt x="577341" y="0"/>
                  </a:lnTo>
                  <a:lnTo>
                    <a:pt x="0" y="990600"/>
                  </a:lnTo>
                  <a:lnTo>
                    <a:pt x="577341" y="1981200"/>
                  </a:lnTo>
                  <a:lnTo>
                    <a:pt x="1719325" y="1981200"/>
                  </a:lnTo>
                  <a:lnTo>
                    <a:pt x="2296668" y="990600"/>
                  </a:lnTo>
                  <a:lnTo>
                    <a:pt x="1719325" y="0"/>
                  </a:lnTo>
                  <a:close/>
                </a:path>
              </a:pathLst>
            </a:custGeom>
            <a:solidFill>
              <a:srgbClr val="1E9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59686" y="538733"/>
              <a:ext cx="2559050" cy="2207260"/>
            </a:xfrm>
            <a:custGeom>
              <a:avLst/>
              <a:gdLst/>
              <a:ahLst/>
              <a:cxnLst/>
              <a:rect l="l" t="t" r="r" b="b"/>
              <a:pathLst>
                <a:path w="2559050" h="2207260">
                  <a:moveTo>
                    <a:pt x="0" y="1103376"/>
                  </a:moveTo>
                  <a:lnTo>
                    <a:pt x="643127" y="0"/>
                  </a:lnTo>
                  <a:lnTo>
                    <a:pt x="1915667" y="0"/>
                  </a:lnTo>
                  <a:lnTo>
                    <a:pt x="2558796" y="1103376"/>
                  </a:lnTo>
                  <a:lnTo>
                    <a:pt x="1915667" y="2206752"/>
                  </a:lnTo>
                  <a:lnTo>
                    <a:pt x="643127" y="2206752"/>
                  </a:lnTo>
                  <a:lnTo>
                    <a:pt x="0" y="1103376"/>
                  </a:lnTo>
                  <a:close/>
                </a:path>
              </a:pathLst>
            </a:custGeom>
            <a:ln w="19812">
              <a:solidFill>
                <a:srgbClr val="1E9A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075126" y="1270787"/>
            <a:ext cx="2427722" cy="7431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40" algn="ctr">
              <a:lnSpc>
                <a:spcPts val="3325"/>
              </a:lnSpc>
            </a:pPr>
            <a:r>
              <a:rPr lang="ru-RU" sz="4400" b="1" dirty="0" smtClean="0">
                <a:solidFill>
                  <a:schemeClr val="tx1"/>
                </a:solidFill>
                <a:latin typeface="Arial"/>
                <a:cs typeface="Arial"/>
              </a:rPr>
              <a:t>16,9</a:t>
            </a:r>
            <a:endParaRPr sz="4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40"/>
              </a:spcBef>
            </a:pPr>
            <a:r>
              <a:rPr sz="2000" b="1" spc="-10" dirty="0" err="1" smtClean="0">
                <a:solidFill>
                  <a:schemeClr val="tx1"/>
                </a:solidFill>
                <a:latin typeface="Arial"/>
                <a:cs typeface="Arial"/>
              </a:rPr>
              <a:t>млн.руб</a:t>
            </a:r>
            <a:r>
              <a:rPr lang="ru-RU" sz="2000" b="1" spc="-10" dirty="0" smtClean="0">
                <a:solidFill>
                  <a:schemeClr val="tx1"/>
                </a:solidFill>
                <a:latin typeface="Arial"/>
                <a:cs typeface="Arial"/>
              </a:rPr>
              <a:t>.</a:t>
            </a:r>
            <a:endParaRPr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569736"/>
              </p:ext>
            </p:extLst>
          </p:nvPr>
        </p:nvGraphicFramePr>
        <p:xfrm>
          <a:off x="2895600" y="2888707"/>
          <a:ext cx="4968240" cy="21404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68240"/>
              </a:tblGrid>
              <a:tr h="542641">
                <a:tc>
                  <a:txBody>
                    <a:bodyPr/>
                    <a:lstStyle/>
                    <a:p>
                      <a:pPr marL="102870" marR="71120" indent="0" algn="just" defTabSz="914400" eaLnBrk="1" fontAlgn="auto" latinLnBrk="0" hangingPunct="1">
                        <a:lnSpc>
                          <a:spcPct val="101099"/>
                        </a:lnSpc>
                        <a:spcBef>
                          <a:spcPts val="6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Microsoft Sans Serif"/>
                          <a:ea typeface="+mn-ea"/>
                          <a:cs typeface="Microsoft Sans Serif"/>
                        </a:rPr>
                        <a:t>Развитие растениеводства –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Microsoft Sans Serif"/>
                          <a:ea typeface="+mn-ea"/>
                          <a:cs typeface="Microsoft Sans Serif"/>
                        </a:rPr>
                        <a:t>6,1</a:t>
                      </a:r>
                      <a:r>
                        <a:rPr sz="1800" b="1" dirty="0" smtClean="0">
                          <a:solidFill>
                            <a:schemeClr val="tx1"/>
                          </a:solidFill>
                          <a:latin typeface="Microsoft Sans Serif"/>
                          <a:ea typeface="+mn-ea"/>
                          <a:cs typeface="Microsoft Sans Serif"/>
                        </a:rPr>
                        <a:t> </a:t>
                      </a:r>
                      <a:r>
                        <a:rPr sz="1800" b="1" dirty="0" err="1" smtClean="0">
                          <a:solidFill>
                            <a:schemeClr val="tx1"/>
                          </a:solidFill>
                          <a:latin typeface="Microsoft Sans Serif"/>
                          <a:ea typeface="+mn-ea"/>
                          <a:cs typeface="Microsoft Sans Serif"/>
                        </a:rPr>
                        <a:t>млн.руб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Microsoft Sans Serif"/>
                          <a:ea typeface="+mn-ea"/>
                          <a:cs typeface="Microsoft Sans Serif"/>
                        </a:rPr>
                        <a:t>.</a:t>
                      </a:r>
                      <a:endParaRPr sz="1800" b="1" dirty="0">
                        <a:solidFill>
                          <a:schemeClr val="tx1"/>
                        </a:solidFill>
                        <a:latin typeface="Microsoft Sans Serif"/>
                        <a:ea typeface="+mn-ea"/>
                        <a:cs typeface="Microsoft Sans Serif"/>
                      </a:endParaRPr>
                    </a:p>
                  </a:txBody>
                  <a:tcPr marL="0" marR="0" marT="167640" marB="0"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</a:tr>
              <a:tr h="6007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02870" marR="71120" indent="0" algn="just" defTabSz="914400" eaLnBrk="1" fontAlgn="auto" latinLnBrk="0" hangingPunct="1">
                        <a:lnSpc>
                          <a:spcPct val="101099"/>
                        </a:lnSpc>
                        <a:spcBef>
                          <a:spcPts val="6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Microsoft Sans Serif"/>
                          <a:ea typeface="+mn-ea"/>
                          <a:cs typeface="Microsoft Sans Serif"/>
                        </a:rPr>
                        <a:t>Развитие животноводства – </a:t>
                      </a:r>
                      <a:r>
                        <a:rPr lang="ru-RU" sz="2800" b="1" baseline="1736" dirty="0" smtClean="0">
                          <a:latin typeface="Arial"/>
                          <a:cs typeface="Arial"/>
                        </a:rPr>
                        <a:t>6,0 </a:t>
                      </a:r>
                      <a:r>
                        <a:rPr sz="1800" b="1" dirty="0" err="1" smtClean="0">
                          <a:solidFill>
                            <a:schemeClr val="tx1"/>
                          </a:solidFill>
                          <a:latin typeface="Microsoft Sans Serif"/>
                          <a:ea typeface="+mn-ea"/>
                          <a:cs typeface="Microsoft Sans Serif"/>
                        </a:rPr>
                        <a:t>млн.руб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Microsoft Sans Serif"/>
                          <a:ea typeface="+mn-ea"/>
                          <a:cs typeface="Microsoft Sans Serif"/>
                        </a:rPr>
                        <a:t>.</a:t>
                      </a:r>
                      <a:endParaRPr sz="1800" b="1" dirty="0">
                        <a:solidFill>
                          <a:schemeClr val="tx1"/>
                        </a:solidFill>
                        <a:latin typeface="Microsoft Sans Serif"/>
                        <a:ea typeface="+mn-ea"/>
                        <a:cs typeface="Microsoft Sans Serif"/>
                      </a:endParaRPr>
                    </a:p>
                  </a:txBody>
                  <a:tcPr marL="0" marR="0" marT="17145" marB="0">
                    <a:lnT w="5715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</a:tr>
              <a:tr h="997069">
                <a:tc>
                  <a:txBody>
                    <a:bodyPr/>
                    <a:lstStyle/>
                    <a:p>
                      <a:pPr marL="102870" marR="71120" indent="0" algn="just" defTabSz="914400" eaLnBrk="1" fontAlgn="auto" latinLnBrk="0" hangingPunct="1">
                        <a:lnSpc>
                          <a:spcPct val="101099"/>
                        </a:lnSpc>
                        <a:spcBef>
                          <a:spcPts val="6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Microsoft Sans Serif"/>
                        <a:cs typeface="Microsoft Sans Serif"/>
                      </a:endParaRPr>
                    </a:p>
                    <a:p>
                      <a:pPr marL="102870" marR="71120" indent="0" algn="just" defTabSz="914400" eaLnBrk="1" fontAlgn="auto" latinLnBrk="0" hangingPunct="1">
                        <a:lnSpc>
                          <a:spcPct val="101099"/>
                        </a:lnSpc>
                        <a:spcBef>
                          <a:spcPts val="6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Microsoft Sans Serif"/>
                          <a:cs typeface="Microsoft Sans Serif"/>
                        </a:rPr>
                        <a:t>Прочие</a:t>
                      </a:r>
                      <a:r>
                        <a:rPr lang="ru-RU" sz="1800" b="1" spc="-20" dirty="0" smtClean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1800" b="1" spc="-10" dirty="0" smtClean="0">
                          <a:latin typeface="Microsoft Sans Serif"/>
                          <a:cs typeface="Microsoft Sans Serif"/>
                        </a:rPr>
                        <a:t>мероприятия</a:t>
                      </a:r>
                      <a:r>
                        <a:rPr lang="ru-RU" sz="1800" b="1" spc="-25" dirty="0" smtClean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3600" b="1" baseline="1736" dirty="0" smtClean="0">
                          <a:latin typeface="Arial"/>
                          <a:cs typeface="Arial"/>
                        </a:rPr>
                        <a:t>–</a:t>
                      </a:r>
                      <a:r>
                        <a:rPr lang="ru-RU" sz="3600" b="1" spc="-22" baseline="1736" dirty="0" smtClean="0">
                          <a:latin typeface="Arial"/>
                          <a:cs typeface="Arial"/>
                        </a:rPr>
                        <a:t> 4,8</a:t>
                      </a:r>
                      <a:r>
                        <a:rPr lang="ru-RU" sz="3600" b="1" baseline="1736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800" b="1" spc="-10" dirty="0" err="1" smtClean="0">
                          <a:latin typeface="Arial"/>
                          <a:cs typeface="Arial"/>
                        </a:rPr>
                        <a:t>млн.руб</a:t>
                      </a:r>
                      <a:r>
                        <a:rPr lang="ru-RU" sz="1800" b="1" spc="-10" dirty="0" smtClean="0">
                          <a:latin typeface="Arial"/>
                          <a:cs typeface="Arial"/>
                        </a:rPr>
                        <a:t>.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T w="5715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1308226" y="475499"/>
            <a:ext cx="5401301" cy="4435324"/>
            <a:chOff x="1393706" y="488188"/>
            <a:chExt cx="5401301" cy="4435324"/>
          </a:xfrm>
        </p:grpSpPr>
        <p:sp>
          <p:nvSpPr>
            <p:cNvPr id="22" name="object 22"/>
            <p:cNvSpPr/>
            <p:nvPr/>
          </p:nvSpPr>
          <p:spPr>
            <a:xfrm>
              <a:off x="1866968" y="2929636"/>
              <a:ext cx="1114112" cy="650703"/>
            </a:xfrm>
            <a:custGeom>
              <a:avLst/>
              <a:gdLst/>
              <a:ahLst/>
              <a:cxnLst/>
              <a:rect l="l" t="t" r="r" b="b"/>
              <a:pathLst>
                <a:path w="958850" h="426720">
                  <a:moveTo>
                    <a:pt x="845312" y="0"/>
                  </a:moveTo>
                  <a:lnTo>
                    <a:pt x="0" y="0"/>
                  </a:lnTo>
                  <a:lnTo>
                    <a:pt x="0" y="426720"/>
                  </a:lnTo>
                  <a:lnTo>
                    <a:pt x="845312" y="426720"/>
                  </a:lnTo>
                  <a:lnTo>
                    <a:pt x="958595" y="213360"/>
                  </a:lnTo>
                  <a:lnTo>
                    <a:pt x="845312" y="0"/>
                  </a:lnTo>
                  <a:close/>
                </a:path>
              </a:pathLst>
            </a:custGeom>
            <a:solidFill>
              <a:srgbClr val="1E9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5166" y="3072192"/>
              <a:ext cx="467868" cy="4678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14161" y="3649730"/>
              <a:ext cx="640080" cy="6400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10097" y="4362680"/>
              <a:ext cx="560832" cy="56083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692647" y="963168"/>
              <a:ext cx="1102360" cy="949960"/>
            </a:xfrm>
            <a:custGeom>
              <a:avLst/>
              <a:gdLst/>
              <a:ahLst/>
              <a:cxnLst/>
              <a:rect l="l" t="t" r="r" b="b"/>
              <a:pathLst>
                <a:path w="1102359" h="949960">
                  <a:moveTo>
                    <a:pt x="825119" y="0"/>
                  </a:moveTo>
                  <a:lnTo>
                    <a:pt x="276733" y="0"/>
                  </a:lnTo>
                  <a:lnTo>
                    <a:pt x="0" y="474726"/>
                  </a:lnTo>
                  <a:lnTo>
                    <a:pt x="276733" y="949452"/>
                  </a:lnTo>
                  <a:lnTo>
                    <a:pt x="825119" y="949452"/>
                  </a:lnTo>
                  <a:lnTo>
                    <a:pt x="1101852" y="474726"/>
                  </a:lnTo>
                  <a:lnTo>
                    <a:pt x="825119" y="0"/>
                  </a:lnTo>
                  <a:close/>
                </a:path>
              </a:pathLst>
            </a:custGeom>
            <a:solidFill>
              <a:srgbClr val="8BD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01615" y="488188"/>
              <a:ext cx="1102360" cy="949960"/>
            </a:xfrm>
            <a:custGeom>
              <a:avLst/>
              <a:gdLst/>
              <a:ahLst/>
              <a:cxnLst/>
              <a:rect l="l" t="t" r="r" b="b"/>
              <a:pathLst>
                <a:path w="1102360" h="949960">
                  <a:moveTo>
                    <a:pt x="825118" y="0"/>
                  </a:moveTo>
                  <a:lnTo>
                    <a:pt x="276732" y="0"/>
                  </a:lnTo>
                  <a:lnTo>
                    <a:pt x="0" y="474725"/>
                  </a:lnTo>
                  <a:lnTo>
                    <a:pt x="276732" y="949452"/>
                  </a:lnTo>
                  <a:lnTo>
                    <a:pt x="825118" y="949452"/>
                  </a:lnTo>
                  <a:lnTo>
                    <a:pt x="1101852" y="474725"/>
                  </a:lnTo>
                  <a:lnTo>
                    <a:pt x="825118" y="0"/>
                  </a:lnTo>
                  <a:close/>
                </a:path>
              </a:pathLst>
            </a:custGeom>
            <a:solidFill>
              <a:srgbClr val="D1ED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75162" y="2258003"/>
              <a:ext cx="632460" cy="546100"/>
            </a:xfrm>
            <a:custGeom>
              <a:avLst/>
              <a:gdLst/>
              <a:ahLst/>
              <a:cxnLst/>
              <a:rect l="l" t="t" r="r" b="b"/>
              <a:pathLst>
                <a:path w="632460" h="546100">
                  <a:moveTo>
                    <a:pt x="473456" y="0"/>
                  </a:moveTo>
                  <a:lnTo>
                    <a:pt x="159003" y="0"/>
                  </a:lnTo>
                  <a:lnTo>
                    <a:pt x="0" y="272796"/>
                  </a:lnTo>
                  <a:lnTo>
                    <a:pt x="159003" y="545591"/>
                  </a:lnTo>
                  <a:lnTo>
                    <a:pt x="473456" y="545591"/>
                  </a:lnTo>
                  <a:lnTo>
                    <a:pt x="632460" y="272796"/>
                  </a:lnTo>
                  <a:lnTo>
                    <a:pt x="473456" y="0"/>
                  </a:lnTo>
                  <a:close/>
                </a:path>
              </a:pathLst>
            </a:custGeom>
            <a:solidFill>
              <a:srgbClr val="3AB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93706" y="4586293"/>
              <a:ext cx="494030" cy="76835"/>
            </a:xfrm>
            <a:custGeom>
              <a:avLst/>
              <a:gdLst/>
              <a:ahLst/>
              <a:cxnLst/>
              <a:rect l="l" t="t" r="r" b="b"/>
              <a:pathLst>
                <a:path w="494030" h="76835">
                  <a:moveTo>
                    <a:pt x="455406" y="381"/>
                  </a:moveTo>
                  <a:lnTo>
                    <a:pt x="420509" y="23302"/>
                  </a:lnTo>
                  <a:lnTo>
                    <a:pt x="417321" y="38519"/>
                  </a:lnTo>
                  <a:lnTo>
                    <a:pt x="420177" y="52964"/>
                  </a:lnTo>
                  <a:lnTo>
                    <a:pt x="455279" y="76581"/>
                  </a:lnTo>
                  <a:lnTo>
                    <a:pt x="470128" y="73603"/>
                  </a:lnTo>
                  <a:lnTo>
                    <a:pt x="482251" y="65451"/>
                  </a:lnTo>
                  <a:lnTo>
                    <a:pt x="490444" y="53347"/>
                  </a:lnTo>
                  <a:lnTo>
                    <a:pt x="492203" y="44831"/>
                  </a:lnTo>
                  <a:lnTo>
                    <a:pt x="455406" y="44831"/>
                  </a:lnTo>
                  <a:lnTo>
                    <a:pt x="455406" y="32131"/>
                  </a:lnTo>
                  <a:lnTo>
                    <a:pt x="492219" y="32131"/>
                  </a:lnTo>
                  <a:lnTo>
                    <a:pt x="490518" y="23685"/>
                  </a:lnTo>
                  <a:lnTo>
                    <a:pt x="482362" y="11568"/>
                  </a:lnTo>
                  <a:lnTo>
                    <a:pt x="470253" y="3391"/>
                  </a:lnTo>
                  <a:lnTo>
                    <a:pt x="455406" y="381"/>
                  </a:lnTo>
                  <a:close/>
                </a:path>
                <a:path w="494030" h="76835">
                  <a:moveTo>
                    <a:pt x="38084" y="0"/>
                  </a:moveTo>
                  <a:lnTo>
                    <a:pt x="2976" y="23302"/>
                  </a:lnTo>
                  <a:lnTo>
                    <a:pt x="0" y="38138"/>
                  </a:lnTo>
                  <a:lnTo>
                    <a:pt x="1278" y="44483"/>
                  </a:lnTo>
                  <a:lnTo>
                    <a:pt x="3019" y="52964"/>
                  </a:lnTo>
                  <a:lnTo>
                    <a:pt x="11206" y="65065"/>
                  </a:lnTo>
                  <a:lnTo>
                    <a:pt x="23375" y="73217"/>
                  </a:lnTo>
                  <a:lnTo>
                    <a:pt x="38084" y="76200"/>
                  </a:lnTo>
                  <a:lnTo>
                    <a:pt x="52878" y="73217"/>
                  </a:lnTo>
                  <a:lnTo>
                    <a:pt x="64992" y="65065"/>
                  </a:lnTo>
                  <a:lnTo>
                    <a:pt x="73178" y="52964"/>
                  </a:lnTo>
                  <a:lnTo>
                    <a:pt x="74827" y="44831"/>
                  </a:lnTo>
                  <a:lnTo>
                    <a:pt x="74898" y="44483"/>
                  </a:lnTo>
                  <a:lnTo>
                    <a:pt x="38084" y="44483"/>
                  </a:lnTo>
                  <a:lnTo>
                    <a:pt x="38084" y="31783"/>
                  </a:lnTo>
                  <a:lnTo>
                    <a:pt x="74904" y="31783"/>
                  </a:lnTo>
                  <a:lnTo>
                    <a:pt x="73273" y="23685"/>
                  </a:lnTo>
                  <a:lnTo>
                    <a:pt x="73196" y="23302"/>
                  </a:lnTo>
                  <a:lnTo>
                    <a:pt x="65040" y="11182"/>
                  </a:lnTo>
                  <a:lnTo>
                    <a:pt x="52931" y="3005"/>
                  </a:lnTo>
                  <a:lnTo>
                    <a:pt x="38084" y="0"/>
                  </a:lnTo>
                  <a:close/>
                </a:path>
                <a:path w="494030" h="76835">
                  <a:moveTo>
                    <a:pt x="74904" y="31783"/>
                  </a:moveTo>
                  <a:lnTo>
                    <a:pt x="76184" y="38138"/>
                  </a:lnTo>
                  <a:lnTo>
                    <a:pt x="74898" y="44483"/>
                  </a:lnTo>
                  <a:lnTo>
                    <a:pt x="455406" y="44831"/>
                  </a:lnTo>
                  <a:lnTo>
                    <a:pt x="418569" y="44831"/>
                  </a:lnTo>
                  <a:lnTo>
                    <a:pt x="417321" y="38519"/>
                  </a:lnTo>
                  <a:lnTo>
                    <a:pt x="417368" y="38138"/>
                  </a:lnTo>
                  <a:lnTo>
                    <a:pt x="418579" y="32131"/>
                  </a:lnTo>
                  <a:lnTo>
                    <a:pt x="455406" y="32131"/>
                  </a:lnTo>
                  <a:lnTo>
                    <a:pt x="74904" y="31783"/>
                  </a:lnTo>
                  <a:close/>
                </a:path>
                <a:path w="494030" h="76835">
                  <a:moveTo>
                    <a:pt x="492219" y="32131"/>
                  </a:moveTo>
                  <a:lnTo>
                    <a:pt x="455406" y="32131"/>
                  </a:lnTo>
                  <a:lnTo>
                    <a:pt x="455406" y="44831"/>
                  </a:lnTo>
                  <a:lnTo>
                    <a:pt x="492203" y="44831"/>
                  </a:lnTo>
                  <a:lnTo>
                    <a:pt x="493506" y="38519"/>
                  </a:lnTo>
                  <a:lnTo>
                    <a:pt x="492219" y="32131"/>
                  </a:lnTo>
                  <a:close/>
                </a:path>
                <a:path w="494030" h="76835">
                  <a:moveTo>
                    <a:pt x="74904" y="31783"/>
                  </a:moveTo>
                  <a:lnTo>
                    <a:pt x="38084" y="31783"/>
                  </a:lnTo>
                  <a:lnTo>
                    <a:pt x="38084" y="44483"/>
                  </a:lnTo>
                  <a:lnTo>
                    <a:pt x="74898" y="44483"/>
                  </a:lnTo>
                  <a:lnTo>
                    <a:pt x="76107" y="38519"/>
                  </a:lnTo>
                  <a:lnTo>
                    <a:pt x="76184" y="38138"/>
                  </a:lnTo>
                  <a:lnTo>
                    <a:pt x="74974" y="32131"/>
                  </a:lnTo>
                  <a:lnTo>
                    <a:pt x="74904" y="31783"/>
                  </a:lnTo>
                  <a:close/>
                </a:path>
              </a:pathLst>
            </a:custGeom>
            <a:solidFill>
              <a:srgbClr val="40B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087031" y="1984953"/>
              <a:ext cx="632460" cy="546100"/>
            </a:xfrm>
            <a:custGeom>
              <a:avLst/>
              <a:gdLst/>
              <a:ahLst/>
              <a:cxnLst/>
              <a:rect l="l" t="t" r="r" b="b"/>
              <a:pathLst>
                <a:path w="632459" h="546100">
                  <a:moveTo>
                    <a:pt x="473455" y="0"/>
                  </a:moveTo>
                  <a:lnTo>
                    <a:pt x="159004" y="0"/>
                  </a:lnTo>
                  <a:lnTo>
                    <a:pt x="0" y="272796"/>
                  </a:lnTo>
                  <a:lnTo>
                    <a:pt x="159004" y="545591"/>
                  </a:lnTo>
                  <a:lnTo>
                    <a:pt x="473455" y="545591"/>
                  </a:lnTo>
                  <a:lnTo>
                    <a:pt x="632460" y="272796"/>
                  </a:lnTo>
                  <a:lnTo>
                    <a:pt x="473455" y="0"/>
                  </a:lnTo>
                  <a:close/>
                </a:path>
              </a:pathLst>
            </a:custGeom>
            <a:solidFill>
              <a:srgbClr val="3AB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8991981" y="1419538"/>
            <a:ext cx="2644583" cy="961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 smtClean="0">
                <a:solidFill>
                  <a:schemeClr val="tx2"/>
                </a:solidFill>
                <a:latin typeface="Arial"/>
                <a:cs typeface="Arial"/>
              </a:rPr>
              <a:t>2024 год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 err="1" smtClean="0">
                <a:solidFill>
                  <a:schemeClr val="tx2"/>
                </a:solidFill>
                <a:latin typeface="Arial"/>
                <a:cs typeface="Arial"/>
              </a:rPr>
              <a:t>Агрофестиваль</a:t>
            </a:r>
            <a:r>
              <a:rPr lang="ru-RU" sz="2000" b="1" dirty="0" smtClean="0">
                <a:solidFill>
                  <a:schemeClr val="tx2"/>
                </a:solidFill>
                <a:latin typeface="Arial"/>
                <a:cs typeface="Arial"/>
              </a:rPr>
              <a:t> 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 smtClean="0">
                <a:solidFill>
                  <a:schemeClr val="tx2"/>
                </a:solidFill>
                <a:latin typeface="Arial"/>
                <a:cs typeface="Arial"/>
              </a:rPr>
              <a:t>г. Астрахань</a:t>
            </a:r>
            <a:endParaRPr sz="1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991981" y="3488563"/>
            <a:ext cx="2933700" cy="4154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endParaRPr sz="1100" dirty="0">
              <a:latin typeface="Arial"/>
              <a:cs typeface="Arial"/>
            </a:endParaRPr>
          </a:p>
        </p:txBody>
      </p:sp>
      <p:sp>
        <p:nvSpPr>
          <p:cNvPr id="47" name="object 23"/>
          <p:cNvSpPr/>
          <p:nvPr/>
        </p:nvSpPr>
        <p:spPr>
          <a:xfrm>
            <a:off x="1316482" y="3910207"/>
            <a:ext cx="494030" cy="76835"/>
          </a:xfrm>
          <a:custGeom>
            <a:avLst/>
            <a:gdLst/>
            <a:ahLst/>
            <a:cxnLst/>
            <a:rect l="l" t="t" r="r" b="b"/>
            <a:pathLst>
              <a:path w="494030" h="76835">
                <a:moveTo>
                  <a:pt x="455406" y="381"/>
                </a:moveTo>
                <a:lnTo>
                  <a:pt x="420509" y="23302"/>
                </a:lnTo>
                <a:lnTo>
                  <a:pt x="417321" y="38519"/>
                </a:lnTo>
                <a:lnTo>
                  <a:pt x="420177" y="52964"/>
                </a:lnTo>
                <a:lnTo>
                  <a:pt x="455279" y="76581"/>
                </a:lnTo>
                <a:lnTo>
                  <a:pt x="470128" y="73603"/>
                </a:lnTo>
                <a:lnTo>
                  <a:pt x="482251" y="65451"/>
                </a:lnTo>
                <a:lnTo>
                  <a:pt x="490444" y="53347"/>
                </a:lnTo>
                <a:lnTo>
                  <a:pt x="492203" y="44831"/>
                </a:lnTo>
                <a:lnTo>
                  <a:pt x="455406" y="44831"/>
                </a:lnTo>
                <a:lnTo>
                  <a:pt x="455406" y="32131"/>
                </a:lnTo>
                <a:lnTo>
                  <a:pt x="492219" y="32131"/>
                </a:lnTo>
                <a:lnTo>
                  <a:pt x="490518" y="23685"/>
                </a:lnTo>
                <a:lnTo>
                  <a:pt x="482362" y="11568"/>
                </a:lnTo>
                <a:lnTo>
                  <a:pt x="470253" y="3391"/>
                </a:lnTo>
                <a:lnTo>
                  <a:pt x="455406" y="381"/>
                </a:lnTo>
                <a:close/>
              </a:path>
              <a:path w="494030" h="76835">
                <a:moveTo>
                  <a:pt x="38084" y="0"/>
                </a:moveTo>
                <a:lnTo>
                  <a:pt x="2976" y="23302"/>
                </a:lnTo>
                <a:lnTo>
                  <a:pt x="0" y="38138"/>
                </a:lnTo>
                <a:lnTo>
                  <a:pt x="1278" y="44483"/>
                </a:lnTo>
                <a:lnTo>
                  <a:pt x="3019" y="52964"/>
                </a:lnTo>
                <a:lnTo>
                  <a:pt x="11206" y="65065"/>
                </a:lnTo>
                <a:lnTo>
                  <a:pt x="23375" y="73217"/>
                </a:lnTo>
                <a:lnTo>
                  <a:pt x="38084" y="76200"/>
                </a:lnTo>
                <a:lnTo>
                  <a:pt x="52878" y="73217"/>
                </a:lnTo>
                <a:lnTo>
                  <a:pt x="64992" y="65065"/>
                </a:lnTo>
                <a:lnTo>
                  <a:pt x="73178" y="52964"/>
                </a:lnTo>
                <a:lnTo>
                  <a:pt x="74827" y="44831"/>
                </a:lnTo>
                <a:lnTo>
                  <a:pt x="74898" y="44483"/>
                </a:lnTo>
                <a:lnTo>
                  <a:pt x="38084" y="44483"/>
                </a:lnTo>
                <a:lnTo>
                  <a:pt x="38084" y="31783"/>
                </a:lnTo>
                <a:lnTo>
                  <a:pt x="74904" y="31783"/>
                </a:lnTo>
                <a:lnTo>
                  <a:pt x="73273" y="23685"/>
                </a:lnTo>
                <a:lnTo>
                  <a:pt x="73196" y="23302"/>
                </a:lnTo>
                <a:lnTo>
                  <a:pt x="65040" y="11182"/>
                </a:lnTo>
                <a:lnTo>
                  <a:pt x="52931" y="3005"/>
                </a:lnTo>
                <a:lnTo>
                  <a:pt x="38084" y="0"/>
                </a:lnTo>
                <a:close/>
              </a:path>
              <a:path w="494030" h="76835">
                <a:moveTo>
                  <a:pt x="74904" y="31783"/>
                </a:moveTo>
                <a:lnTo>
                  <a:pt x="76184" y="38138"/>
                </a:lnTo>
                <a:lnTo>
                  <a:pt x="74898" y="44483"/>
                </a:lnTo>
                <a:lnTo>
                  <a:pt x="455406" y="44831"/>
                </a:lnTo>
                <a:lnTo>
                  <a:pt x="418569" y="44831"/>
                </a:lnTo>
                <a:lnTo>
                  <a:pt x="417321" y="38519"/>
                </a:lnTo>
                <a:lnTo>
                  <a:pt x="417368" y="38138"/>
                </a:lnTo>
                <a:lnTo>
                  <a:pt x="418579" y="32131"/>
                </a:lnTo>
                <a:lnTo>
                  <a:pt x="455406" y="32131"/>
                </a:lnTo>
                <a:lnTo>
                  <a:pt x="74904" y="31783"/>
                </a:lnTo>
                <a:close/>
              </a:path>
              <a:path w="494030" h="76835">
                <a:moveTo>
                  <a:pt x="492219" y="32131"/>
                </a:moveTo>
                <a:lnTo>
                  <a:pt x="455406" y="32131"/>
                </a:lnTo>
                <a:lnTo>
                  <a:pt x="455406" y="44831"/>
                </a:lnTo>
                <a:lnTo>
                  <a:pt x="492203" y="44831"/>
                </a:lnTo>
                <a:lnTo>
                  <a:pt x="493506" y="38519"/>
                </a:lnTo>
                <a:lnTo>
                  <a:pt x="492219" y="32131"/>
                </a:lnTo>
                <a:close/>
              </a:path>
              <a:path w="494030" h="76835">
                <a:moveTo>
                  <a:pt x="74904" y="31783"/>
                </a:moveTo>
                <a:lnTo>
                  <a:pt x="38084" y="31783"/>
                </a:lnTo>
                <a:lnTo>
                  <a:pt x="38084" y="44483"/>
                </a:lnTo>
                <a:lnTo>
                  <a:pt x="74898" y="44483"/>
                </a:lnTo>
                <a:lnTo>
                  <a:pt x="76107" y="38519"/>
                </a:lnTo>
                <a:lnTo>
                  <a:pt x="76184" y="38138"/>
                </a:lnTo>
                <a:lnTo>
                  <a:pt x="74974" y="32131"/>
                </a:lnTo>
                <a:lnTo>
                  <a:pt x="74904" y="31783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23"/>
          <p:cNvSpPr/>
          <p:nvPr/>
        </p:nvSpPr>
        <p:spPr>
          <a:xfrm>
            <a:off x="1328674" y="3284980"/>
            <a:ext cx="494030" cy="76835"/>
          </a:xfrm>
          <a:custGeom>
            <a:avLst/>
            <a:gdLst/>
            <a:ahLst/>
            <a:cxnLst/>
            <a:rect l="l" t="t" r="r" b="b"/>
            <a:pathLst>
              <a:path w="494030" h="76835">
                <a:moveTo>
                  <a:pt x="455406" y="381"/>
                </a:moveTo>
                <a:lnTo>
                  <a:pt x="420509" y="23302"/>
                </a:lnTo>
                <a:lnTo>
                  <a:pt x="417321" y="38519"/>
                </a:lnTo>
                <a:lnTo>
                  <a:pt x="420177" y="52964"/>
                </a:lnTo>
                <a:lnTo>
                  <a:pt x="455279" y="76581"/>
                </a:lnTo>
                <a:lnTo>
                  <a:pt x="470128" y="73603"/>
                </a:lnTo>
                <a:lnTo>
                  <a:pt x="482251" y="65451"/>
                </a:lnTo>
                <a:lnTo>
                  <a:pt x="490444" y="53347"/>
                </a:lnTo>
                <a:lnTo>
                  <a:pt x="492203" y="44831"/>
                </a:lnTo>
                <a:lnTo>
                  <a:pt x="455406" y="44831"/>
                </a:lnTo>
                <a:lnTo>
                  <a:pt x="455406" y="32131"/>
                </a:lnTo>
                <a:lnTo>
                  <a:pt x="492219" y="32131"/>
                </a:lnTo>
                <a:lnTo>
                  <a:pt x="490518" y="23685"/>
                </a:lnTo>
                <a:lnTo>
                  <a:pt x="482362" y="11568"/>
                </a:lnTo>
                <a:lnTo>
                  <a:pt x="470253" y="3391"/>
                </a:lnTo>
                <a:lnTo>
                  <a:pt x="455406" y="381"/>
                </a:lnTo>
                <a:close/>
              </a:path>
              <a:path w="494030" h="76835">
                <a:moveTo>
                  <a:pt x="38084" y="0"/>
                </a:moveTo>
                <a:lnTo>
                  <a:pt x="2976" y="23302"/>
                </a:lnTo>
                <a:lnTo>
                  <a:pt x="0" y="38138"/>
                </a:lnTo>
                <a:lnTo>
                  <a:pt x="1278" y="44483"/>
                </a:lnTo>
                <a:lnTo>
                  <a:pt x="3019" y="52964"/>
                </a:lnTo>
                <a:lnTo>
                  <a:pt x="11206" y="65065"/>
                </a:lnTo>
                <a:lnTo>
                  <a:pt x="23375" y="73217"/>
                </a:lnTo>
                <a:lnTo>
                  <a:pt x="38084" y="76200"/>
                </a:lnTo>
                <a:lnTo>
                  <a:pt x="52878" y="73217"/>
                </a:lnTo>
                <a:lnTo>
                  <a:pt x="64992" y="65065"/>
                </a:lnTo>
                <a:lnTo>
                  <a:pt x="73178" y="52964"/>
                </a:lnTo>
                <a:lnTo>
                  <a:pt x="74827" y="44831"/>
                </a:lnTo>
                <a:lnTo>
                  <a:pt x="74898" y="44483"/>
                </a:lnTo>
                <a:lnTo>
                  <a:pt x="38084" y="44483"/>
                </a:lnTo>
                <a:lnTo>
                  <a:pt x="38084" y="31783"/>
                </a:lnTo>
                <a:lnTo>
                  <a:pt x="74904" y="31783"/>
                </a:lnTo>
                <a:lnTo>
                  <a:pt x="73273" y="23685"/>
                </a:lnTo>
                <a:lnTo>
                  <a:pt x="73196" y="23302"/>
                </a:lnTo>
                <a:lnTo>
                  <a:pt x="65040" y="11182"/>
                </a:lnTo>
                <a:lnTo>
                  <a:pt x="52931" y="3005"/>
                </a:lnTo>
                <a:lnTo>
                  <a:pt x="38084" y="0"/>
                </a:lnTo>
                <a:close/>
              </a:path>
              <a:path w="494030" h="76835">
                <a:moveTo>
                  <a:pt x="74904" y="31783"/>
                </a:moveTo>
                <a:lnTo>
                  <a:pt x="76184" y="38138"/>
                </a:lnTo>
                <a:lnTo>
                  <a:pt x="74898" y="44483"/>
                </a:lnTo>
                <a:lnTo>
                  <a:pt x="455406" y="44831"/>
                </a:lnTo>
                <a:lnTo>
                  <a:pt x="418569" y="44831"/>
                </a:lnTo>
                <a:lnTo>
                  <a:pt x="417321" y="38519"/>
                </a:lnTo>
                <a:lnTo>
                  <a:pt x="417368" y="38138"/>
                </a:lnTo>
                <a:lnTo>
                  <a:pt x="418579" y="32131"/>
                </a:lnTo>
                <a:lnTo>
                  <a:pt x="455406" y="32131"/>
                </a:lnTo>
                <a:lnTo>
                  <a:pt x="74904" y="31783"/>
                </a:lnTo>
                <a:close/>
              </a:path>
              <a:path w="494030" h="76835">
                <a:moveTo>
                  <a:pt x="492219" y="32131"/>
                </a:moveTo>
                <a:lnTo>
                  <a:pt x="455406" y="32131"/>
                </a:lnTo>
                <a:lnTo>
                  <a:pt x="455406" y="44831"/>
                </a:lnTo>
                <a:lnTo>
                  <a:pt x="492203" y="44831"/>
                </a:lnTo>
                <a:lnTo>
                  <a:pt x="493506" y="38519"/>
                </a:lnTo>
                <a:lnTo>
                  <a:pt x="492219" y="32131"/>
                </a:lnTo>
                <a:close/>
              </a:path>
              <a:path w="494030" h="76835">
                <a:moveTo>
                  <a:pt x="74904" y="31783"/>
                </a:moveTo>
                <a:lnTo>
                  <a:pt x="38084" y="31783"/>
                </a:lnTo>
                <a:lnTo>
                  <a:pt x="38084" y="44483"/>
                </a:lnTo>
                <a:lnTo>
                  <a:pt x="74898" y="44483"/>
                </a:lnTo>
                <a:lnTo>
                  <a:pt x="76107" y="38519"/>
                </a:lnTo>
                <a:lnTo>
                  <a:pt x="76184" y="38138"/>
                </a:lnTo>
                <a:lnTo>
                  <a:pt x="74974" y="32131"/>
                </a:lnTo>
                <a:lnTo>
                  <a:pt x="74904" y="31783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3"/>
          <p:cNvSpPr/>
          <p:nvPr/>
        </p:nvSpPr>
        <p:spPr>
          <a:xfrm>
            <a:off x="1330790" y="1554988"/>
            <a:ext cx="589450" cy="75691"/>
          </a:xfrm>
          <a:custGeom>
            <a:avLst/>
            <a:gdLst/>
            <a:ahLst/>
            <a:cxnLst/>
            <a:rect l="l" t="t" r="r" b="b"/>
            <a:pathLst>
              <a:path w="494030" h="76835">
                <a:moveTo>
                  <a:pt x="455406" y="381"/>
                </a:moveTo>
                <a:lnTo>
                  <a:pt x="420509" y="23302"/>
                </a:lnTo>
                <a:lnTo>
                  <a:pt x="417321" y="38519"/>
                </a:lnTo>
                <a:lnTo>
                  <a:pt x="420177" y="52964"/>
                </a:lnTo>
                <a:lnTo>
                  <a:pt x="455279" y="76581"/>
                </a:lnTo>
                <a:lnTo>
                  <a:pt x="470128" y="73603"/>
                </a:lnTo>
                <a:lnTo>
                  <a:pt x="482251" y="65451"/>
                </a:lnTo>
                <a:lnTo>
                  <a:pt x="490444" y="53347"/>
                </a:lnTo>
                <a:lnTo>
                  <a:pt x="492203" y="44831"/>
                </a:lnTo>
                <a:lnTo>
                  <a:pt x="455406" y="44831"/>
                </a:lnTo>
                <a:lnTo>
                  <a:pt x="455406" y="32131"/>
                </a:lnTo>
                <a:lnTo>
                  <a:pt x="492219" y="32131"/>
                </a:lnTo>
                <a:lnTo>
                  <a:pt x="490518" y="23685"/>
                </a:lnTo>
                <a:lnTo>
                  <a:pt x="482362" y="11568"/>
                </a:lnTo>
                <a:lnTo>
                  <a:pt x="470253" y="3391"/>
                </a:lnTo>
                <a:lnTo>
                  <a:pt x="455406" y="381"/>
                </a:lnTo>
                <a:close/>
              </a:path>
              <a:path w="494030" h="76835">
                <a:moveTo>
                  <a:pt x="38084" y="0"/>
                </a:moveTo>
                <a:lnTo>
                  <a:pt x="2976" y="23302"/>
                </a:lnTo>
                <a:lnTo>
                  <a:pt x="0" y="38138"/>
                </a:lnTo>
                <a:lnTo>
                  <a:pt x="1278" y="44483"/>
                </a:lnTo>
                <a:lnTo>
                  <a:pt x="3019" y="52964"/>
                </a:lnTo>
                <a:lnTo>
                  <a:pt x="11206" y="65065"/>
                </a:lnTo>
                <a:lnTo>
                  <a:pt x="23375" y="73217"/>
                </a:lnTo>
                <a:lnTo>
                  <a:pt x="38084" y="76200"/>
                </a:lnTo>
                <a:lnTo>
                  <a:pt x="52878" y="73217"/>
                </a:lnTo>
                <a:lnTo>
                  <a:pt x="64992" y="65065"/>
                </a:lnTo>
                <a:lnTo>
                  <a:pt x="73178" y="52964"/>
                </a:lnTo>
                <a:lnTo>
                  <a:pt x="74827" y="44831"/>
                </a:lnTo>
                <a:lnTo>
                  <a:pt x="74898" y="44483"/>
                </a:lnTo>
                <a:lnTo>
                  <a:pt x="38084" y="44483"/>
                </a:lnTo>
                <a:lnTo>
                  <a:pt x="38084" y="31783"/>
                </a:lnTo>
                <a:lnTo>
                  <a:pt x="74904" y="31783"/>
                </a:lnTo>
                <a:lnTo>
                  <a:pt x="73273" y="23685"/>
                </a:lnTo>
                <a:lnTo>
                  <a:pt x="73196" y="23302"/>
                </a:lnTo>
                <a:lnTo>
                  <a:pt x="65040" y="11182"/>
                </a:lnTo>
                <a:lnTo>
                  <a:pt x="52931" y="3005"/>
                </a:lnTo>
                <a:lnTo>
                  <a:pt x="38084" y="0"/>
                </a:lnTo>
                <a:close/>
              </a:path>
              <a:path w="494030" h="76835">
                <a:moveTo>
                  <a:pt x="74904" y="31783"/>
                </a:moveTo>
                <a:lnTo>
                  <a:pt x="76184" y="38138"/>
                </a:lnTo>
                <a:lnTo>
                  <a:pt x="74898" y="44483"/>
                </a:lnTo>
                <a:lnTo>
                  <a:pt x="455406" y="44831"/>
                </a:lnTo>
                <a:lnTo>
                  <a:pt x="418569" y="44831"/>
                </a:lnTo>
                <a:lnTo>
                  <a:pt x="417321" y="38519"/>
                </a:lnTo>
                <a:lnTo>
                  <a:pt x="417368" y="38138"/>
                </a:lnTo>
                <a:lnTo>
                  <a:pt x="418579" y="32131"/>
                </a:lnTo>
                <a:lnTo>
                  <a:pt x="455406" y="32131"/>
                </a:lnTo>
                <a:lnTo>
                  <a:pt x="74904" y="31783"/>
                </a:lnTo>
                <a:close/>
              </a:path>
              <a:path w="494030" h="76835">
                <a:moveTo>
                  <a:pt x="492219" y="32131"/>
                </a:moveTo>
                <a:lnTo>
                  <a:pt x="455406" y="32131"/>
                </a:lnTo>
                <a:lnTo>
                  <a:pt x="455406" y="44831"/>
                </a:lnTo>
                <a:lnTo>
                  <a:pt x="492203" y="44831"/>
                </a:lnTo>
                <a:lnTo>
                  <a:pt x="493506" y="38519"/>
                </a:lnTo>
                <a:lnTo>
                  <a:pt x="492219" y="32131"/>
                </a:lnTo>
                <a:close/>
              </a:path>
              <a:path w="494030" h="76835">
                <a:moveTo>
                  <a:pt x="74904" y="31783"/>
                </a:moveTo>
                <a:lnTo>
                  <a:pt x="38084" y="31783"/>
                </a:lnTo>
                <a:lnTo>
                  <a:pt x="38084" y="44483"/>
                </a:lnTo>
                <a:lnTo>
                  <a:pt x="74898" y="44483"/>
                </a:lnTo>
                <a:lnTo>
                  <a:pt x="76107" y="38519"/>
                </a:lnTo>
                <a:lnTo>
                  <a:pt x="76184" y="38138"/>
                </a:lnTo>
                <a:lnTo>
                  <a:pt x="74974" y="32131"/>
                </a:lnTo>
                <a:lnTo>
                  <a:pt x="74904" y="31783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1316482" y="1586483"/>
            <a:ext cx="14308" cy="3041904"/>
          </a:xfrm>
          <a:prstGeom prst="line">
            <a:avLst/>
          </a:prstGeom>
          <a:ln>
            <a:solidFill>
              <a:srgbClr val="51C4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7848600" y="3059503"/>
            <a:ext cx="47092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/>
                <a:cs typeface="Arial"/>
              </a:rPr>
              <a:t>Призеры: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Arial"/>
                <a:cs typeface="Arial"/>
              </a:rPr>
              <a:t>Самый </a:t>
            </a:r>
            <a:r>
              <a:rPr lang="ru-RU" sz="2000" b="1" dirty="0">
                <a:solidFill>
                  <a:srgbClr val="0070C0"/>
                </a:solidFill>
                <a:latin typeface="Arial"/>
                <a:cs typeface="Arial"/>
              </a:rPr>
              <a:t>сладкий арбуз </a:t>
            </a:r>
            <a:r>
              <a:rPr lang="ru-RU" sz="2000" b="1" dirty="0" smtClean="0">
                <a:solidFill>
                  <a:schemeClr val="tx2"/>
                </a:solidFill>
                <a:latin typeface="Arial"/>
                <a:cs typeface="Arial"/>
              </a:rPr>
              <a:t>–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/>
                <a:cs typeface="Arial"/>
              </a:rPr>
              <a:t>ИП </a:t>
            </a:r>
            <a:r>
              <a:rPr lang="ru-RU" sz="2000" b="1" dirty="0">
                <a:solidFill>
                  <a:schemeClr val="tx2"/>
                </a:solidFill>
                <a:latin typeface="Arial"/>
                <a:cs typeface="Arial"/>
              </a:rPr>
              <a:t>ГКФХ Устинов Н.П</a:t>
            </a:r>
            <a:r>
              <a:rPr lang="ru-RU" sz="2000" b="1" dirty="0" smtClean="0">
                <a:solidFill>
                  <a:schemeClr val="tx2"/>
                </a:solidFill>
                <a:latin typeface="Arial"/>
                <a:cs typeface="Arial"/>
              </a:rPr>
              <a:t>.</a:t>
            </a:r>
            <a:endParaRPr lang="ru-RU" sz="2000" b="1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Arial"/>
                <a:cs typeface="Arial"/>
              </a:rPr>
              <a:t>Самый </a:t>
            </a:r>
            <a:r>
              <a:rPr lang="ru-RU" sz="2000" b="1" dirty="0" err="1">
                <a:solidFill>
                  <a:srgbClr val="0070C0"/>
                </a:solidFill>
                <a:latin typeface="Arial"/>
                <a:cs typeface="Arial"/>
              </a:rPr>
              <a:t>экологичный</a:t>
            </a:r>
            <a:r>
              <a:rPr lang="ru-RU" sz="20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Arial"/>
                <a:cs typeface="Arial"/>
              </a:rPr>
              <a:t> арбуз  </a:t>
            </a:r>
            <a:r>
              <a:rPr lang="ru-RU" sz="2000" b="1" dirty="0">
                <a:solidFill>
                  <a:schemeClr val="tx2"/>
                </a:solidFill>
                <a:latin typeface="Arial"/>
                <a:cs typeface="Arial"/>
              </a:rPr>
              <a:t>-</a:t>
            </a:r>
            <a:r>
              <a:rPr lang="ru-RU" sz="2000" b="1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/>
                <a:cs typeface="Arial"/>
              </a:rPr>
              <a:t>ООО </a:t>
            </a:r>
            <a:r>
              <a:rPr lang="ru-RU" sz="2000" b="1" dirty="0">
                <a:solidFill>
                  <a:schemeClr val="tx2"/>
                </a:solidFill>
                <a:latin typeface="Arial"/>
                <a:cs typeface="Arial"/>
              </a:rPr>
              <a:t>«Агро-Прогресс Ахтуба»</a:t>
            </a:r>
          </a:p>
        </p:txBody>
      </p:sp>
      <p:sp>
        <p:nvSpPr>
          <p:cNvPr id="58" name="object 19"/>
          <p:cNvSpPr/>
          <p:nvPr/>
        </p:nvSpPr>
        <p:spPr>
          <a:xfrm>
            <a:off x="1606159" y="5425440"/>
            <a:ext cx="1102360" cy="949960"/>
          </a:xfrm>
          <a:custGeom>
            <a:avLst/>
            <a:gdLst/>
            <a:ahLst/>
            <a:cxnLst/>
            <a:rect l="l" t="t" r="r" b="b"/>
            <a:pathLst>
              <a:path w="1102359" h="949960">
                <a:moveTo>
                  <a:pt x="825119" y="0"/>
                </a:moveTo>
                <a:lnTo>
                  <a:pt x="276733" y="0"/>
                </a:lnTo>
                <a:lnTo>
                  <a:pt x="0" y="474726"/>
                </a:lnTo>
                <a:lnTo>
                  <a:pt x="276733" y="949452"/>
                </a:lnTo>
                <a:lnTo>
                  <a:pt x="825119" y="949452"/>
                </a:lnTo>
                <a:lnTo>
                  <a:pt x="1101852" y="474726"/>
                </a:lnTo>
                <a:lnTo>
                  <a:pt x="825119" y="0"/>
                </a:lnTo>
                <a:close/>
              </a:path>
            </a:pathLst>
          </a:custGeom>
          <a:solidFill>
            <a:srgbClr val="8BD9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21"/>
          <p:cNvSpPr/>
          <p:nvPr/>
        </p:nvSpPr>
        <p:spPr>
          <a:xfrm>
            <a:off x="2579370" y="5925275"/>
            <a:ext cx="632460" cy="546100"/>
          </a:xfrm>
          <a:custGeom>
            <a:avLst/>
            <a:gdLst/>
            <a:ahLst/>
            <a:cxnLst/>
            <a:rect l="l" t="t" r="r" b="b"/>
            <a:pathLst>
              <a:path w="632460" h="546100">
                <a:moveTo>
                  <a:pt x="473456" y="0"/>
                </a:moveTo>
                <a:lnTo>
                  <a:pt x="159003" y="0"/>
                </a:lnTo>
                <a:lnTo>
                  <a:pt x="0" y="272796"/>
                </a:lnTo>
                <a:lnTo>
                  <a:pt x="159003" y="545591"/>
                </a:lnTo>
                <a:lnTo>
                  <a:pt x="473456" y="545591"/>
                </a:lnTo>
                <a:lnTo>
                  <a:pt x="632460" y="272796"/>
                </a:lnTo>
                <a:lnTo>
                  <a:pt x="473456" y="0"/>
                </a:lnTo>
                <a:close/>
              </a:path>
            </a:pathLst>
          </a:custGeom>
          <a:solidFill>
            <a:srgbClr val="3AB7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20"/>
          <p:cNvSpPr/>
          <p:nvPr/>
        </p:nvSpPr>
        <p:spPr>
          <a:xfrm>
            <a:off x="3124200" y="6248400"/>
            <a:ext cx="595503" cy="504709"/>
          </a:xfrm>
          <a:custGeom>
            <a:avLst/>
            <a:gdLst/>
            <a:ahLst/>
            <a:cxnLst/>
            <a:rect l="l" t="t" r="r" b="b"/>
            <a:pathLst>
              <a:path w="1102360" h="949960">
                <a:moveTo>
                  <a:pt x="825118" y="0"/>
                </a:moveTo>
                <a:lnTo>
                  <a:pt x="276732" y="0"/>
                </a:lnTo>
                <a:lnTo>
                  <a:pt x="0" y="474725"/>
                </a:lnTo>
                <a:lnTo>
                  <a:pt x="276732" y="949452"/>
                </a:lnTo>
                <a:lnTo>
                  <a:pt x="825118" y="949452"/>
                </a:lnTo>
                <a:lnTo>
                  <a:pt x="1101852" y="474725"/>
                </a:lnTo>
                <a:lnTo>
                  <a:pt x="825118" y="0"/>
                </a:lnTo>
                <a:close/>
              </a:path>
            </a:pathLst>
          </a:custGeom>
          <a:solidFill>
            <a:srgbClr val="D1ED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3"/>
          <p:cNvSpPr txBox="1"/>
          <p:nvPr/>
        </p:nvSpPr>
        <p:spPr>
          <a:xfrm>
            <a:off x="502716" y="347598"/>
            <a:ext cx="2514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2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20</a:t>
            </a:r>
            <a:endParaRPr sz="1600" b="1" spc="-25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2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0911" y="0"/>
            <a:ext cx="5265420" cy="6858000"/>
          </a:xfrm>
          <a:custGeom>
            <a:avLst/>
            <a:gdLst/>
            <a:ahLst/>
            <a:cxnLst/>
            <a:rect l="l" t="t" r="r" b="b"/>
            <a:pathLst>
              <a:path w="5265420" h="6858000">
                <a:moveTo>
                  <a:pt x="5265420" y="0"/>
                </a:moveTo>
                <a:lnTo>
                  <a:pt x="0" y="0"/>
                </a:lnTo>
                <a:lnTo>
                  <a:pt x="0" y="6858000"/>
                </a:lnTo>
                <a:lnTo>
                  <a:pt x="5265420" y="6858000"/>
                </a:lnTo>
                <a:lnTo>
                  <a:pt x="5265420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02716" y="347598"/>
            <a:ext cx="2514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2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21</a:t>
            </a:r>
            <a:endParaRPr sz="16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79016" y="142493"/>
            <a:ext cx="4853306" cy="64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  <a:tabLst>
                <a:tab pos="1658620" algn="l"/>
              </a:tabLst>
            </a:pPr>
            <a:r>
              <a:rPr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СТРУКТУРА</a:t>
            </a:r>
            <a:r>
              <a:rPr lang="ru-RU"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 </a:t>
            </a:r>
            <a:endParaRPr lang="ru-RU" sz="2000" b="1" dirty="0" smtClean="0">
              <a:solidFill>
                <a:schemeClr val="tx2"/>
              </a:solidFill>
              <a:latin typeface="Arial"/>
              <a:ea typeface="+mj-ea"/>
              <a:cs typeface="Arial"/>
            </a:endParaRPr>
          </a:p>
          <a:p>
            <a:pPr marL="12700" algn="ctr">
              <a:spcBef>
                <a:spcPts val="95"/>
              </a:spcBef>
              <a:tabLst>
                <a:tab pos="1658620" algn="l"/>
              </a:tabLst>
            </a:pPr>
            <a:r>
              <a:rPr lang="ru-RU" sz="2000" b="1" dirty="0" smtClean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МУНИЦИПАЛЬНОГО </a:t>
            </a:r>
            <a:r>
              <a:rPr lang="ru-RU"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ДОЛГА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85697" y="6481368"/>
            <a:ext cx="47466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2030" algn="l"/>
                <a:tab pos="1992630" algn="l"/>
                <a:tab pos="2982595" algn="l"/>
                <a:tab pos="3972560" algn="l"/>
              </a:tabLst>
            </a:pPr>
            <a:r>
              <a:rPr sz="1200" b="1" spc="-10" dirty="0" smtClean="0">
                <a:solidFill>
                  <a:schemeClr val="tx2"/>
                </a:solidFill>
                <a:latin typeface="Arial"/>
                <a:cs typeface="Arial"/>
              </a:rPr>
              <a:t>01.01.20</a:t>
            </a:r>
            <a:r>
              <a:rPr lang="ru-RU" sz="1200" b="1" spc="-10" dirty="0" smtClean="0">
                <a:solidFill>
                  <a:schemeClr val="tx2"/>
                </a:solidFill>
                <a:latin typeface="Arial"/>
                <a:cs typeface="Arial"/>
              </a:rPr>
              <a:t>22</a:t>
            </a:r>
            <a:r>
              <a:rPr sz="1200" b="1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r>
              <a:rPr sz="1200" b="1" spc="-10" dirty="0" smtClean="0">
                <a:solidFill>
                  <a:schemeClr val="tx2"/>
                </a:solidFill>
                <a:latin typeface="Arial"/>
                <a:cs typeface="Arial"/>
              </a:rPr>
              <a:t>01.01.20</a:t>
            </a:r>
            <a:r>
              <a:rPr lang="ru-RU" sz="1200" b="1" spc="-10" dirty="0" smtClean="0">
                <a:solidFill>
                  <a:schemeClr val="tx2"/>
                </a:solidFill>
                <a:latin typeface="Arial"/>
                <a:cs typeface="Arial"/>
              </a:rPr>
              <a:t>23</a:t>
            </a:r>
            <a:r>
              <a:rPr sz="1200" b="1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r>
              <a:rPr sz="1200" b="1" spc="-10" dirty="0" smtClean="0">
                <a:solidFill>
                  <a:schemeClr val="tx2"/>
                </a:solidFill>
                <a:latin typeface="Arial"/>
                <a:cs typeface="Arial"/>
              </a:rPr>
              <a:t>01.01.20</a:t>
            </a:r>
            <a:r>
              <a:rPr lang="ru-RU" sz="1200" b="1" spc="-10" dirty="0" smtClean="0">
                <a:solidFill>
                  <a:schemeClr val="tx2"/>
                </a:solidFill>
                <a:latin typeface="Arial"/>
                <a:cs typeface="Arial"/>
              </a:rPr>
              <a:t>24</a:t>
            </a:r>
            <a:r>
              <a:rPr sz="1200" b="1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r>
              <a:rPr sz="1200" b="1" spc="-10" dirty="0" smtClean="0">
                <a:solidFill>
                  <a:schemeClr val="tx2"/>
                </a:solidFill>
                <a:latin typeface="Arial"/>
                <a:cs typeface="Arial"/>
              </a:rPr>
              <a:t>01.01.202</a:t>
            </a:r>
            <a:r>
              <a:rPr lang="ru-RU" sz="1200" b="1" spc="-10" dirty="0" smtClean="0">
                <a:solidFill>
                  <a:schemeClr val="tx2"/>
                </a:solidFill>
                <a:latin typeface="Arial"/>
                <a:cs typeface="Arial"/>
              </a:rPr>
              <a:t>5</a:t>
            </a:r>
            <a:r>
              <a:rPr sz="1200" b="1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r>
              <a:rPr sz="1200" b="1" spc="-10" dirty="0" smtClean="0">
                <a:solidFill>
                  <a:schemeClr val="tx2"/>
                </a:solidFill>
                <a:latin typeface="Arial"/>
                <a:cs typeface="Arial"/>
              </a:rPr>
              <a:t>01.01.202</a:t>
            </a:r>
            <a:r>
              <a:rPr lang="ru-RU" sz="1200" b="1" spc="-10" dirty="0" smtClean="0">
                <a:solidFill>
                  <a:schemeClr val="tx2"/>
                </a:solidFill>
                <a:latin typeface="Arial"/>
                <a:cs typeface="Arial"/>
              </a:rPr>
              <a:t>6</a:t>
            </a:r>
            <a:endParaRPr sz="1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4394" y="1298888"/>
            <a:ext cx="79819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069" algn="ctr">
              <a:lnSpc>
                <a:spcPct val="100000"/>
              </a:lnSpc>
              <a:spcBef>
                <a:spcPts val="105"/>
              </a:spcBef>
            </a:pPr>
            <a:r>
              <a:rPr lang="ru-RU" sz="2000" b="1" dirty="0" smtClean="0">
                <a:solidFill>
                  <a:schemeClr val="tx2"/>
                </a:solidFill>
                <a:latin typeface="Arial"/>
                <a:cs typeface="Arial"/>
              </a:rPr>
              <a:t>45,0</a:t>
            </a:r>
            <a:endParaRPr sz="20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5"/>
              </a:spcBef>
            </a:pPr>
            <a:r>
              <a:rPr sz="1200" b="1" dirty="0">
                <a:solidFill>
                  <a:schemeClr val="tx2"/>
                </a:solidFill>
                <a:latin typeface="Arial"/>
                <a:cs typeface="Arial"/>
              </a:rPr>
              <a:t>млн.</a:t>
            </a:r>
            <a:r>
              <a:rPr sz="1200" b="1" spc="-2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200" b="1" spc="-10" dirty="0" err="1" smtClean="0">
                <a:solidFill>
                  <a:schemeClr val="tx2"/>
                </a:solidFill>
                <a:latin typeface="Arial"/>
                <a:cs typeface="Arial"/>
              </a:rPr>
              <a:t>руб</a:t>
            </a:r>
            <a:r>
              <a:rPr lang="ru-RU" sz="1200" b="1" spc="-10" dirty="0" smtClean="0">
                <a:solidFill>
                  <a:schemeClr val="tx2"/>
                </a:solidFill>
                <a:latin typeface="Arial"/>
                <a:cs typeface="Arial"/>
              </a:rPr>
              <a:t>.</a:t>
            </a:r>
            <a:endParaRPr sz="1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44795" y="1644872"/>
            <a:ext cx="798195" cy="5187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kern="0"/>
            </a:defPPr>
            <a:lvl1pPr marL="52069" algn="ctr">
              <a:spcBef>
                <a:spcPts val="105"/>
              </a:spcBef>
              <a:defRPr sz="2000" b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ru-RU" dirty="0"/>
              <a:t>19,3</a:t>
            </a:r>
            <a:endParaRPr dirty="0"/>
          </a:p>
          <a:p>
            <a:r>
              <a:rPr sz="1200" dirty="0"/>
              <a:t>млн. </a:t>
            </a:r>
            <a:r>
              <a:rPr sz="1200" dirty="0" err="1" smtClean="0"/>
              <a:t>руб</a:t>
            </a:r>
            <a:r>
              <a:rPr lang="ru-RU" sz="1200" dirty="0" smtClean="0"/>
              <a:t>.</a:t>
            </a:r>
            <a:endParaRPr sz="1200" dirty="0"/>
          </a:p>
        </p:txBody>
      </p:sp>
      <p:sp>
        <p:nvSpPr>
          <p:cNvPr id="9" name="object 9"/>
          <p:cNvSpPr txBox="1"/>
          <p:nvPr/>
        </p:nvSpPr>
        <p:spPr>
          <a:xfrm>
            <a:off x="1408938" y="4562094"/>
            <a:ext cx="739140" cy="1853564"/>
          </a:xfrm>
          <a:prstGeom prst="rect">
            <a:avLst/>
          </a:prstGeom>
          <a:solidFill>
            <a:srgbClr val="1E9AB9"/>
          </a:solidFill>
          <a:ln w="3810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9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88265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solidFill>
                  <a:schemeClr val="tx2"/>
                </a:solidFill>
                <a:latin typeface="Arial"/>
                <a:cs typeface="Arial"/>
              </a:rPr>
              <a:t>40,6%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01696"/>
              </p:ext>
            </p:extLst>
          </p:nvPr>
        </p:nvGraphicFramePr>
        <p:xfrm>
          <a:off x="6553200" y="297688"/>
          <a:ext cx="5511293" cy="2810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1918"/>
                <a:gridCol w="777875"/>
                <a:gridCol w="777875"/>
                <a:gridCol w="777875"/>
                <a:gridCol w="777875"/>
                <a:gridCol w="777875"/>
              </a:tblGrid>
              <a:tr h="511809">
                <a:tc>
                  <a:txBody>
                    <a:bodyPr/>
                    <a:lstStyle/>
                    <a:p>
                      <a:pPr marL="271145" marR="261620" algn="ctr">
                        <a:lnSpc>
                          <a:spcPts val="1320"/>
                        </a:lnSpc>
                        <a:spcBef>
                          <a:spcPts val="15"/>
                        </a:spcBef>
                      </a:pPr>
                      <a:r>
                        <a:rPr sz="1100" b="1" spc="-1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Наименование показателя,</a:t>
                      </a:r>
                      <a:endParaRPr sz="110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280"/>
                        </a:lnSpc>
                      </a:pPr>
                      <a:r>
                        <a:rPr lang="ru-RU" sz="1100" b="1" spc="-10" dirty="0" smtClean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млн</a:t>
                      </a:r>
                      <a:r>
                        <a:rPr sz="1100" b="1" spc="-10" dirty="0" smtClean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100" b="1" spc="-10" dirty="0" err="1" smtClean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руб</a:t>
                      </a:r>
                      <a:r>
                        <a:rPr lang="ru-RU" sz="1100" b="1" spc="-10" dirty="0" smtClean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110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8DD4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 dirty="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100" b="1" spc="-10" dirty="0" smtClean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01.01.20</a:t>
                      </a:r>
                      <a:r>
                        <a:rPr lang="ru-RU" sz="1100" b="1" spc="-10" dirty="0" smtClean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22</a:t>
                      </a:r>
                      <a:endParaRPr sz="110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8DD4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 dirty="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100" b="1" spc="-10" dirty="0" smtClean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01.01.20</a:t>
                      </a:r>
                      <a:r>
                        <a:rPr lang="ru-RU" sz="1100" b="1" spc="-10" dirty="0" smtClean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23</a:t>
                      </a:r>
                      <a:endParaRPr sz="110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8DD4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 dirty="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100" b="1" spc="-10" dirty="0" smtClean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01.01.20</a:t>
                      </a:r>
                      <a:r>
                        <a:rPr lang="ru-RU" sz="1100" b="1" spc="-10" dirty="0" smtClean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24</a:t>
                      </a:r>
                      <a:endParaRPr sz="110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8DD4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 dirty="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100" b="1" spc="-10" dirty="0" smtClean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01.01.20</a:t>
                      </a:r>
                      <a:r>
                        <a:rPr lang="ru-RU" sz="1100" b="1" spc="-10" dirty="0" smtClean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10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8DD4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 dirty="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100" b="1" spc="-10" dirty="0" smtClean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01.01.20</a:t>
                      </a:r>
                      <a:r>
                        <a:rPr lang="ru-RU" sz="1100" b="1" spc="-10" dirty="0" smtClean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26</a:t>
                      </a:r>
                      <a:endParaRPr sz="110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8DD4ED"/>
                    </a:solidFill>
                  </a:tcPr>
                </a:tc>
              </a:tr>
              <a:tr h="63830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100" b="1" spc="-10" dirty="0" err="1" smtClean="0">
                          <a:latin typeface="Arial"/>
                          <a:cs typeface="Arial"/>
                        </a:rPr>
                        <a:t>Объем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10160" marR="296545" algn="ctr">
                        <a:lnSpc>
                          <a:spcPct val="100000"/>
                        </a:lnSpc>
                      </a:pPr>
                      <a:r>
                        <a:rPr lang="ru-RU" sz="1100" b="1" spc="-10" dirty="0" smtClean="0">
                          <a:latin typeface="Arial"/>
                          <a:cs typeface="Arial"/>
                        </a:rPr>
                        <a:t>муниципального</a:t>
                      </a:r>
                      <a:r>
                        <a:rPr sz="1100" b="1" spc="-1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100" b="1" spc="-10" dirty="0" smtClean="0">
                          <a:latin typeface="Arial"/>
                          <a:cs typeface="Arial"/>
                        </a:rPr>
                        <a:t>д</a:t>
                      </a:r>
                      <a:r>
                        <a:rPr sz="1100" b="1" dirty="0" err="1" smtClean="0">
                          <a:latin typeface="Arial"/>
                          <a:cs typeface="Arial"/>
                        </a:rPr>
                        <a:t>олга</a:t>
                      </a:r>
                      <a:r>
                        <a:rPr lang="ru-RU" sz="1100" b="1" spc="-35" dirty="0" smtClean="0">
                          <a:latin typeface="Arial"/>
                          <a:cs typeface="Arial"/>
                        </a:rPr>
                        <a:t>,</a:t>
                      </a:r>
                      <a:r>
                        <a:rPr sz="1100" b="1" spc="-4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всего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latin typeface="Arial"/>
                          <a:cs typeface="Arial"/>
                        </a:rPr>
                        <a:t>45,0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93345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latin typeface="Arial"/>
                          <a:cs typeface="Arial"/>
                        </a:rPr>
                        <a:t>43,5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93345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latin typeface="Arial"/>
                          <a:cs typeface="Arial"/>
                        </a:rPr>
                        <a:t>37,6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93345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latin typeface="Arial"/>
                          <a:cs typeface="Arial"/>
                        </a:rPr>
                        <a:t>31,6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93345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latin typeface="Arial"/>
                          <a:cs typeface="Arial"/>
                        </a:rPr>
                        <a:t>19,3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93345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</a:tr>
              <a:tr h="644653">
                <a:tc>
                  <a:txBody>
                    <a:bodyPr/>
                    <a:lstStyle/>
                    <a:p>
                      <a:pPr marL="10160" marR="571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1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Кредиты,</a:t>
                      </a:r>
                      <a:r>
                        <a:rPr sz="1100" b="1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полученные </a:t>
                      </a:r>
                      <a:r>
                        <a:rPr sz="1100" b="1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от</a:t>
                      </a:r>
                      <a:r>
                        <a:rPr sz="11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кредитных</a:t>
                      </a:r>
                      <a:r>
                        <a:rPr lang="ru-RU" sz="1100" b="1" spc="-1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о</a:t>
                      </a:r>
                      <a:r>
                        <a:rPr sz="1100" b="1" spc="-1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рганизаций</a:t>
                      </a:r>
                      <a:endParaRPr sz="11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87A6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Arial MT"/>
                          <a:cs typeface="Arial MT"/>
                        </a:rPr>
                        <a:t>25,7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DDE4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Arial MT"/>
                          <a:cs typeface="Arial MT"/>
                        </a:rPr>
                        <a:t>0,0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DDE4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Arial MT"/>
                          <a:cs typeface="Arial MT"/>
                        </a:rPr>
                        <a:t>0,0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DDE4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Arial MT"/>
                          <a:cs typeface="Arial MT"/>
                        </a:rPr>
                        <a:t>0,0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DDE4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Arial MT"/>
                          <a:cs typeface="Arial MT"/>
                        </a:rPr>
                        <a:t>0,0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DDE4F7"/>
                    </a:solidFill>
                  </a:tcPr>
                </a:tc>
              </a:tr>
              <a:tr h="1015365">
                <a:tc>
                  <a:txBody>
                    <a:bodyPr/>
                    <a:lstStyle/>
                    <a:p>
                      <a:pPr marL="10160" marR="4699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1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Бюджетные</a:t>
                      </a:r>
                      <a:r>
                        <a:rPr sz="1100" b="1" spc="-6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кредиты, </a:t>
                      </a:r>
                      <a:r>
                        <a:rPr sz="11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полученные</a:t>
                      </a:r>
                      <a:r>
                        <a:rPr sz="1100" b="1" spc="-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от </a:t>
                      </a:r>
                      <a:r>
                        <a:rPr sz="11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других</a:t>
                      </a:r>
                      <a:r>
                        <a:rPr sz="1100" b="1" spc="-4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бюджетов </a:t>
                      </a:r>
                      <a:r>
                        <a:rPr sz="11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бюджетной</a:t>
                      </a:r>
                      <a:r>
                        <a:rPr sz="1100" b="1" spc="-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системы Российской</a:t>
                      </a:r>
                      <a:endParaRPr sz="11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ts val="1270"/>
                        </a:lnSpc>
                      </a:pPr>
                      <a:r>
                        <a:rPr sz="11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Федерации</a:t>
                      </a:r>
                      <a:endParaRPr sz="11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1E9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600" dirty="0" smtClean="0">
                          <a:latin typeface="Arial MT"/>
                          <a:cs typeface="Arial MT"/>
                        </a:rPr>
                        <a:t>19,3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B3E4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600" dirty="0" smtClean="0">
                          <a:latin typeface="Arial MT"/>
                          <a:cs typeface="Arial MT"/>
                        </a:rPr>
                        <a:t>43,5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B3E4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600" dirty="0" smtClean="0">
                          <a:latin typeface="Arial MT"/>
                          <a:cs typeface="Arial MT"/>
                        </a:rPr>
                        <a:t>37,6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B3E4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600" dirty="0" smtClean="0">
                          <a:latin typeface="Arial MT"/>
                          <a:cs typeface="Arial MT"/>
                        </a:rPr>
                        <a:t>31,6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B3E4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600" dirty="0" smtClean="0">
                          <a:latin typeface="Arial MT"/>
                          <a:cs typeface="Arial MT"/>
                        </a:rPr>
                        <a:t>19,3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  <a:solidFill>
                      <a:srgbClr val="B3E4F3"/>
                    </a:solidFill>
                  </a:tcPr>
                </a:tc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2316670" y="1356274"/>
            <a:ext cx="903605" cy="5187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kern="0"/>
            </a:defPPr>
            <a:lvl1pPr marL="52069" algn="ctr">
              <a:lnSpc>
                <a:spcPct val="100000"/>
              </a:lnSpc>
              <a:spcBef>
                <a:spcPts val="105"/>
              </a:spcBef>
              <a:defRPr sz="2000" b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ru-RU" dirty="0"/>
              <a:t>43,5</a:t>
            </a:r>
            <a:endParaRPr dirty="0"/>
          </a:p>
          <a:p>
            <a:r>
              <a:rPr sz="1200" dirty="0"/>
              <a:t>млн. </a:t>
            </a:r>
            <a:r>
              <a:rPr lang="ru-RU" sz="1200" dirty="0" smtClean="0"/>
              <a:t>р</a:t>
            </a:r>
            <a:r>
              <a:rPr sz="1200" dirty="0" err="1" smtClean="0"/>
              <a:t>уб</a:t>
            </a:r>
            <a:r>
              <a:rPr lang="ru-RU" sz="1200" dirty="0" smtClean="0"/>
              <a:t>.</a:t>
            </a:r>
            <a:endParaRPr sz="1200" dirty="0"/>
          </a:p>
        </p:txBody>
      </p:sp>
      <p:sp>
        <p:nvSpPr>
          <p:cNvPr id="12" name="object 12"/>
          <p:cNvSpPr txBox="1"/>
          <p:nvPr/>
        </p:nvSpPr>
        <p:spPr>
          <a:xfrm>
            <a:off x="3352927" y="1439348"/>
            <a:ext cx="798195" cy="5187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069" algn="ctr">
              <a:spcBef>
                <a:spcPts val="105"/>
              </a:spcBef>
            </a:pPr>
            <a:r>
              <a:rPr lang="ru-RU" sz="2000" b="1" dirty="0">
                <a:solidFill>
                  <a:schemeClr val="tx2"/>
                </a:solidFill>
                <a:latin typeface="Arial"/>
                <a:cs typeface="Arial"/>
              </a:rPr>
              <a:t>37,6</a:t>
            </a:r>
            <a:endParaRPr sz="2000" b="1" dirty="0">
              <a:solidFill>
                <a:schemeClr val="tx2"/>
              </a:solidFill>
              <a:latin typeface="Arial"/>
              <a:cs typeface="Arial"/>
            </a:endParaRPr>
          </a:p>
          <a:p>
            <a:pPr marL="52069" algn="ctr">
              <a:spcBef>
                <a:spcPts val="105"/>
              </a:spcBef>
            </a:pPr>
            <a:r>
              <a:rPr sz="1200" b="1" dirty="0">
                <a:solidFill>
                  <a:schemeClr val="tx2"/>
                </a:solidFill>
                <a:latin typeface="Arial"/>
                <a:cs typeface="Arial"/>
              </a:rPr>
              <a:t>млн. </a:t>
            </a:r>
            <a:r>
              <a:rPr sz="1200" b="1" dirty="0" err="1" smtClean="0">
                <a:solidFill>
                  <a:schemeClr val="tx2"/>
                </a:solidFill>
                <a:latin typeface="Arial"/>
                <a:cs typeface="Arial"/>
              </a:rPr>
              <a:t>руб</a:t>
            </a:r>
            <a:r>
              <a:rPr lang="ru-RU" sz="1200" b="1" dirty="0" smtClean="0">
                <a:solidFill>
                  <a:schemeClr val="tx2"/>
                </a:solidFill>
                <a:latin typeface="Arial"/>
                <a:cs typeface="Arial"/>
              </a:rPr>
              <a:t>.</a:t>
            </a:r>
            <a:endParaRPr sz="12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18889" y="1644872"/>
            <a:ext cx="798195" cy="5187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kern="0"/>
            </a:defPPr>
            <a:lvl1pPr marL="52069" algn="ctr">
              <a:spcBef>
                <a:spcPts val="105"/>
              </a:spcBef>
              <a:defRPr sz="2000" b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ru-RU" dirty="0"/>
              <a:t>31,6</a:t>
            </a:r>
            <a:endParaRPr dirty="0"/>
          </a:p>
          <a:p>
            <a:r>
              <a:rPr sz="1200" dirty="0"/>
              <a:t>млн. </a:t>
            </a:r>
            <a:r>
              <a:rPr sz="1200" dirty="0" err="1" smtClean="0"/>
              <a:t>руб</a:t>
            </a:r>
            <a:r>
              <a:rPr lang="ru-RU" sz="1200" dirty="0" smtClean="0"/>
              <a:t>.</a:t>
            </a:r>
            <a:endParaRPr sz="1200" dirty="0"/>
          </a:p>
        </p:txBody>
      </p:sp>
      <p:sp>
        <p:nvSpPr>
          <p:cNvPr id="14" name="object 14"/>
          <p:cNvSpPr txBox="1"/>
          <p:nvPr/>
        </p:nvSpPr>
        <p:spPr>
          <a:xfrm>
            <a:off x="1408938" y="1888998"/>
            <a:ext cx="739140" cy="2673350"/>
          </a:xfrm>
          <a:prstGeom prst="rect">
            <a:avLst/>
          </a:prstGeom>
          <a:solidFill>
            <a:srgbClr val="87A6E3"/>
          </a:solidFill>
          <a:ln w="3810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4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88265">
              <a:lnSpc>
                <a:spcPct val="100000"/>
              </a:lnSpc>
            </a:pPr>
            <a:r>
              <a:rPr sz="1600" b="1" spc="-10" dirty="0">
                <a:solidFill>
                  <a:schemeClr val="tx2"/>
                </a:solidFill>
                <a:latin typeface="Arial"/>
                <a:cs typeface="Arial"/>
              </a:rPr>
              <a:t>58,5%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99538" y="4784597"/>
            <a:ext cx="737870" cy="1554272"/>
          </a:xfrm>
          <a:prstGeom prst="rect">
            <a:avLst/>
          </a:prstGeom>
          <a:solidFill>
            <a:srgbClr val="1E9AB9"/>
          </a:solidFill>
          <a:ln w="3810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82550">
              <a:lnSpc>
                <a:spcPct val="100000"/>
              </a:lnSpc>
            </a:pPr>
            <a:r>
              <a:rPr sz="1600" b="1" spc="-10" dirty="0">
                <a:solidFill>
                  <a:schemeClr val="tx2"/>
                </a:solidFill>
                <a:latin typeface="Arial"/>
                <a:cs typeface="Arial"/>
              </a:rPr>
              <a:t>35,9%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88614" y="4793741"/>
            <a:ext cx="739140" cy="1541448"/>
          </a:xfrm>
          <a:prstGeom prst="rect">
            <a:avLst/>
          </a:prstGeom>
          <a:solidFill>
            <a:srgbClr val="1E9AB9"/>
          </a:solidFill>
          <a:ln w="3810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79375">
              <a:lnSpc>
                <a:spcPct val="100000"/>
              </a:lnSpc>
            </a:pPr>
            <a:r>
              <a:rPr sz="1600" b="1" spc="-10" dirty="0">
                <a:solidFill>
                  <a:schemeClr val="tx2"/>
                </a:solidFill>
                <a:latin typeface="Arial"/>
                <a:cs typeface="Arial"/>
              </a:rPr>
              <a:t>37,0%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79214" y="4793741"/>
            <a:ext cx="737870" cy="1541448"/>
          </a:xfrm>
          <a:prstGeom prst="rect">
            <a:avLst/>
          </a:prstGeom>
          <a:solidFill>
            <a:srgbClr val="1E9AB9"/>
          </a:solidFill>
          <a:ln w="3810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73660">
              <a:lnSpc>
                <a:spcPct val="100000"/>
              </a:lnSpc>
            </a:pPr>
            <a:r>
              <a:rPr sz="1600" b="1" spc="-10" dirty="0">
                <a:solidFill>
                  <a:schemeClr val="tx2"/>
                </a:solidFill>
                <a:latin typeface="Arial"/>
                <a:cs typeface="Arial"/>
              </a:rPr>
              <a:t>38,3%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68290" y="5316473"/>
            <a:ext cx="739140" cy="997709"/>
          </a:xfrm>
          <a:prstGeom prst="rect">
            <a:avLst/>
          </a:prstGeom>
          <a:solidFill>
            <a:srgbClr val="1E9AB9"/>
          </a:solidFill>
          <a:ln w="3810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03505">
              <a:lnSpc>
                <a:spcPct val="100000"/>
              </a:lnSpc>
            </a:pPr>
            <a:r>
              <a:rPr sz="1600" b="1" spc="-10" dirty="0">
                <a:solidFill>
                  <a:schemeClr val="tx2"/>
                </a:solidFill>
                <a:latin typeface="Arial"/>
                <a:cs typeface="Arial"/>
              </a:rPr>
              <a:t>26,0%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99538" y="1904238"/>
            <a:ext cx="737870" cy="2939266"/>
          </a:xfrm>
          <a:prstGeom prst="rect">
            <a:avLst/>
          </a:prstGeom>
          <a:solidFill>
            <a:srgbClr val="87A6E3"/>
          </a:solidFill>
          <a:ln w="3810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8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69850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solidFill>
                  <a:schemeClr val="tx2"/>
                </a:solidFill>
                <a:latin typeface="Arial"/>
                <a:cs typeface="Arial"/>
              </a:rPr>
              <a:t>63,5%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388614" y="2050542"/>
            <a:ext cx="739140" cy="2798202"/>
          </a:xfrm>
          <a:prstGeom prst="rect">
            <a:avLst/>
          </a:prstGeom>
          <a:solidFill>
            <a:srgbClr val="87A6E3"/>
          </a:solidFill>
          <a:ln w="3810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8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79375">
              <a:lnSpc>
                <a:spcPct val="100000"/>
              </a:lnSpc>
            </a:pPr>
            <a:r>
              <a:rPr sz="1600" b="1" spc="-10" dirty="0">
                <a:solidFill>
                  <a:schemeClr val="tx2"/>
                </a:solidFill>
                <a:latin typeface="Arial"/>
                <a:cs typeface="Arial"/>
              </a:rPr>
              <a:t>62,7%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79214" y="2186177"/>
            <a:ext cx="737870" cy="2641749"/>
          </a:xfrm>
          <a:prstGeom prst="rect">
            <a:avLst/>
          </a:prstGeom>
          <a:solidFill>
            <a:srgbClr val="87A6E3"/>
          </a:solidFill>
          <a:ln w="3810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0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00330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solidFill>
                  <a:schemeClr val="tx2"/>
                </a:solidFill>
                <a:latin typeface="Arial"/>
                <a:cs typeface="Arial"/>
              </a:rPr>
              <a:t>61,7%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68290" y="2186177"/>
            <a:ext cx="739140" cy="3200876"/>
          </a:xfrm>
          <a:prstGeom prst="rect">
            <a:avLst/>
          </a:prstGeom>
          <a:solidFill>
            <a:srgbClr val="87A6E3"/>
          </a:solidFill>
          <a:ln w="3810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89535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solidFill>
                  <a:schemeClr val="tx2"/>
                </a:solidFill>
                <a:latin typeface="Arial"/>
                <a:cs typeface="Arial"/>
              </a:rPr>
              <a:t>74,0%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03858" y="1003427"/>
            <a:ext cx="4420870" cy="525780"/>
          </a:xfrm>
          <a:custGeom>
            <a:avLst/>
            <a:gdLst/>
            <a:ahLst/>
            <a:cxnLst/>
            <a:rect l="l" t="t" r="r" b="b"/>
            <a:pathLst>
              <a:path w="4420870" h="525780">
                <a:moveTo>
                  <a:pt x="4350626" y="371983"/>
                </a:moveTo>
                <a:lnTo>
                  <a:pt x="4229354" y="371983"/>
                </a:lnTo>
                <a:lnTo>
                  <a:pt x="4231246" y="438785"/>
                </a:lnTo>
                <a:lnTo>
                  <a:pt x="4231369" y="443102"/>
                </a:lnTo>
                <a:lnTo>
                  <a:pt x="4231469" y="446659"/>
                </a:lnTo>
                <a:lnTo>
                  <a:pt x="4231513" y="448183"/>
                </a:lnTo>
                <a:lnTo>
                  <a:pt x="4189984" y="449325"/>
                </a:lnTo>
                <a:lnTo>
                  <a:pt x="4193415" y="449325"/>
                </a:lnTo>
                <a:lnTo>
                  <a:pt x="4195571" y="525399"/>
                </a:lnTo>
                <a:lnTo>
                  <a:pt x="4420870" y="404622"/>
                </a:lnTo>
                <a:lnTo>
                  <a:pt x="4350626" y="371983"/>
                </a:lnTo>
                <a:close/>
              </a:path>
              <a:path w="4420870" h="525780">
                <a:moveTo>
                  <a:pt x="2516369" y="290218"/>
                </a:moveTo>
                <a:lnTo>
                  <a:pt x="2983103" y="378460"/>
                </a:lnTo>
                <a:lnTo>
                  <a:pt x="3049269" y="389889"/>
                </a:lnTo>
                <a:lnTo>
                  <a:pt x="3181604" y="410337"/>
                </a:lnTo>
                <a:lnTo>
                  <a:pt x="3247770" y="419226"/>
                </a:lnTo>
                <a:lnTo>
                  <a:pt x="3313683" y="426974"/>
                </a:lnTo>
                <a:lnTo>
                  <a:pt x="3379469" y="433450"/>
                </a:lnTo>
                <a:lnTo>
                  <a:pt x="3444875" y="438785"/>
                </a:lnTo>
                <a:lnTo>
                  <a:pt x="3510279" y="443102"/>
                </a:lnTo>
                <a:lnTo>
                  <a:pt x="3575684" y="446659"/>
                </a:lnTo>
                <a:lnTo>
                  <a:pt x="3706241" y="451358"/>
                </a:lnTo>
                <a:lnTo>
                  <a:pt x="3771518" y="452627"/>
                </a:lnTo>
                <a:lnTo>
                  <a:pt x="3901947" y="453517"/>
                </a:lnTo>
                <a:lnTo>
                  <a:pt x="4025271" y="452627"/>
                </a:lnTo>
                <a:lnTo>
                  <a:pt x="4189984" y="449325"/>
                </a:lnTo>
                <a:lnTo>
                  <a:pt x="4193415" y="449325"/>
                </a:lnTo>
                <a:lnTo>
                  <a:pt x="4191406" y="378460"/>
                </a:lnTo>
                <a:lnTo>
                  <a:pt x="4191374" y="377317"/>
                </a:lnTo>
                <a:lnTo>
                  <a:pt x="3901947" y="377317"/>
                </a:lnTo>
                <a:lnTo>
                  <a:pt x="3773487" y="376439"/>
                </a:lnTo>
                <a:lnTo>
                  <a:pt x="3709034" y="375177"/>
                </a:lnTo>
                <a:lnTo>
                  <a:pt x="3581415" y="370553"/>
                </a:lnTo>
                <a:lnTo>
                  <a:pt x="3517046" y="367159"/>
                </a:lnTo>
                <a:lnTo>
                  <a:pt x="3450714" y="362745"/>
                </a:lnTo>
                <a:lnTo>
                  <a:pt x="3451140" y="362745"/>
                </a:lnTo>
                <a:lnTo>
                  <a:pt x="3386474" y="357610"/>
                </a:lnTo>
                <a:lnTo>
                  <a:pt x="3322065" y="351256"/>
                </a:lnTo>
                <a:lnTo>
                  <a:pt x="3257488" y="343646"/>
                </a:lnTo>
                <a:lnTo>
                  <a:pt x="3192486" y="334992"/>
                </a:lnTo>
                <a:lnTo>
                  <a:pt x="3061960" y="314765"/>
                </a:lnTo>
                <a:lnTo>
                  <a:pt x="3062288" y="314765"/>
                </a:lnTo>
                <a:lnTo>
                  <a:pt x="2996681" y="303466"/>
                </a:lnTo>
                <a:lnTo>
                  <a:pt x="2997028" y="303466"/>
                </a:lnTo>
                <a:lnTo>
                  <a:pt x="2935921" y="292296"/>
                </a:lnTo>
                <a:lnTo>
                  <a:pt x="2527808" y="292296"/>
                </a:lnTo>
                <a:lnTo>
                  <a:pt x="2516369" y="290218"/>
                </a:lnTo>
                <a:close/>
              </a:path>
              <a:path w="4420870" h="525780">
                <a:moveTo>
                  <a:pt x="4189094" y="296925"/>
                </a:moveTo>
                <a:lnTo>
                  <a:pt x="4193116" y="438785"/>
                </a:lnTo>
                <a:lnTo>
                  <a:pt x="4193238" y="443102"/>
                </a:lnTo>
                <a:lnTo>
                  <a:pt x="4193339" y="446659"/>
                </a:lnTo>
                <a:lnTo>
                  <a:pt x="4193415" y="449325"/>
                </a:lnTo>
                <a:lnTo>
                  <a:pt x="4189984" y="449325"/>
                </a:lnTo>
                <a:lnTo>
                  <a:pt x="4231513" y="448183"/>
                </a:lnTo>
                <a:lnTo>
                  <a:pt x="4229537" y="378460"/>
                </a:lnTo>
                <a:lnTo>
                  <a:pt x="4229444" y="375177"/>
                </a:lnTo>
                <a:lnTo>
                  <a:pt x="4229388" y="373192"/>
                </a:lnTo>
                <a:lnTo>
                  <a:pt x="4185673" y="373192"/>
                </a:lnTo>
                <a:lnTo>
                  <a:pt x="4229354" y="371983"/>
                </a:lnTo>
                <a:lnTo>
                  <a:pt x="4350626" y="371983"/>
                </a:lnTo>
                <a:lnTo>
                  <a:pt x="4189094" y="296925"/>
                </a:lnTo>
                <a:close/>
              </a:path>
              <a:path w="4420870" h="525780">
                <a:moveTo>
                  <a:pt x="4229354" y="371983"/>
                </a:moveTo>
                <a:lnTo>
                  <a:pt x="4030409" y="376439"/>
                </a:lnTo>
                <a:lnTo>
                  <a:pt x="3901566" y="377317"/>
                </a:lnTo>
                <a:lnTo>
                  <a:pt x="4191374" y="377317"/>
                </a:lnTo>
                <a:lnTo>
                  <a:pt x="4191257" y="373192"/>
                </a:lnTo>
                <a:lnTo>
                  <a:pt x="4229388" y="373192"/>
                </a:lnTo>
                <a:lnTo>
                  <a:pt x="4229354" y="371983"/>
                </a:lnTo>
                <a:close/>
              </a:path>
              <a:path w="4420870" h="525780">
                <a:moveTo>
                  <a:pt x="3451217" y="362745"/>
                </a:moveTo>
                <a:lnTo>
                  <a:pt x="3450714" y="362745"/>
                </a:lnTo>
                <a:lnTo>
                  <a:pt x="3453342" y="362920"/>
                </a:lnTo>
                <a:lnTo>
                  <a:pt x="3451217" y="362745"/>
                </a:lnTo>
                <a:close/>
              </a:path>
              <a:path w="4420870" h="525780">
                <a:moveTo>
                  <a:pt x="3382629" y="357238"/>
                </a:moveTo>
                <a:lnTo>
                  <a:pt x="3386474" y="357610"/>
                </a:lnTo>
                <a:lnTo>
                  <a:pt x="3387259" y="357610"/>
                </a:lnTo>
                <a:lnTo>
                  <a:pt x="3382629" y="357238"/>
                </a:lnTo>
                <a:close/>
              </a:path>
              <a:path w="4420870" h="525780">
                <a:moveTo>
                  <a:pt x="3318889" y="350889"/>
                </a:moveTo>
                <a:lnTo>
                  <a:pt x="3322065" y="351256"/>
                </a:lnTo>
                <a:lnTo>
                  <a:pt x="3322577" y="351256"/>
                </a:lnTo>
                <a:lnTo>
                  <a:pt x="3318889" y="350889"/>
                </a:lnTo>
                <a:close/>
              </a:path>
              <a:path w="4420870" h="525780">
                <a:moveTo>
                  <a:pt x="3253054" y="343060"/>
                </a:moveTo>
                <a:lnTo>
                  <a:pt x="3257488" y="343646"/>
                </a:lnTo>
                <a:lnTo>
                  <a:pt x="3257980" y="343646"/>
                </a:lnTo>
                <a:lnTo>
                  <a:pt x="3253054" y="343060"/>
                </a:lnTo>
                <a:close/>
              </a:path>
              <a:path w="4420870" h="525780">
                <a:moveTo>
                  <a:pt x="3190156" y="334650"/>
                </a:moveTo>
                <a:lnTo>
                  <a:pt x="3192486" y="334992"/>
                </a:lnTo>
                <a:lnTo>
                  <a:pt x="3192719" y="334992"/>
                </a:lnTo>
                <a:lnTo>
                  <a:pt x="3190156" y="334650"/>
                </a:lnTo>
                <a:close/>
              </a:path>
              <a:path w="4420870" h="525780">
                <a:moveTo>
                  <a:pt x="3122631" y="324482"/>
                </a:moveTo>
                <a:lnTo>
                  <a:pt x="3127321" y="325233"/>
                </a:lnTo>
                <a:lnTo>
                  <a:pt x="3127622" y="325233"/>
                </a:lnTo>
                <a:lnTo>
                  <a:pt x="3122631" y="324482"/>
                </a:lnTo>
                <a:close/>
              </a:path>
              <a:path w="4420870" h="525780">
                <a:moveTo>
                  <a:pt x="3062288" y="314765"/>
                </a:moveTo>
                <a:lnTo>
                  <a:pt x="3061960" y="314765"/>
                </a:lnTo>
                <a:lnTo>
                  <a:pt x="3067093" y="315587"/>
                </a:lnTo>
                <a:lnTo>
                  <a:pt x="3062288" y="314765"/>
                </a:lnTo>
                <a:close/>
              </a:path>
              <a:path w="4420870" h="525780">
                <a:moveTo>
                  <a:pt x="2997028" y="303466"/>
                </a:moveTo>
                <a:lnTo>
                  <a:pt x="2996681" y="303466"/>
                </a:lnTo>
                <a:lnTo>
                  <a:pt x="3001475" y="304292"/>
                </a:lnTo>
                <a:lnTo>
                  <a:pt x="2997028" y="303466"/>
                </a:lnTo>
                <a:close/>
              </a:path>
              <a:path w="4420870" h="525780">
                <a:moveTo>
                  <a:pt x="1857427" y="182714"/>
                </a:moveTo>
                <a:lnTo>
                  <a:pt x="2401293" y="269837"/>
                </a:lnTo>
                <a:lnTo>
                  <a:pt x="2527808" y="292296"/>
                </a:lnTo>
                <a:lnTo>
                  <a:pt x="2935921" y="292296"/>
                </a:lnTo>
                <a:lnTo>
                  <a:pt x="2865619" y="279444"/>
                </a:lnTo>
                <a:lnTo>
                  <a:pt x="2865861" y="279444"/>
                </a:lnTo>
                <a:lnTo>
                  <a:pt x="2541142" y="217297"/>
                </a:lnTo>
                <a:lnTo>
                  <a:pt x="2413634" y="194690"/>
                </a:lnTo>
                <a:lnTo>
                  <a:pt x="2343711" y="183427"/>
                </a:lnTo>
                <a:lnTo>
                  <a:pt x="1862209" y="183427"/>
                </a:lnTo>
                <a:lnTo>
                  <a:pt x="1857427" y="182714"/>
                </a:lnTo>
                <a:close/>
              </a:path>
              <a:path w="4420870" h="525780">
                <a:moveTo>
                  <a:pt x="2464230" y="280750"/>
                </a:moveTo>
                <a:lnTo>
                  <a:pt x="2463785" y="280750"/>
                </a:lnTo>
                <a:lnTo>
                  <a:pt x="2474047" y="282542"/>
                </a:lnTo>
                <a:lnTo>
                  <a:pt x="2464230" y="280750"/>
                </a:lnTo>
                <a:close/>
              </a:path>
              <a:path w="4420870" h="525780">
                <a:moveTo>
                  <a:pt x="2865873" y="279444"/>
                </a:moveTo>
                <a:lnTo>
                  <a:pt x="2865619" y="279444"/>
                </a:lnTo>
                <a:lnTo>
                  <a:pt x="2870465" y="280330"/>
                </a:lnTo>
                <a:lnTo>
                  <a:pt x="2865873" y="279444"/>
                </a:lnTo>
                <a:close/>
              </a:path>
              <a:path w="4420870" h="525780">
                <a:moveTo>
                  <a:pt x="2401322" y="269837"/>
                </a:moveTo>
                <a:lnTo>
                  <a:pt x="2401087" y="269837"/>
                </a:lnTo>
                <a:lnTo>
                  <a:pt x="2404804" y="270441"/>
                </a:lnTo>
                <a:lnTo>
                  <a:pt x="2401322" y="269837"/>
                </a:lnTo>
                <a:close/>
              </a:path>
              <a:path w="4420870" h="525780">
                <a:moveTo>
                  <a:pt x="2339347" y="259819"/>
                </a:moveTo>
                <a:lnTo>
                  <a:pt x="2338688" y="259819"/>
                </a:lnTo>
                <a:lnTo>
                  <a:pt x="2364401" y="263884"/>
                </a:lnTo>
                <a:lnTo>
                  <a:pt x="2339347" y="259819"/>
                </a:lnTo>
                <a:close/>
              </a:path>
              <a:path w="4420870" h="525780">
                <a:moveTo>
                  <a:pt x="1623138" y="149451"/>
                </a:moveTo>
                <a:lnTo>
                  <a:pt x="1745712" y="166065"/>
                </a:lnTo>
                <a:lnTo>
                  <a:pt x="1862209" y="183427"/>
                </a:lnTo>
                <a:lnTo>
                  <a:pt x="2343711" y="183427"/>
                </a:lnTo>
                <a:lnTo>
                  <a:pt x="2136544" y="150164"/>
                </a:lnTo>
                <a:lnTo>
                  <a:pt x="1628797" y="150164"/>
                </a:lnTo>
                <a:lnTo>
                  <a:pt x="1623138" y="149451"/>
                </a:lnTo>
                <a:close/>
              </a:path>
              <a:path w="4420870" h="525780">
                <a:moveTo>
                  <a:pt x="1745749" y="166065"/>
                </a:moveTo>
                <a:lnTo>
                  <a:pt x="1745373" y="166065"/>
                </a:lnTo>
                <a:lnTo>
                  <a:pt x="1749640" y="166645"/>
                </a:lnTo>
                <a:lnTo>
                  <a:pt x="1745749" y="166065"/>
                </a:lnTo>
                <a:close/>
              </a:path>
              <a:path w="4420870" h="525780">
                <a:moveTo>
                  <a:pt x="1565479" y="142179"/>
                </a:moveTo>
                <a:lnTo>
                  <a:pt x="1628797" y="150164"/>
                </a:lnTo>
                <a:lnTo>
                  <a:pt x="2136544" y="150164"/>
                </a:lnTo>
                <a:lnTo>
                  <a:pt x="2090529" y="142668"/>
                </a:lnTo>
                <a:lnTo>
                  <a:pt x="1569752" y="142668"/>
                </a:lnTo>
                <a:lnTo>
                  <a:pt x="1565479" y="142179"/>
                </a:lnTo>
                <a:close/>
              </a:path>
              <a:path w="4420870" h="525780">
                <a:moveTo>
                  <a:pt x="1506118" y="135385"/>
                </a:moveTo>
                <a:lnTo>
                  <a:pt x="1569752" y="142668"/>
                </a:lnTo>
                <a:lnTo>
                  <a:pt x="2090529" y="142668"/>
                </a:lnTo>
                <a:lnTo>
                  <a:pt x="2047940" y="135791"/>
                </a:lnTo>
                <a:lnTo>
                  <a:pt x="1509917" y="135791"/>
                </a:lnTo>
                <a:lnTo>
                  <a:pt x="1506118" y="135385"/>
                </a:lnTo>
                <a:close/>
              </a:path>
              <a:path w="4420870" h="525780">
                <a:moveTo>
                  <a:pt x="1446620" y="129022"/>
                </a:moveTo>
                <a:lnTo>
                  <a:pt x="1509917" y="135791"/>
                </a:lnTo>
                <a:lnTo>
                  <a:pt x="2047940" y="135791"/>
                </a:lnTo>
                <a:lnTo>
                  <a:pt x="2007814" y="129312"/>
                </a:lnTo>
                <a:lnTo>
                  <a:pt x="1449599" y="129312"/>
                </a:lnTo>
                <a:lnTo>
                  <a:pt x="1446620" y="129022"/>
                </a:lnTo>
                <a:close/>
              </a:path>
              <a:path w="4420870" h="525780">
                <a:moveTo>
                  <a:pt x="1385252" y="123050"/>
                </a:moveTo>
                <a:lnTo>
                  <a:pt x="1449599" y="129312"/>
                </a:lnTo>
                <a:lnTo>
                  <a:pt x="2007814" y="129312"/>
                </a:lnTo>
                <a:lnTo>
                  <a:pt x="1970338" y="123342"/>
                </a:lnTo>
                <a:lnTo>
                  <a:pt x="1388521" y="123342"/>
                </a:lnTo>
                <a:lnTo>
                  <a:pt x="1385252" y="123050"/>
                </a:lnTo>
                <a:close/>
              </a:path>
              <a:path w="4420870" h="525780">
                <a:moveTo>
                  <a:pt x="1356995" y="120512"/>
                </a:moveTo>
                <a:lnTo>
                  <a:pt x="1388521" y="123342"/>
                </a:lnTo>
                <a:lnTo>
                  <a:pt x="1391089" y="123342"/>
                </a:lnTo>
                <a:lnTo>
                  <a:pt x="1379414" y="122373"/>
                </a:lnTo>
                <a:lnTo>
                  <a:pt x="1379186" y="122373"/>
                </a:lnTo>
                <a:lnTo>
                  <a:pt x="1356995" y="120512"/>
                </a:lnTo>
                <a:close/>
              </a:path>
              <a:path w="4420870" h="525780">
                <a:moveTo>
                  <a:pt x="1256374" y="112687"/>
                </a:moveTo>
                <a:lnTo>
                  <a:pt x="1391089" y="123342"/>
                </a:lnTo>
                <a:lnTo>
                  <a:pt x="1970338" y="123342"/>
                </a:lnTo>
                <a:lnTo>
                  <a:pt x="1904147" y="112921"/>
                </a:lnTo>
                <a:lnTo>
                  <a:pt x="1259860" y="112921"/>
                </a:lnTo>
                <a:lnTo>
                  <a:pt x="1256374" y="112687"/>
                </a:lnTo>
                <a:close/>
              </a:path>
              <a:path w="4420870" h="525780">
                <a:moveTo>
                  <a:pt x="1356988" y="120512"/>
                </a:moveTo>
                <a:lnTo>
                  <a:pt x="1379186" y="122373"/>
                </a:lnTo>
                <a:lnTo>
                  <a:pt x="1379414" y="122373"/>
                </a:lnTo>
                <a:lnTo>
                  <a:pt x="1356988" y="120512"/>
                </a:lnTo>
                <a:close/>
              </a:path>
              <a:path w="4420870" h="525780">
                <a:moveTo>
                  <a:pt x="1326248" y="117961"/>
                </a:moveTo>
                <a:lnTo>
                  <a:pt x="1324982" y="117961"/>
                </a:lnTo>
                <a:lnTo>
                  <a:pt x="1357068" y="120512"/>
                </a:lnTo>
                <a:lnTo>
                  <a:pt x="1326248" y="117961"/>
                </a:lnTo>
                <a:close/>
              </a:path>
              <a:path w="4420870" h="525780">
                <a:moveTo>
                  <a:pt x="1649467" y="76080"/>
                </a:moveTo>
                <a:lnTo>
                  <a:pt x="283336" y="76080"/>
                </a:lnTo>
                <a:lnTo>
                  <a:pt x="307883" y="76588"/>
                </a:lnTo>
                <a:lnTo>
                  <a:pt x="342364" y="77239"/>
                </a:lnTo>
                <a:lnTo>
                  <a:pt x="341536" y="77239"/>
                </a:lnTo>
                <a:lnTo>
                  <a:pt x="547403" y="82500"/>
                </a:lnTo>
                <a:lnTo>
                  <a:pt x="546190" y="82500"/>
                </a:lnTo>
                <a:lnTo>
                  <a:pt x="701802" y="86868"/>
                </a:lnTo>
                <a:lnTo>
                  <a:pt x="1051717" y="100597"/>
                </a:lnTo>
                <a:lnTo>
                  <a:pt x="1051440" y="100597"/>
                </a:lnTo>
                <a:lnTo>
                  <a:pt x="1122328" y="104281"/>
                </a:lnTo>
                <a:lnTo>
                  <a:pt x="1122052" y="104281"/>
                </a:lnTo>
                <a:lnTo>
                  <a:pt x="1191932" y="108347"/>
                </a:lnTo>
                <a:lnTo>
                  <a:pt x="1191646" y="108347"/>
                </a:lnTo>
                <a:lnTo>
                  <a:pt x="1259860" y="112921"/>
                </a:lnTo>
                <a:lnTo>
                  <a:pt x="1904147" y="112921"/>
                </a:lnTo>
                <a:lnTo>
                  <a:pt x="1756155" y="90550"/>
                </a:lnTo>
                <a:lnTo>
                  <a:pt x="1649467" y="76080"/>
                </a:lnTo>
                <a:close/>
              </a:path>
              <a:path w="4420870" h="525780">
                <a:moveTo>
                  <a:pt x="284353" y="0"/>
                </a:moveTo>
                <a:lnTo>
                  <a:pt x="158115" y="0"/>
                </a:lnTo>
                <a:lnTo>
                  <a:pt x="140588" y="381"/>
                </a:lnTo>
                <a:lnTo>
                  <a:pt x="82295" y="2921"/>
                </a:lnTo>
                <a:lnTo>
                  <a:pt x="37464" y="6731"/>
                </a:lnTo>
                <a:lnTo>
                  <a:pt x="0" y="10922"/>
                </a:lnTo>
                <a:lnTo>
                  <a:pt x="7434" y="76080"/>
                </a:lnTo>
                <a:lnTo>
                  <a:pt x="7492" y="76588"/>
                </a:lnTo>
                <a:lnTo>
                  <a:pt x="7566" y="77239"/>
                </a:lnTo>
                <a:lnTo>
                  <a:pt x="7665" y="78105"/>
                </a:lnTo>
                <a:lnTo>
                  <a:pt x="7772" y="79049"/>
                </a:lnTo>
                <a:lnTo>
                  <a:pt x="7839" y="79628"/>
                </a:lnTo>
                <a:lnTo>
                  <a:pt x="7911" y="80263"/>
                </a:lnTo>
                <a:lnTo>
                  <a:pt x="8030" y="81303"/>
                </a:lnTo>
                <a:lnTo>
                  <a:pt x="8085" y="81787"/>
                </a:lnTo>
                <a:lnTo>
                  <a:pt x="8166" y="82500"/>
                </a:lnTo>
                <a:lnTo>
                  <a:pt x="8259" y="83312"/>
                </a:lnTo>
                <a:lnTo>
                  <a:pt x="8346" y="84074"/>
                </a:lnTo>
                <a:lnTo>
                  <a:pt x="8447" y="84962"/>
                </a:lnTo>
                <a:lnTo>
                  <a:pt x="8563" y="85978"/>
                </a:lnTo>
                <a:lnTo>
                  <a:pt x="8635" y="86613"/>
                </a:lnTo>
                <a:lnTo>
                  <a:pt x="44825" y="82500"/>
                </a:lnTo>
                <a:lnTo>
                  <a:pt x="45376" y="82500"/>
                </a:lnTo>
                <a:lnTo>
                  <a:pt x="57917" y="81303"/>
                </a:lnTo>
                <a:lnTo>
                  <a:pt x="57608" y="81303"/>
                </a:lnTo>
                <a:lnTo>
                  <a:pt x="70781" y="80263"/>
                </a:lnTo>
                <a:lnTo>
                  <a:pt x="70273" y="80263"/>
                </a:lnTo>
                <a:lnTo>
                  <a:pt x="86872" y="79049"/>
                </a:lnTo>
                <a:lnTo>
                  <a:pt x="85798" y="79049"/>
                </a:lnTo>
                <a:lnTo>
                  <a:pt x="104012" y="78105"/>
                </a:lnTo>
                <a:lnTo>
                  <a:pt x="103631" y="78105"/>
                </a:lnTo>
                <a:lnTo>
                  <a:pt x="122048" y="77239"/>
                </a:lnTo>
                <a:lnTo>
                  <a:pt x="121251" y="77239"/>
                </a:lnTo>
                <a:lnTo>
                  <a:pt x="142620" y="76588"/>
                </a:lnTo>
                <a:lnTo>
                  <a:pt x="142270" y="76588"/>
                </a:lnTo>
                <a:lnTo>
                  <a:pt x="165251" y="76080"/>
                </a:lnTo>
                <a:lnTo>
                  <a:pt x="1649467" y="76080"/>
                </a:lnTo>
                <a:lnTo>
                  <a:pt x="1578355" y="66928"/>
                </a:lnTo>
                <a:lnTo>
                  <a:pt x="1456943" y="53467"/>
                </a:lnTo>
                <a:lnTo>
                  <a:pt x="1331214" y="41910"/>
                </a:lnTo>
                <a:lnTo>
                  <a:pt x="1196340" y="32258"/>
                </a:lnTo>
                <a:lnTo>
                  <a:pt x="912241" y="18034"/>
                </a:lnTo>
                <a:lnTo>
                  <a:pt x="612076" y="8127"/>
                </a:lnTo>
                <a:lnTo>
                  <a:pt x="611178" y="8127"/>
                </a:lnTo>
                <a:lnTo>
                  <a:pt x="414858" y="2921"/>
                </a:lnTo>
                <a:lnTo>
                  <a:pt x="415702" y="2921"/>
                </a:lnTo>
                <a:lnTo>
                  <a:pt x="284353" y="0"/>
                </a:lnTo>
                <a:close/>
              </a:path>
              <a:path w="4420870" h="525780">
                <a:moveTo>
                  <a:pt x="45348" y="82500"/>
                </a:moveTo>
                <a:lnTo>
                  <a:pt x="44825" y="82500"/>
                </a:lnTo>
                <a:lnTo>
                  <a:pt x="42786" y="82747"/>
                </a:lnTo>
                <a:lnTo>
                  <a:pt x="45348" y="82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22134" y="5254878"/>
            <a:ext cx="4681855" cy="691515"/>
          </a:xfrm>
          <a:custGeom>
            <a:avLst/>
            <a:gdLst/>
            <a:ahLst/>
            <a:cxnLst/>
            <a:rect l="l" t="t" r="r" b="b"/>
            <a:pathLst>
              <a:path w="4681855" h="691514">
                <a:moveTo>
                  <a:pt x="4458843" y="462876"/>
                </a:moveTo>
                <a:lnTo>
                  <a:pt x="4455117" y="538996"/>
                </a:lnTo>
                <a:lnTo>
                  <a:pt x="4493133" y="540842"/>
                </a:lnTo>
                <a:lnTo>
                  <a:pt x="4507825" y="544550"/>
                </a:lnTo>
                <a:lnTo>
                  <a:pt x="4519517" y="553292"/>
                </a:lnTo>
                <a:lnTo>
                  <a:pt x="4527065" y="565786"/>
                </a:lnTo>
                <a:lnTo>
                  <a:pt x="4529328" y="580745"/>
                </a:lnTo>
                <a:lnTo>
                  <a:pt x="4525633" y="595413"/>
                </a:lnTo>
                <a:lnTo>
                  <a:pt x="4516913" y="607112"/>
                </a:lnTo>
                <a:lnTo>
                  <a:pt x="4504432" y="614680"/>
                </a:lnTo>
                <a:lnTo>
                  <a:pt x="4489450" y="616953"/>
                </a:lnTo>
                <a:lnTo>
                  <a:pt x="4451301" y="616953"/>
                </a:lnTo>
                <a:lnTo>
                  <a:pt x="4447667" y="691210"/>
                </a:lnTo>
                <a:lnTo>
                  <a:pt x="4616199" y="616953"/>
                </a:lnTo>
                <a:lnTo>
                  <a:pt x="4489450" y="616953"/>
                </a:lnTo>
                <a:lnTo>
                  <a:pt x="4451392" y="615104"/>
                </a:lnTo>
                <a:lnTo>
                  <a:pt x="4620394" y="615104"/>
                </a:lnTo>
                <a:lnTo>
                  <a:pt x="4681601" y="588137"/>
                </a:lnTo>
                <a:lnTo>
                  <a:pt x="4458843" y="462876"/>
                </a:lnTo>
                <a:close/>
              </a:path>
              <a:path w="4681855" h="691514">
                <a:moveTo>
                  <a:pt x="4455117" y="538996"/>
                </a:moveTo>
                <a:lnTo>
                  <a:pt x="4451412" y="614680"/>
                </a:lnTo>
                <a:lnTo>
                  <a:pt x="4451392" y="615104"/>
                </a:lnTo>
                <a:lnTo>
                  <a:pt x="4489450" y="616953"/>
                </a:lnTo>
                <a:lnTo>
                  <a:pt x="4504432" y="614680"/>
                </a:lnTo>
                <a:lnTo>
                  <a:pt x="4516913" y="607112"/>
                </a:lnTo>
                <a:lnTo>
                  <a:pt x="4525633" y="595413"/>
                </a:lnTo>
                <a:lnTo>
                  <a:pt x="4529328" y="580745"/>
                </a:lnTo>
                <a:lnTo>
                  <a:pt x="4527065" y="565786"/>
                </a:lnTo>
                <a:lnTo>
                  <a:pt x="4519517" y="553292"/>
                </a:lnTo>
                <a:lnTo>
                  <a:pt x="4507825" y="544550"/>
                </a:lnTo>
                <a:lnTo>
                  <a:pt x="4493133" y="540842"/>
                </a:lnTo>
                <a:lnTo>
                  <a:pt x="4455117" y="538996"/>
                </a:lnTo>
                <a:close/>
              </a:path>
              <a:path w="4681855" h="691514">
                <a:moveTo>
                  <a:pt x="1193257" y="185442"/>
                </a:moveTo>
                <a:lnTo>
                  <a:pt x="2351659" y="485381"/>
                </a:lnTo>
                <a:lnTo>
                  <a:pt x="2353945" y="485762"/>
                </a:lnTo>
                <a:lnTo>
                  <a:pt x="3517519" y="569747"/>
                </a:lnTo>
                <a:lnTo>
                  <a:pt x="4451392" y="615104"/>
                </a:lnTo>
                <a:lnTo>
                  <a:pt x="4455026" y="540842"/>
                </a:lnTo>
                <a:lnTo>
                  <a:pt x="4455117" y="538996"/>
                </a:lnTo>
                <a:lnTo>
                  <a:pt x="3523107" y="493750"/>
                </a:lnTo>
                <a:lnTo>
                  <a:pt x="2377302" y="411048"/>
                </a:lnTo>
                <a:lnTo>
                  <a:pt x="2368550" y="411048"/>
                </a:lnTo>
                <a:lnTo>
                  <a:pt x="2361819" y="409930"/>
                </a:lnTo>
                <a:lnTo>
                  <a:pt x="2364232" y="409930"/>
                </a:lnTo>
                <a:lnTo>
                  <a:pt x="1497794" y="185674"/>
                </a:lnTo>
                <a:lnTo>
                  <a:pt x="1195705" y="185674"/>
                </a:lnTo>
                <a:lnTo>
                  <a:pt x="1193257" y="185442"/>
                </a:lnTo>
                <a:close/>
              </a:path>
              <a:path w="4681855" h="691514">
                <a:moveTo>
                  <a:pt x="2361819" y="409930"/>
                </a:moveTo>
                <a:lnTo>
                  <a:pt x="2368550" y="411048"/>
                </a:lnTo>
                <a:lnTo>
                  <a:pt x="2365165" y="410172"/>
                </a:lnTo>
                <a:lnTo>
                  <a:pt x="2361819" y="409930"/>
                </a:lnTo>
                <a:close/>
              </a:path>
              <a:path w="4681855" h="691514">
                <a:moveTo>
                  <a:pt x="2365165" y="410172"/>
                </a:moveTo>
                <a:lnTo>
                  <a:pt x="2368550" y="411048"/>
                </a:lnTo>
                <a:lnTo>
                  <a:pt x="2377302" y="411048"/>
                </a:lnTo>
                <a:lnTo>
                  <a:pt x="2365165" y="410172"/>
                </a:lnTo>
                <a:close/>
              </a:path>
              <a:path w="4681855" h="691514">
                <a:moveTo>
                  <a:pt x="2364232" y="409930"/>
                </a:moveTo>
                <a:lnTo>
                  <a:pt x="2361819" y="409930"/>
                </a:lnTo>
                <a:lnTo>
                  <a:pt x="2365165" y="410172"/>
                </a:lnTo>
                <a:lnTo>
                  <a:pt x="2364232" y="409930"/>
                </a:lnTo>
                <a:close/>
              </a:path>
              <a:path w="4681855" h="691514">
                <a:moveTo>
                  <a:pt x="1189736" y="184531"/>
                </a:moveTo>
                <a:lnTo>
                  <a:pt x="1193257" y="185442"/>
                </a:lnTo>
                <a:lnTo>
                  <a:pt x="1195705" y="185674"/>
                </a:lnTo>
                <a:lnTo>
                  <a:pt x="1189736" y="184531"/>
                </a:lnTo>
                <a:close/>
              </a:path>
              <a:path w="4681855" h="691514">
                <a:moveTo>
                  <a:pt x="1493378" y="184531"/>
                </a:moveTo>
                <a:lnTo>
                  <a:pt x="1189736" y="184531"/>
                </a:lnTo>
                <a:lnTo>
                  <a:pt x="1195705" y="185674"/>
                </a:lnTo>
                <a:lnTo>
                  <a:pt x="1497794" y="185674"/>
                </a:lnTo>
                <a:lnTo>
                  <a:pt x="1493378" y="184531"/>
                </a:lnTo>
                <a:close/>
              </a:path>
              <a:path w="4681855" h="691514">
                <a:moveTo>
                  <a:pt x="41529" y="0"/>
                </a:moveTo>
                <a:lnTo>
                  <a:pt x="26485" y="1627"/>
                </a:lnTo>
                <a:lnTo>
                  <a:pt x="13668" y="8636"/>
                </a:lnTo>
                <a:lnTo>
                  <a:pt x="4399" y="19931"/>
                </a:lnTo>
                <a:lnTo>
                  <a:pt x="0" y="34417"/>
                </a:lnTo>
                <a:lnTo>
                  <a:pt x="1627" y="49460"/>
                </a:lnTo>
                <a:lnTo>
                  <a:pt x="8636" y="62277"/>
                </a:lnTo>
                <a:lnTo>
                  <a:pt x="19931" y="71546"/>
                </a:lnTo>
                <a:lnTo>
                  <a:pt x="34417" y="75946"/>
                </a:lnTo>
                <a:lnTo>
                  <a:pt x="1193257" y="185442"/>
                </a:lnTo>
                <a:lnTo>
                  <a:pt x="1189736" y="184531"/>
                </a:lnTo>
                <a:lnTo>
                  <a:pt x="1493378" y="184531"/>
                </a:lnTo>
                <a:lnTo>
                  <a:pt x="1206881" y="110363"/>
                </a:lnTo>
                <a:lnTo>
                  <a:pt x="1204849" y="109982"/>
                </a:lnTo>
                <a:lnTo>
                  <a:pt x="1202817" y="109728"/>
                </a:lnTo>
                <a:lnTo>
                  <a:pt x="4152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054468" y="6390039"/>
            <a:ext cx="575627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0" dirty="0" smtClean="0">
                <a:solidFill>
                  <a:srgbClr val="585858"/>
                </a:solidFill>
                <a:latin typeface="Arial MT"/>
                <a:cs typeface="Arial MT"/>
              </a:rPr>
              <a:t>20</a:t>
            </a:r>
            <a:r>
              <a:rPr lang="ru-RU" sz="1600" b="1" spc="-20" dirty="0" smtClean="0">
                <a:solidFill>
                  <a:srgbClr val="585858"/>
                </a:solidFill>
                <a:latin typeface="Arial MT"/>
                <a:cs typeface="Arial MT"/>
              </a:rPr>
              <a:t>22</a:t>
            </a:r>
            <a:endParaRPr sz="1600" b="1" dirty="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04657" y="6390039"/>
            <a:ext cx="65836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00"/>
              </a:spcBef>
              <a:defRPr sz="1600" b="1" spc="-20">
                <a:solidFill>
                  <a:srgbClr val="585858"/>
                </a:solidFill>
                <a:latin typeface="Arial MT"/>
                <a:cs typeface="Arial MT"/>
              </a:defRPr>
            </a:lvl1pPr>
          </a:lstStyle>
          <a:p>
            <a:r>
              <a:rPr lang="ru-RU" dirty="0"/>
              <a:t>2023</a:t>
            </a:r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9507116" y="6382623"/>
            <a:ext cx="63944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00"/>
              </a:spcBef>
              <a:defRPr sz="1600" b="1" spc="-20">
                <a:solidFill>
                  <a:srgbClr val="585858"/>
                </a:solidFill>
                <a:latin typeface="Arial MT"/>
                <a:cs typeface="Arial MT"/>
              </a:defRPr>
            </a:lvl1pPr>
          </a:lstStyle>
          <a:p>
            <a:r>
              <a:rPr lang="ru-RU" dirty="0"/>
              <a:t>2024</a:t>
            </a:r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10718672" y="6408216"/>
            <a:ext cx="78752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00"/>
              </a:spcBef>
              <a:defRPr sz="1600" b="1" spc="-20">
                <a:solidFill>
                  <a:srgbClr val="585858"/>
                </a:solidFill>
                <a:latin typeface="Arial MT"/>
                <a:cs typeface="Arial MT"/>
              </a:defRPr>
            </a:lvl1pPr>
          </a:lstStyle>
          <a:p>
            <a:r>
              <a:rPr lang="ru-RU" dirty="0"/>
              <a:t>2025</a:t>
            </a:r>
            <a:endParaRPr dirty="0"/>
          </a:p>
        </p:txBody>
      </p:sp>
      <p:sp>
        <p:nvSpPr>
          <p:cNvPr id="30" name="object 30"/>
          <p:cNvSpPr txBox="1"/>
          <p:nvPr/>
        </p:nvSpPr>
        <p:spPr>
          <a:xfrm>
            <a:off x="7439938" y="3449643"/>
            <a:ext cx="4863338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7810" marR="5080" indent="-245745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РАСХОДЫ </a:t>
            </a:r>
            <a:endParaRPr lang="ru-RU" sz="2000" b="1" dirty="0" smtClean="0">
              <a:solidFill>
                <a:schemeClr val="tx2"/>
              </a:solidFill>
              <a:latin typeface="Arial"/>
              <a:ea typeface="+mj-ea"/>
              <a:cs typeface="Arial"/>
            </a:endParaRPr>
          </a:p>
          <a:p>
            <a:pPr marL="257810" marR="5080" indent="-245745" algn="ctr">
              <a:lnSpc>
                <a:spcPct val="100000"/>
              </a:lnSpc>
              <a:spcBef>
                <a:spcPts val="100"/>
              </a:spcBef>
            </a:pPr>
            <a:r>
              <a:rPr sz="2000" b="1" dirty="0" smtClean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НА </a:t>
            </a:r>
            <a:r>
              <a:rPr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ОБСЛУЖИВАНИЕ </a:t>
            </a:r>
            <a:r>
              <a:rPr lang="ru-RU"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МУНИЦИПАЛЬНОГО</a:t>
            </a:r>
            <a:r>
              <a:rPr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 ДОЛГА</a:t>
            </a:r>
          </a:p>
        </p:txBody>
      </p:sp>
      <p:sp>
        <p:nvSpPr>
          <p:cNvPr id="31" name="object 31"/>
          <p:cNvSpPr/>
          <p:nvPr/>
        </p:nvSpPr>
        <p:spPr>
          <a:xfrm>
            <a:off x="6779514" y="4244633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10458" y="2360"/>
                </a:lnTo>
                <a:lnTo>
                  <a:pt x="365066" y="9289"/>
                </a:lnTo>
                <a:lnTo>
                  <a:pt x="321253" y="20557"/>
                </a:lnTo>
                <a:lnTo>
                  <a:pt x="279249" y="35933"/>
                </a:lnTo>
                <a:lnTo>
                  <a:pt x="239283" y="55187"/>
                </a:lnTo>
                <a:lnTo>
                  <a:pt x="201587" y="78090"/>
                </a:lnTo>
                <a:lnTo>
                  <a:pt x="166390" y="104411"/>
                </a:lnTo>
                <a:lnTo>
                  <a:pt x="133921" y="133921"/>
                </a:lnTo>
                <a:lnTo>
                  <a:pt x="104411" y="166390"/>
                </a:lnTo>
                <a:lnTo>
                  <a:pt x="78090" y="201587"/>
                </a:lnTo>
                <a:lnTo>
                  <a:pt x="55187" y="239283"/>
                </a:lnTo>
                <a:lnTo>
                  <a:pt x="35933" y="279249"/>
                </a:lnTo>
                <a:lnTo>
                  <a:pt x="20557" y="321253"/>
                </a:lnTo>
                <a:lnTo>
                  <a:pt x="9289" y="365066"/>
                </a:lnTo>
                <a:lnTo>
                  <a:pt x="2360" y="410458"/>
                </a:lnTo>
                <a:lnTo>
                  <a:pt x="0" y="457200"/>
                </a:lnTo>
                <a:lnTo>
                  <a:pt x="2360" y="503941"/>
                </a:lnTo>
                <a:lnTo>
                  <a:pt x="9289" y="549333"/>
                </a:lnTo>
                <a:lnTo>
                  <a:pt x="20557" y="593146"/>
                </a:lnTo>
                <a:lnTo>
                  <a:pt x="35933" y="635150"/>
                </a:lnTo>
                <a:lnTo>
                  <a:pt x="55187" y="675116"/>
                </a:lnTo>
                <a:lnTo>
                  <a:pt x="78090" y="712812"/>
                </a:lnTo>
                <a:lnTo>
                  <a:pt x="104411" y="748009"/>
                </a:lnTo>
                <a:lnTo>
                  <a:pt x="133921" y="780478"/>
                </a:lnTo>
                <a:lnTo>
                  <a:pt x="166390" y="809988"/>
                </a:lnTo>
                <a:lnTo>
                  <a:pt x="201587" y="836309"/>
                </a:lnTo>
                <a:lnTo>
                  <a:pt x="239283" y="859212"/>
                </a:lnTo>
                <a:lnTo>
                  <a:pt x="279249" y="878466"/>
                </a:lnTo>
                <a:lnTo>
                  <a:pt x="321253" y="893842"/>
                </a:lnTo>
                <a:lnTo>
                  <a:pt x="365066" y="905110"/>
                </a:lnTo>
                <a:lnTo>
                  <a:pt x="410458" y="912039"/>
                </a:lnTo>
                <a:lnTo>
                  <a:pt x="457200" y="914400"/>
                </a:lnTo>
                <a:lnTo>
                  <a:pt x="503941" y="912039"/>
                </a:lnTo>
                <a:lnTo>
                  <a:pt x="549333" y="905110"/>
                </a:lnTo>
                <a:lnTo>
                  <a:pt x="593146" y="893842"/>
                </a:lnTo>
                <a:lnTo>
                  <a:pt x="635150" y="878466"/>
                </a:lnTo>
                <a:lnTo>
                  <a:pt x="675116" y="859212"/>
                </a:lnTo>
                <a:lnTo>
                  <a:pt x="712812" y="836309"/>
                </a:lnTo>
                <a:lnTo>
                  <a:pt x="748009" y="809988"/>
                </a:lnTo>
                <a:lnTo>
                  <a:pt x="780478" y="780478"/>
                </a:lnTo>
                <a:lnTo>
                  <a:pt x="809988" y="748009"/>
                </a:lnTo>
                <a:lnTo>
                  <a:pt x="836309" y="712812"/>
                </a:lnTo>
                <a:lnTo>
                  <a:pt x="859212" y="675116"/>
                </a:lnTo>
                <a:lnTo>
                  <a:pt x="878466" y="635150"/>
                </a:lnTo>
                <a:lnTo>
                  <a:pt x="893842" y="593146"/>
                </a:lnTo>
                <a:lnTo>
                  <a:pt x="905110" y="549333"/>
                </a:lnTo>
                <a:lnTo>
                  <a:pt x="912039" y="503941"/>
                </a:lnTo>
                <a:lnTo>
                  <a:pt x="914400" y="457200"/>
                </a:lnTo>
                <a:lnTo>
                  <a:pt x="912039" y="410458"/>
                </a:lnTo>
                <a:lnTo>
                  <a:pt x="905110" y="365066"/>
                </a:lnTo>
                <a:lnTo>
                  <a:pt x="893842" y="321253"/>
                </a:lnTo>
                <a:lnTo>
                  <a:pt x="878466" y="279249"/>
                </a:lnTo>
                <a:lnTo>
                  <a:pt x="859212" y="239283"/>
                </a:lnTo>
                <a:lnTo>
                  <a:pt x="836309" y="201587"/>
                </a:lnTo>
                <a:lnTo>
                  <a:pt x="809988" y="166390"/>
                </a:lnTo>
                <a:lnTo>
                  <a:pt x="780478" y="133921"/>
                </a:lnTo>
                <a:lnTo>
                  <a:pt x="748009" y="104411"/>
                </a:lnTo>
                <a:lnTo>
                  <a:pt x="712812" y="78090"/>
                </a:lnTo>
                <a:lnTo>
                  <a:pt x="675116" y="55187"/>
                </a:lnTo>
                <a:lnTo>
                  <a:pt x="635150" y="35933"/>
                </a:lnTo>
                <a:lnTo>
                  <a:pt x="593146" y="20557"/>
                </a:lnTo>
                <a:lnTo>
                  <a:pt x="549333" y="9289"/>
                </a:lnTo>
                <a:lnTo>
                  <a:pt x="503941" y="2360"/>
                </a:lnTo>
                <a:lnTo>
                  <a:pt x="457200" y="0"/>
                </a:lnTo>
                <a:close/>
              </a:path>
            </a:pathLst>
          </a:custGeom>
          <a:solidFill>
            <a:srgbClr val="B3E4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843331" y="4492205"/>
            <a:ext cx="7867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tx2"/>
                </a:solidFill>
                <a:latin typeface="Arial MT"/>
                <a:cs typeface="Arial MT"/>
              </a:rPr>
              <a:t>913,9</a:t>
            </a:r>
            <a:endParaRPr sz="2400" b="1" dirty="0">
              <a:solidFill>
                <a:schemeClr val="tx2"/>
              </a:solidFill>
              <a:latin typeface="Arial MT"/>
              <a:cs typeface="Arial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0443717" y="4794122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10458" y="2360"/>
                </a:lnTo>
                <a:lnTo>
                  <a:pt x="365066" y="9289"/>
                </a:lnTo>
                <a:lnTo>
                  <a:pt x="321253" y="20557"/>
                </a:lnTo>
                <a:lnTo>
                  <a:pt x="279249" y="35933"/>
                </a:lnTo>
                <a:lnTo>
                  <a:pt x="239283" y="55187"/>
                </a:lnTo>
                <a:lnTo>
                  <a:pt x="201587" y="78090"/>
                </a:lnTo>
                <a:lnTo>
                  <a:pt x="166390" y="104411"/>
                </a:lnTo>
                <a:lnTo>
                  <a:pt x="133921" y="133921"/>
                </a:lnTo>
                <a:lnTo>
                  <a:pt x="104411" y="166390"/>
                </a:lnTo>
                <a:lnTo>
                  <a:pt x="78090" y="201587"/>
                </a:lnTo>
                <a:lnTo>
                  <a:pt x="55187" y="239283"/>
                </a:lnTo>
                <a:lnTo>
                  <a:pt x="35933" y="279249"/>
                </a:lnTo>
                <a:lnTo>
                  <a:pt x="20557" y="321253"/>
                </a:lnTo>
                <a:lnTo>
                  <a:pt x="9289" y="365066"/>
                </a:lnTo>
                <a:lnTo>
                  <a:pt x="2360" y="410458"/>
                </a:lnTo>
                <a:lnTo>
                  <a:pt x="0" y="457199"/>
                </a:lnTo>
                <a:lnTo>
                  <a:pt x="2360" y="503941"/>
                </a:lnTo>
                <a:lnTo>
                  <a:pt x="9289" y="549333"/>
                </a:lnTo>
                <a:lnTo>
                  <a:pt x="20557" y="593146"/>
                </a:lnTo>
                <a:lnTo>
                  <a:pt x="35933" y="635150"/>
                </a:lnTo>
                <a:lnTo>
                  <a:pt x="55187" y="675116"/>
                </a:lnTo>
                <a:lnTo>
                  <a:pt x="78090" y="712812"/>
                </a:lnTo>
                <a:lnTo>
                  <a:pt x="104411" y="748009"/>
                </a:lnTo>
                <a:lnTo>
                  <a:pt x="133921" y="780478"/>
                </a:lnTo>
                <a:lnTo>
                  <a:pt x="166390" y="809988"/>
                </a:lnTo>
                <a:lnTo>
                  <a:pt x="201587" y="836309"/>
                </a:lnTo>
                <a:lnTo>
                  <a:pt x="239283" y="859212"/>
                </a:lnTo>
                <a:lnTo>
                  <a:pt x="279249" y="878466"/>
                </a:lnTo>
                <a:lnTo>
                  <a:pt x="321253" y="893842"/>
                </a:lnTo>
                <a:lnTo>
                  <a:pt x="365066" y="905110"/>
                </a:lnTo>
                <a:lnTo>
                  <a:pt x="410458" y="912039"/>
                </a:lnTo>
                <a:lnTo>
                  <a:pt x="457200" y="914399"/>
                </a:lnTo>
                <a:lnTo>
                  <a:pt x="503941" y="912039"/>
                </a:lnTo>
                <a:lnTo>
                  <a:pt x="549333" y="905110"/>
                </a:lnTo>
                <a:lnTo>
                  <a:pt x="593146" y="893842"/>
                </a:lnTo>
                <a:lnTo>
                  <a:pt x="635150" y="878466"/>
                </a:lnTo>
                <a:lnTo>
                  <a:pt x="675116" y="859212"/>
                </a:lnTo>
                <a:lnTo>
                  <a:pt x="712812" y="836309"/>
                </a:lnTo>
                <a:lnTo>
                  <a:pt x="748009" y="809988"/>
                </a:lnTo>
                <a:lnTo>
                  <a:pt x="780478" y="780478"/>
                </a:lnTo>
                <a:lnTo>
                  <a:pt x="809988" y="748009"/>
                </a:lnTo>
                <a:lnTo>
                  <a:pt x="836309" y="712812"/>
                </a:lnTo>
                <a:lnTo>
                  <a:pt x="859212" y="675116"/>
                </a:lnTo>
                <a:lnTo>
                  <a:pt x="878466" y="635150"/>
                </a:lnTo>
                <a:lnTo>
                  <a:pt x="893842" y="593146"/>
                </a:lnTo>
                <a:lnTo>
                  <a:pt x="905110" y="549333"/>
                </a:lnTo>
                <a:lnTo>
                  <a:pt x="912039" y="503941"/>
                </a:lnTo>
                <a:lnTo>
                  <a:pt x="914400" y="457199"/>
                </a:lnTo>
                <a:lnTo>
                  <a:pt x="912039" y="410458"/>
                </a:lnTo>
                <a:lnTo>
                  <a:pt x="905110" y="365066"/>
                </a:lnTo>
                <a:lnTo>
                  <a:pt x="893842" y="321253"/>
                </a:lnTo>
                <a:lnTo>
                  <a:pt x="878466" y="279249"/>
                </a:lnTo>
                <a:lnTo>
                  <a:pt x="859212" y="239283"/>
                </a:lnTo>
                <a:lnTo>
                  <a:pt x="836309" y="201587"/>
                </a:lnTo>
                <a:lnTo>
                  <a:pt x="809988" y="166390"/>
                </a:lnTo>
                <a:lnTo>
                  <a:pt x="780478" y="133921"/>
                </a:lnTo>
                <a:lnTo>
                  <a:pt x="748009" y="104411"/>
                </a:lnTo>
                <a:lnTo>
                  <a:pt x="712812" y="78090"/>
                </a:lnTo>
                <a:lnTo>
                  <a:pt x="675116" y="55187"/>
                </a:lnTo>
                <a:lnTo>
                  <a:pt x="635150" y="35933"/>
                </a:lnTo>
                <a:lnTo>
                  <a:pt x="593146" y="20557"/>
                </a:lnTo>
                <a:lnTo>
                  <a:pt x="549333" y="9289"/>
                </a:lnTo>
                <a:lnTo>
                  <a:pt x="503941" y="2360"/>
                </a:lnTo>
                <a:lnTo>
                  <a:pt x="457200" y="0"/>
                </a:lnTo>
                <a:close/>
              </a:path>
            </a:pathLst>
          </a:custGeom>
          <a:solidFill>
            <a:srgbClr val="B3E4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0507534" y="4997665"/>
            <a:ext cx="7867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635" algn="ctr">
              <a:lnSpc>
                <a:spcPct val="100000"/>
              </a:lnSpc>
              <a:spcBef>
                <a:spcPts val="100"/>
              </a:spcBef>
              <a:defRPr sz="2400" b="1">
                <a:latin typeface="Arial MT"/>
                <a:cs typeface="Arial MT"/>
              </a:defRPr>
            </a:lvl1pPr>
          </a:lstStyle>
          <a:p>
            <a:r>
              <a:rPr lang="ru-RU" dirty="0">
                <a:solidFill>
                  <a:schemeClr val="tx2"/>
                </a:solidFill>
              </a:rPr>
              <a:t>30,5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048625" y="4492205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10458" y="2360"/>
                </a:lnTo>
                <a:lnTo>
                  <a:pt x="365066" y="9289"/>
                </a:lnTo>
                <a:lnTo>
                  <a:pt x="321253" y="20557"/>
                </a:lnTo>
                <a:lnTo>
                  <a:pt x="279249" y="35933"/>
                </a:lnTo>
                <a:lnTo>
                  <a:pt x="239283" y="55187"/>
                </a:lnTo>
                <a:lnTo>
                  <a:pt x="201587" y="78090"/>
                </a:lnTo>
                <a:lnTo>
                  <a:pt x="166390" y="104411"/>
                </a:lnTo>
                <a:lnTo>
                  <a:pt x="133921" y="133921"/>
                </a:lnTo>
                <a:lnTo>
                  <a:pt x="104411" y="166390"/>
                </a:lnTo>
                <a:lnTo>
                  <a:pt x="78090" y="201587"/>
                </a:lnTo>
                <a:lnTo>
                  <a:pt x="55187" y="239283"/>
                </a:lnTo>
                <a:lnTo>
                  <a:pt x="35933" y="279249"/>
                </a:lnTo>
                <a:lnTo>
                  <a:pt x="20557" y="321253"/>
                </a:lnTo>
                <a:lnTo>
                  <a:pt x="9289" y="365066"/>
                </a:lnTo>
                <a:lnTo>
                  <a:pt x="2360" y="410458"/>
                </a:lnTo>
                <a:lnTo>
                  <a:pt x="0" y="457200"/>
                </a:lnTo>
                <a:lnTo>
                  <a:pt x="2360" y="503941"/>
                </a:lnTo>
                <a:lnTo>
                  <a:pt x="9289" y="549333"/>
                </a:lnTo>
                <a:lnTo>
                  <a:pt x="20557" y="593146"/>
                </a:lnTo>
                <a:lnTo>
                  <a:pt x="35933" y="635150"/>
                </a:lnTo>
                <a:lnTo>
                  <a:pt x="55187" y="675116"/>
                </a:lnTo>
                <a:lnTo>
                  <a:pt x="78090" y="712812"/>
                </a:lnTo>
                <a:lnTo>
                  <a:pt x="104411" y="748009"/>
                </a:lnTo>
                <a:lnTo>
                  <a:pt x="133921" y="780478"/>
                </a:lnTo>
                <a:lnTo>
                  <a:pt x="166390" y="809988"/>
                </a:lnTo>
                <a:lnTo>
                  <a:pt x="201587" y="836309"/>
                </a:lnTo>
                <a:lnTo>
                  <a:pt x="239283" y="859212"/>
                </a:lnTo>
                <a:lnTo>
                  <a:pt x="279249" y="878466"/>
                </a:lnTo>
                <a:lnTo>
                  <a:pt x="321253" y="893842"/>
                </a:lnTo>
                <a:lnTo>
                  <a:pt x="365066" y="905110"/>
                </a:lnTo>
                <a:lnTo>
                  <a:pt x="410458" y="912039"/>
                </a:lnTo>
                <a:lnTo>
                  <a:pt x="457200" y="914400"/>
                </a:lnTo>
                <a:lnTo>
                  <a:pt x="503941" y="912039"/>
                </a:lnTo>
                <a:lnTo>
                  <a:pt x="549333" y="905110"/>
                </a:lnTo>
                <a:lnTo>
                  <a:pt x="593146" y="893842"/>
                </a:lnTo>
                <a:lnTo>
                  <a:pt x="635150" y="878466"/>
                </a:lnTo>
                <a:lnTo>
                  <a:pt x="675116" y="859212"/>
                </a:lnTo>
                <a:lnTo>
                  <a:pt x="712812" y="836309"/>
                </a:lnTo>
                <a:lnTo>
                  <a:pt x="748009" y="809988"/>
                </a:lnTo>
                <a:lnTo>
                  <a:pt x="780478" y="780478"/>
                </a:lnTo>
                <a:lnTo>
                  <a:pt x="809988" y="748009"/>
                </a:lnTo>
                <a:lnTo>
                  <a:pt x="836309" y="712812"/>
                </a:lnTo>
                <a:lnTo>
                  <a:pt x="859212" y="675116"/>
                </a:lnTo>
                <a:lnTo>
                  <a:pt x="878466" y="635150"/>
                </a:lnTo>
                <a:lnTo>
                  <a:pt x="893842" y="593146"/>
                </a:lnTo>
                <a:lnTo>
                  <a:pt x="905110" y="549333"/>
                </a:lnTo>
                <a:lnTo>
                  <a:pt x="912039" y="503941"/>
                </a:lnTo>
                <a:lnTo>
                  <a:pt x="914400" y="457200"/>
                </a:lnTo>
                <a:lnTo>
                  <a:pt x="912039" y="410458"/>
                </a:lnTo>
                <a:lnTo>
                  <a:pt x="905110" y="365066"/>
                </a:lnTo>
                <a:lnTo>
                  <a:pt x="893842" y="321253"/>
                </a:lnTo>
                <a:lnTo>
                  <a:pt x="878466" y="279249"/>
                </a:lnTo>
                <a:lnTo>
                  <a:pt x="859212" y="239283"/>
                </a:lnTo>
                <a:lnTo>
                  <a:pt x="836309" y="201587"/>
                </a:lnTo>
                <a:lnTo>
                  <a:pt x="809988" y="166390"/>
                </a:lnTo>
                <a:lnTo>
                  <a:pt x="780478" y="133921"/>
                </a:lnTo>
                <a:lnTo>
                  <a:pt x="748009" y="104411"/>
                </a:lnTo>
                <a:lnTo>
                  <a:pt x="712812" y="78090"/>
                </a:lnTo>
                <a:lnTo>
                  <a:pt x="675116" y="55187"/>
                </a:lnTo>
                <a:lnTo>
                  <a:pt x="635150" y="35933"/>
                </a:lnTo>
                <a:lnTo>
                  <a:pt x="593146" y="20557"/>
                </a:lnTo>
                <a:lnTo>
                  <a:pt x="549333" y="9289"/>
                </a:lnTo>
                <a:lnTo>
                  <a:pt x="503941" y="2360"/>
                </a:lnTo>
                <a:lnTo>
                  <a:pt x="457200" y="0"/>
                </a:lnTo>
                <a:close/>
              </a:path>
            </a:pathLst>
          </a:custGeom>
          <a:solidFill>
            <a:srgbClr val="B3E4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112442" y="4690236"/>
            <a:ext cx="7867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635" algn="ctr">
              <a:lnSpc>
                <a:spcPct val="100000"/>
              </a:lnSpc>
              <a:spcBef>
                <a:spcPts val="100"/>
              </a:spcBef>
              <a:defRPr sz="2400" b="1">
                <a:solidFill>
                  <a:schemeClr val="tx2"/>
                </a:solidFill>
                <a:latin typeface="Arial MT"/>
                <a:cs typeface="Arial MT"/>
              </a:defRPr>
            </a:lvl1pPr>
          </a:lstStyle>
          <a:p>
            <a:r>
              <a:rPr lang="ru-RU" dirty="0"/>
              <a:t>43,0</a:t>
            </a:r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9232162" y="4690236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10458" y="2360"/>
                </a:lnTo>
                <a:lnTo>
                  <a:pt x="365066" y="9289"/>
                </a:lnTo>
                <a:lnTo>
                  <a:pt x="321253" y="20557"/>
                </a:lnTo>
                <a:lnTo>
                  <a:pt x="279249" y="35933"/>
                </a:lnTo>
                <a:lnTo>
                  <a:pt x="239283" y="55187"/>
                </a:lnTo>
                <a:lnTo>
                  <a:pt x="201587" y="78090"/>
                </a:lnTo>
                <a:lnTo>
                  <a:pt x="166390" y="104411"/>
                </a:lnTo>
                <a:lnTo>
                  <a:pt x="133921" y="133921"/>
                </a:lnTo>
                <a:lnTo>
                  <a:pt x="104411" y="166390"/>
                </a:lnTo>
                <a:lnTo>
                  <a:pt x="78090" y="201587"/>
                </a:lnTo>
                <a:lnTo>
                  <a:pt x="55187" y="239283"/>
                </a:lnTo>
                <a:lnTo>
                  <a:pt x="35933" y="279249"/>
                </a:lnTo>
                <a:lnTo>
                  <a:pt x="20557" y="321253"/>
                </a:lnTo>
                <a:lnTo>
                  <a:pt x="9289" y="365066"/>
                </a:lnTo>
                <a:lnTo>
                  <a:pt x="2360" y="410458"/>
                </a:lnTo>
                <a:lnTo>
                  <a:pt x="0" y="457200"/>
                </a:lnTo>
                <a:lnTo>
                  <a:pt x="2360" y="503941"/>
                </a:lnTo>
                <a:lnTo>
                  <a:pt x="9289" y="549333"/>
                </a:lnTo>
                <a:lnTo>
                  <a:pt x="20557" y="593146"/>
                </a:lnTo>
                <a:lnTo>
                  <a:pt x="35933" y="635150"/>
                </a:lnTo>
                <a:lnTo>
                  <a:pt x="55187" y="675116"/>
                </a:lnTo>
                <a:lnTo>
                  <a:pt x="78090" y="712812"/>
                </a:lnTo>
                <a:lnTo>
                  <a:pt x="104411" y="748009"/>
                </a:lnTo>
                <a:lnTo>
                  <a:pt x="133921" y="780478"/>
                </a:lnTo>
                <a:lnTo>
                  <a:pt x="166390" y="809988"/>
                </a:lnTo>
                <a:lnTo>
                  <a:pt x="201587" y="836309"/>
                </a:lnTo>
                <a:lnTo>
                  <a:pt x="239283" y="859212"/>
                </a:lnTo>
                <a:lnTo>
                  <a:pt x="279249" y="878466"/>
                </a:lnTo>
                <a:lnTo>
                  <a:pt x="321253" y="893842"/>
                </a:lnTo>
                <a:lnTo>
                  <a:pt x="365066" y="905110"/>
                </a:lnTo>
                <a:lnTo>
                  <a:pt x="410458" y="912039"/>
                </a:lnTo>
                <a:lnTo>
                  <a:pt x="457200" y="914400"/>
                </a:lnTo>
                <a:lnTo>
                  <a:pt x="503941" y="912039"/>
                </a:lnTo>
                <a:lnTo>
                  <a:pt x="549333" y="905110"/>
                </a:lnTo>
                <a:lnTo>
                  <a:pt x="593146" y="893842"/>
                </a:lnTo>
                <a:lnTo>
                  <a:pt x="635150" y="878466"/>
                </a:lnTo>
                <a:lnTo>
                  <a:pt x="675116" y="859212"/>
                </a:lnTo>
                <a:lnTo>
                  <a:pt x="712812" y="836309"/>
                </a:lnTo>
                <a:lnTo>
                  <a:pt x="748009" y="809988"/>
                </a:lnTo>
                <a:lnTo>
                  <a:pt x="780478" y="780478"/>
                </a:lnTo>
                <a:lnTo>
                  <a:pt x="809988" y="748009"/>
                </a:lnTo>
                <a:lnTo>
                  <a:pt x="836309" y="712812"/>
                </a:lnTo>
                <a:lnTo>
                  <a:pt x="859212" y="675116"/>
                </a:lnTo>
                <a:lnTo>
                  <a:pt x="878466" y="635150"/>
                </a:lnTo>
                <a:lnTo>
                  <a:pt x="893842" y="593146"/>
                </a:lnTo>
                <a:lnTo>
                  <a:pt x="905110" y="549333"/>
                </a:lnTo>
                <a:lnTo>
                  <a:pt x="912039" y="503941"/>
                </a:lnTo>
                <a:lnTo>
                  <a:pt x="914400" y="457200"/>
                </a:lnTo>
                <a:lnTo>
                  <a:pt x="912039" y="410458"/>
                </a:lnTo>
                <a:lnTo>
                  <a:pt x="905110" y="365066"/>
                </a:lnTo>
                <a:lnTo>
                  <a:pt x="893842" y="321253"/>
                </a:lnTo>
                <a:lnTo>
                  <a:pt x="878466" y="279249"/>
                </a:lnTo>
                <a:lnTo>
                  <a:pt x="859212" y="239283"/>
                </a:lnTo>
                <a:lnTo>
                  <a:pt x="836309" y="201587"/>
                </a:lnTo>
                <a:lnTo>
                  <a:pt x="809988" y="166390"/>
                </a:lnTo>
                <a:lnTo>
                  <a:pt x="780478" y="133921"/>
                </a:lnTo>
                <a:lnTo>
                  <a:pt x="748009" y="104411"/>
                </a:lnTo>
                <a:lnTo>
                  <a:pt x="712812" y="78090"/>
                </a:lnTo>
                <a:lnTo>
                  <a:pt x="675116" y="55187"/>
                </a:lnTo>
                <a:lnTo>
                  <a:pt x="635150" y="35933"/>
                </a:lnTo>
                <a:lnTo>
                  <a:pt x="593146" y="20557"/>
                </a:lnTo>
                <a:lnTo>
                  <a:pt x="549333" y="9289"/>
                </a:lnTo>
                <a:lnTo>
                  <a:pt x="503941" y="2360"/>
                </a:lnTo>
                <a:lnTo>
                  <a:pt x="457200" y="0"/>
                </a:lnTo>
                <a:close/>
              </a:path>
            </a:pathLst>
          </a:custGeom>
          <a:solidFill>
            <a:srgbClr val="B3E4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9295979" y="4949405"/>
            <a:ext cx="7867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635" algn="ctr">
              <a:lnSpc>
                <a:spcPct val="100000"/>
              </a:lnSpc>
              <a:spcBef>
                <a:spcPts val="100"/>
              </a:spcBef>
              <a:defRPr sz="2400" b="1">
                <a:latin typeface="Arial MT"/>
                <a:cs typeface="Arial MT"/>
              </a:defRPr>
            </a:lvl1pPr>
          </a:lstStyle>
          <a:p>
            <a:r>
              <a:rPr lang="ru-RU" dirty="0">
                <a:solidFill>
                  <a:schemeClr val="tx2"/>
                </a:solidFill>
              </a:rPr>
              <a:t>37,1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39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12436" y="4424409"/>
            <a:ext cx="1065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lang="ru-RU" spc="-10" dirty="0" smtClean="0">
                <a:latin typeface="Microsoft Sans Serif"/>
                <a:cs typeface="Microsoft Sans Serif"/>
              </a:rPr>
              <a:t>тыс.руб.</a:t>
            </a:r>
            <a:endParaRPr lang="ru-RU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499243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716" y="347598"/>
            <a:ext cx="2514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2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22</a:t>
            </a:r>
            <a:endParaRPr sz="16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58670" y="1293509"/>
            <a:ext cx="2256155" cy="1948180"/>
            <a:chOff x="1450594" y="874522"/>
            <a:chExt cx="2256155" cy="1948180"/>
          </a:xfrm>
        </p:grpSpPr>
        <p:sp>
          <p:nvSpPr>
            <p:cNvPr id="6" name="object 6"/>
            <p:cNvSpPr/>
            <p:nvPr/>
          </p:nvSpPr>
          <p:spPr>
            <a:xfrm>
              <a:off x="1584960" y="986028"/>
              <a:ext cx="1983105" cy="1710055"/>
            </a:xfrm>
            <a:custGeom>
              <a:avLst/>
              <a:gdLst/>
              <a:ahLst/>
              <a:cxnLst/>
              <a:rect l="l" t="t" r="r" b="b"/>
              <a:pathLst>
                <a:path w="1983104" h="1710055">
                  <a:moveTo>
                    <a:pt x="1484376" y="0"/>
                  </a:moveTo>
                  <a:lnTo>
                    <a:pt x="498347" y="0"/>
                  </a:lnTo>
                  <a:lnTo>
                    <a:pt x="0" y="854963"/>
                  </a:lnTo>
                  <a:lnTo>
                    <a:pt x="498347" y="1709927"/>
                  </a:lnTo>
                  <a:lnTo>
                    <a:pt x="1484376" y="1709927"/>
                  </a:lnTo>
                  <a:lnTo>
                    <a:pt x="1982724" y="854963"/>
                  </a:lnTo>
                  <a:lnTo>
                    <a:pt x="1484376" y="0"/>
                  </a:lnTo>
                  <a:close/>
                </a:path>
              </a:pathLst>
            </a:custGeom>
            <a:solidFill>
              <a:srgbClr val="4D79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60754" y="884682"/>
              <a:ext cx="2235835" cy="1927860"/>
            </a:xfrm>
            <a:custGeom>
              <a:avLst/>
              <a:gdLst/>
              <a:ahLst/>
              <a:cxnLst/>
              <a:rect l="l" t="t" r="r" b="b"/>
              <a:pathLst>
                <a:path w="2235835" h="1927860">
                  <a:moveTo>
                    <a:pt x="0" y="963929"/>
                  </a:moveTo>
                  <a:lnTo>
                    <a:pt x="561847" y="0"/>
                  </a:lnTo>
                  <a:lnTo>
                    <a:pt x="1673860" y="0"/>
                  </a:lnTo>
                  <a:lnTo>
                    <a:pt x="2235708" y="963929"/>
                  </a:lnTo>
                  <a:lnTo>
                    <a:pt x="1673860" y="1927859"/>
                  </a:lnTo>
                  <a:lnTo>
                    <a:pt x="561847" y="1927859"/>
                  </a:lnTo>
                  <a:lnTo>
                    <a:pt x="0" y="963929"/>
                  </a:lnTo>
                  <a:close/>
                </a:path>
              </a:pathLst>
            </a:custGeom>
            <a:ln w="19812">
              <a:solidFill>
                <a:srgbClr val="4D79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624619" y="1543164"/>
            <a:ext cx="152425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Обучение финансовой грамотности касается каждого лично!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18964" y="1982019"/>
            <a:ext cx="5384165" cy="76263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140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</a:t>
            </a:r>
            <a:r>
              <a:rPr sz="14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итогам</a:t>
            </a:r>
            <a:r>
              <a:rPr sz="14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года</a:t>
            </a:r>
            <a:r>
              <a:rPr sz="14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FFFFFF"/>
                </a:solidFill>
                <a:latin typeface="Microsoft Sans Serif"/>
                <a:cs typeface="Microsoft Sans Serif"/>
              </a:rPr>
              <a:t>доля</a:t>
            </a:r>
            <a:r>
              <a:rPr sz="14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FFFFFF"/>
                </a:solidFill>
                <a:latin typeface="Microsoft Sans Serif"/>
                <a:cs typeface="Microsoft Sans Serif"/>
              </a:rPr>
              <a:t>услуг</a:t>
            </a:r>
            <a:r>
              <a:rPr sz="1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4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FFFFFF"/>
                </a:solidFill>
                <a:latin typeface="Microsoft Sans Serif"/>
                <a:cs typeface="Microsoft Sans Serif"/>
              </a:rPr>
              <a:t>общем</a:t>
            </a:r>
            <a:r>
              <a:rPr sz="14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количестве</a:t>
            </a:r>
            <a:r>
              <a:rPr sz="14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оказанных</a:t>
            </a:r>
            <a:r>
              <a:rPr sz="14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услуг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endParaRPr sz="140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spcBef>
                <a:spcPts val="254"/>
              </a:spcBef>
              <a:buFont typeface="Wingdings"/>
              <a:buChar char=""/>
              <a:tabLst>
                <a:tab pos="299085" algn="l"/>
              </a:tabLst>
            </a:pPr>
            <a:r>
              <a:rPr sz="1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министерства социального</a:t>
            </a:r>
            <a:r>
              <a:rPr sz="14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развития</a:t>
            </a:r>
            <a:r>
              <a:rPr sz="14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365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14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31,9%</a:t>
            </a:r>
            <a:endParaRPr sz="1400">
              <a:latin typeface="Arial MT"/>
              <a:cs typeface="Arial MT"/>
            </a:endParaRPr>
          </a:p>
          <a:p>
            <a:pPr marL="347345" indent="-334645">
              <a:lnSpc>
                <a:spcPct val="100000"/>
              </a:lnSpc>
              <a:spcBef>
                <a:spcPts val="250"/>
              </a:spcBef>
              <a:buFont typeface="Wingdings"/>
              <a:buChar char=""/>
              <a:tabLst>
                <a:tab pos="347345" algn="l"/>
              </a:tabLst>
            </a:pPr>
            <a:r>
              <a:rPr sz="1400" dirty="0">
                <a:solidFill>
                  <a:srgbClr val="FFFFFF"/>
                </a:solidFill>
                <a:latin typeface="Microsoft Sans Serif"/>
                <a:cs typeface="Microsoft Sans Serif"/>
              </a:rPr>
              <a:t>доля</a:t>
            </a:r>
            <a:r>
              <a:rPr sz="14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FFFFFF"/>
                </a:solidFill>
                <a:latin typeface="Microsoft Sans Serif"/>
                <a:cs typeface="Microsoft Sans Serif"/>
              </a:rPr>
              <a:t>услуг</a:t>
            </a:r>
            <a:r>
              <a:rPr sz="14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Росреестра</a:t>
            </a:r>
            <a:r>
              <a:rPr sz="14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365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14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35,2%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375835" y="759206"/>
            <a:ext cx="7463408" cy="1508393"/>
          </a:xfrm>
          <a:custGeom>
            <a:avLst/>
            <a:gdLst/>
            <a:ahLst/>
            <a:cxnLst/>
            <a:rect l="l" t="t" r="r" b="b"/>
            <a:pathLst>
              <a:path w="7576184" h="935989">
                <a:moveTo>
                  <a:pt x="7327265" y="0"/>
                </a:moveTo>
                <a:lnTo>
                  <a:pt x="0" y="0"/>
                </a:lnTo>
                <a:lnTo>
                  <a:pt x="0" y="935735"/>
                </a:lnTo>
                <a:lnTo>
                  <a:pt x="7327265" y="935735"/>
                </a:lnTo>
                <a:lnTo>
                  <a:pt x="7575804" y="467867"/>
                </a:lnTo>
                <a:lnTo>
                  <a:pt x="7327265" y="0"/>
                </a:lnTo>
                <a:close/>
              </a:path>
            </a:pathLst>
          </a:custGeom>
          <a:solidFill>
            <a:srgbClr val="87A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3222926" y="2574096"/>
            <a:ext cx="8653371" cy="1377454"/>
            <a:chOff x="3311588" y="3726300"/>
            <a:chExt cx="8653371" cy="1377454"/>
          </a:xfrm>
        </p:grpSpPr>
        <p:sp>
          <p:nvSpPr>
            <p:cNvPr id="32" name="object 32"/>
            <p:cNvSpPr/>
            <p:nvPr/>
          </p:nvSpPr>
          <p:spPr>
            <a:xfrm>
              <a:off x="4388775" y="3726300"/>
              <a:ext cx="7576184" cy="1377454"/>
            </a:xfrm>
            <a:custGeom>
              <a:avLst/>
              <a:gdLst/>
              <a:ahLst/>
              <a:cxnLst/>
              <a:rect l="l" t="t" r="r" b="b"/>
              <a:pathLst>
                <a:path w="7576184" h="1949450">
                  <a:moveTo>
                    <a:pt x="7353300" y="0"/>
                  </a:moveTo>
                  <a:lnTo>
                    <a:pt x="0" y="0"/>
                  </a:lnTo>
                  <a:lnTo>
                    <a:pt x="0" y="1949196"/>
                  </a:lnTo>
                  <a:lnTo>
                    <a:pt x="7353300" y="1949196"/>
                  </a:lnTo>
                  <a:lnTo>
                    <a:pt x="7575804" y="974598"/>
                  </a:lnTo>
                  <a:lnTo>
                    <a:pt x="7353300" y="0"/>
                  </a:lnTo>
                  <a:close/>
                </a:path>
              </a:pathLst>
            </a:custGeom>
            <a:solidFill>
              <a:srgbClr val="87A6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311588" y="3772612"/>
              <a:ext cx="1412812" cy="1264842"/>
            </a:xfrm>
            <a:custGeom>
              <a:avLst/>
              <a:gdLst/>
              <a:ahLst/>
              <a:cxnLst/>
              <a:rect l="l" t="t" r="r" b="b"/>
              <a:pathLst>
                <a:path w="1283335" h="1106804">
                  <a:moveTo>
                    <a:pt x="960754" y="0"/>
                  </a:moveTo>
                  <a:lnTo>
                    <a:pt x="322452" y="0"/>
                  </a:lnTo>
                  <a:lnTo>
                    <a:pt x="0" y="553212"/>
                  </a:lnTo>
                  <a:lnTo>
                    <a:pt x="322452" y="1106424"/>
                  </a:lnTo>
                  <a:lnTo>
                    <a:pt x="960754" y="1106424"/>
                  </a:lnTo>
                  <a:lnTo>
                    <a:pt x="1283207" y="553212"/>
                  </a:lnTo>
                  <a:lnTo>
                    <a:pt x="960754" y="0"/>
                  </a:lnTo>
                  <a:close/>
                </a:path>
              </a:pathLst>
            </a:custGeom>
            <a:solidFill>
              <a:srgbClr val="4D79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687047" y="2635052"/>
            <a:ext cx="6852920" cy="10894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ru-RU" sz="1400" i="1" dirty="0" smtClean="0">
                <a:solidFill>
                  <a:schemeClr val="tx2"/>
                </a:solidFill>
              </a:rPr>
              <a:t>Минфином России совместно с ведущими научными и образовательными учреждениями разработаны примерные методические материалы, которые размещены в свободном доступе на образовательно-просветительском портале </a:t>
            </a:r>
            <a:r>
              <a:rPr lang="ru-RU" sz="1400" i="1" dirty="0" err="1" smtClean="0">
                <a:solidFill>
                  <a:schemeClr val="tx2"/>
                </a:solidFill>
              </a:rPr>
              <a:t>Моифинансы.рф</a:t>
            </a:r>
            <a:r>
              <a:rPr lang="ru-RU" sz="1400" i="1" dirty="0" smtClean="0">
                <a:solidFill>
                  <a:schemeClr val="tx2"/>
                </a:solidFill>
              </a:rPr>
              <a:t>:  </a:t>
            </a:r>
            <a:r>
              <a:rPr lang="ru-RU" sz="1400" i="1" dirty="0" smtClean="0">
                <a:solidFill>
                  <a:schemeClr val="tx2"/>
                </a:solidFill>
                <a:hlinkClick r:id="rId2"/>
              </a:rPr>
              <a:t>https://моифинансы.рф/project/den-finzozh-znanij/materialy-dlya-provedeniya-urokov/</a:t>
            </a:r>
            <a:endParaRPr lang="ru-RU" sz="1400" dirty="0">
              <a:solidFill>
                <a:schemeClr val="tx2"/>
              </a:solidFill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308646" y="840148"/>
            <a:ext cx="1400225" cy="1313583"/>
            <a:chOff x="3512957" y="741678"/>
            <a:chExt cx="1412812" cy="1313583"/>
          </a:xfrm>
        </p:grpSpPr>
        <p:sp>
          <p:nvSpPr>
            <p:cNvPr id="35" name="object 35"/>
            <p:cNvSpPr/>
            <p:nvPr/>
          </p:nvSpPr>
          <p:spPr>
            <a:xfrm>
              <a:off x="3512957" y="741678"/>
              <a:ext cx="1412812" cy="1313583"/>
            </a:xfrm>
            <a:custGeom>
              <a:avLst/>
              <a:gdLst/>
              <a:ahLst/>
              <a:cxnLst/>
              <a:rect l="l" t="t" r="r" b="b"/>
              <a:pathLst>
                <a:path w="1283335" h="1106804">
                  <a:moveTo>
                    <a:pt x="960754" y="0"/>
                  </a:moveTo>
                  <a:lnTo>
                    <a:pt x="322452" y="0"/>
                  </a:lnTo>
                  <a:lnTo>
                    <a:pt x="0" y="553212"/>
                  </a:lnTo>
                  <a:lnTo>
                    <a:pt x="322452" y="1106424"/>
                  </a:lnTo>
                  <a:lnTo>
                    <a:pt x="960754" y="1106424"/>
                  </a:lnTo>
                  <a:lnTo>
                    <a:pt x="1283207" y="553212"/>
                  </a:lnTo>
                  <a:lnTo>
                    <a:pt x="960754" y="0"/>
                  </a:lnTo>
                  <a:close/>
                </a:path>
              </a:pathLst>
            </a:custGeom>
            <a:solidFill>
              <a:srgbClr val="4D79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1807" y="929625"/>
              <a:ext cx="1015111" cy="912416"/>
            </a:xfrm>
            <a:prstGeom prst="rect">
              <a:avLst/>
            </a:prstGeom>
          </p:spPr>
        </p:pic>
      </p:grpSp>
      <p:sp>
        <p:nvSpPr>
          <p:cNvPr id="40" name="TextBox 39"/>
          <p:cNvSpPr txBox="1"/>
          <p:nvPr/>
        </p:nvSpPr>
        <p:spPr>
          <a:xfrm>
            <a:off x="1219200" y="9044"/>
            <a:ext cx="1112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ФИНАНСОВАЯ ГРАМОТНОСТЬ В АХТУБИНСКОМ МУНИЦИПАЛЬНОМ РАЙОНЕ АСТРАХАНСКОЙ ОБЛАСТИ</a:t>
            </a:r>
          </a:p>
        </p:txBody>
      </p:sp>
      <p:sp>
        <p:nvSpPr>
          <p:cNvPr id="41" name="object 17"/>
          <p:cNvSpPr/>
          <p:nvPr/>
        </p:nvSpPr>
        <p:spPr>
          <a:xfrm>
            <a:off x="1219200" y="5033961"/>
            <a:ext cx="1408430" cy="1106805"/>
          </a:xfrm>
          <a:custGeom>
            <a:avLst/>
            <a:gdLst/>
            <a:ahLst/>
            <a:cxnLst/>
            <a:rect l="l" t="t" r="r" b="b"/>
            <a:pathLst>
              <a:path w="1408430" h="1106804">
                <a:moveTo>
                  <a:pt x="1114298" y="0"/>
                </a:moveTo>
                <a:lnTo>
                  <a:pt x="0" y="0"/>
                </a:lnTo>
                <a:lnTo>
                  <a:pt x="0" y="1106424"/>
                </a:lnTo>
                <a:lnTo>
                  <a:pt x="1114298" y="1106424"/>
                </a:lnTo>
                <a:lnTo>
                  <a:pt x="1408175" y="553212"/>
                </a:lnTo>
                <a:lnTo>
                  <a:pt x="1114298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6018" y="5105400"/>
            <a:ext cx="936182" cy="880883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4774874" y="804441"/>
            <a:ext cx="66266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solidFill>
                  <a:schemeClr val="tx2"/>
                </a:solidFill>
              </a:rPr>
              <a:t>Финансовая грамотность - сочетание осведомленности, знаний, навыков, установок и поведения, связанных с финансами и необходимых для принятия разумных финансовых решений, а также достижения личного финансового благополучия. Многочисленные исследования показывают, что финансово грамотные люди более успешны в жизни, вне зависимости от того на каких позициях и в какой сфере они работают.</a:t>
            </a:r>
          </a:p>
        </p:txBody>
      </p:sp>
      <p:pic>
        <p:nvPicPr>
          <p:cNvPr id="44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65065" y="2744654"/>
            <a:ext cx="928534" cy="884187"/>
          </a:xfrm>
          <a:prstGeom prst="rect">
            <a:avLst/>
          </a:prstGeom>
        </p:spPr>
      </p:pic>
      <p:pic>
        <p:nvPicPr>
          <p:cNvPr id="45" name="Рисунок 44"/>
          <p:cNvPicPr/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6551" t="25516" r="17337" b="37222"/>
          <a:stretch/>
        </p:blipFill>
        <p:spPr bwMode="auto">
          <a:xfrm>
            <a:off x="2627630" y="3951550"/>
            <a:ext cx="9107170" cy="2830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8882004" y="4038600"/>
            <a:ext cx="3309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accent5">
                    <a:lumMod val="75000"/>
                  </a:schemeClr>
                </a:solidFill>
                <a:latin typeface="Bahnschrift SemiBold SemiConden" pitchFamily="34" charset="0"/>
                <a:hlinkClick r:id="rId7"/>
              </a:rPr>
              <a:t>https</a:t>
            </a:r>
            <a:r>
              <a:rPr lang="en-US" sz="1600" b="1" u="sng" dirty="0">
                <a:solidFill>
                  <a:schemeClr val="accent5">
                    <a:lumMod val="75000"/>
                  </a:schemeClr>
                </a:solidFill>
                <a:latin typeface="Bahnschrift SemiBold SemiConden" pitchFamily="34" charset="0"/>
                <a:hlinkClick r:id="rId7"/>
              </a:rPr>
              <a:t>://</a:t>
            </a:r>
            <a:r>
              <a:rPr lang="ru-RU" sz="1600" b="1" u="sng" dirty="0" err="1">
                <a:solidFill>
                  <a:schemeClr val="accent5">
                    <a:lumMod val="75000"/>
                  </a:schemeClr>
                </a:solidFill>
                <a:latin typeface="Bahnschrift SemiBold SemiConden" pitchFamily="34" charset="0"/>
                <a:hlinkClick r:id="rId7"/>
              </a:rPr>
              <a:t>моифинансы.рф</a:t>
            </a:r>
            <a:r>
              <a:rPr lang="ru-RU" sz="1600" b="1" u="sng" dirty="0" smtClean="0">
                <a:solidFill>
                  <a:schemeClr val="accent5">
                    <a:lumMod val="75000"/>
                  </a:schemeClr>
                </a:solidFill>
                <a:latin typeface="Bahnschrift SemiBold SemiConden" pitchFamily="34" charset="0"/>
                <a:hlinkClick r:id="rId7"/>
              </a:rPr>
              <a:t>/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Bahnschrift SemiBold SemiConden" pitchFamily="34" charset="0"/>
            </a:endParaRPr>
          </a:p>
        </p:txBody>
      </p:sp>
      <p:sp>
        <p:nvSpPr>
          <p:cNvPr id="23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859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376579"/>
              </p:ext>
            </p:extLst>
          </p:nvPr>
        </p:nvGraphicFramePr>
        <p:xfrm>
          <a:off x="1676400" y="457201"/>
          <a:ext cx="8567468" cy="632459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283288"/>
                <a:gridCol w="4284180"/>
              </a:tblGrid>
              <a:tr h="722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  <a:hlinkClick r:id="rId2"/>
                        </a:rPr>
                        <a:t>http://www.kremlin.ru</a:t>
                      </a:r>
                      <a:r>
                        <a:rPr lang="ru-RU" sz="1800" u="sng" dirty="0" smtClean="0">
                          <a:effectLst/>
                          <a:hlinkClick r:id="rId2"/>
                        </a:rPr>
                        <a:t>/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49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  <a:latin typeface="Bahnschrift SemiBold SemiConden" pitchFamily="34" charset="0"/>
                          <a:hlinkClick r:id="rId3"/>
                        </a:rPr>
                        <a:t>http://government.ru/news</a:t>
                      </a:r>
                      <a:r>
                        <a:rPr lang="ru-RU" sz="1800" u="sng" dirty="0" smtClean="0">
                          <a:effectLst/>
                          <a:latin typeface="Bahnschrift SemiBold SemiConden" pitchFamily="34" charset="0"/>
                          <a:hlinkClick r:id="rId3"/>
                        </a:rPr>
                        <a:t>/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 anchor="ctr"/>
                </a:tc>
              </a:tr>
              <a:tr h="685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  <a:latin typeface="Bahnschrift SemiBold SemiConden" pitchFamily="34" charset="0"/>
                          <a:hlinkClick r:id="rId4"/>
                        </a:rPr>
                        <a:t>http://duma.gov.ru</a:t>
                      </a:r>
                      <a:r>
                        <a:rPr lang="ru-RU" sz="1800" u="sng" dirty="0" smtClean="0">
                          <a:effectLst/>
                          <a:latin typeface="Bahnschrift SemiBold SemiConden" pitchFamily="34" charset="0"/>
                          <a:hlinkClick r:id="rId4"/>
                        </a:rPr>
                        <a:t>/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 anchor="ctr"/>
                </a:tc>
              </a:tr>
              <a:tr h="722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  <a:latin typeface="Bahnschrift SemiBold SemiConden" pitchFamily="34" charset="0"/>
                          <a:hlinkClick r:id="rId5"/>
                        </a:rPr>
                        <a:t>https://minfin.gov.ru</a:t>
                      </a:r>
                      <a:r>
                        <a:rPr lang="ru-RU" sz="1800" u="sng" dirty="0" smtClean="0">
                          <a:effectLst/>
                          <a:latin typeface="Bahnschrift SemiBold SemiConden" pitchFamily="34" charset="0"/>
                          <a:hlinkClick r:id="rId5"/>
                        </a:rPr>
                        <a:t>/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 anchor="ctr"/>
                </a:tc>
              </a:tr>
              <a:tr h="722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  <a:latin typeface="Bahnschrift SemiBold SemiConden" pitchFamily="34" charset="0"/>
                          <a:hlinkClick r:id="rId6"/>
                        </a:rPr>
                        <a:t>https://www.gosuslugi.ru</a:t>
                      </a:r>
                      <a:r>
                        <a:rPr lang="ru-RU" sz="1800" u="sng" dirty="0" smtClean="0">
                          <a:effectLst/>
                          <a:latin typeface="Bahnschrift SemiBold SemiConden" pitchFamily="34" charset="0"/>
                          <a:hlinkClick r:id="rId6"/>
                        </a:rPr>
                        <a:t>/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 anchor="ctr"/>
                </a:tc>
              </a:tr>
              <a:tr h="6884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  <a:latin typeface="Bahnschrift SemiBold SemiConden" pitchFamily="34" charset="0"/>
                          <a:hlinkClick r:id="rId7"/>
                        </a:rPr>
                        <a:t>gov@astrobl.ru</a:t>
                      </a:r>
                      <a:endParaRPr lang="ru-RU" sz="1800" dirty="0">
                        <a:effectLst/>
                        <a:latin typeface="Bahnschrift SemiBold SemiConden" pitchFamily="34" charset="0"/>
                        <a:ea typeface="Calibri"/>
                        <a:cs typeface="Times New Roman"/>
                      </a:endParaRPr>
                    </a:p>
                  </a:txBody>
                  <a:tcPr marL="4325" marR="4325" marT="0" marB="0" anchor="ctr"/>
                </a:tc>
              </a:tr>
              <a:tr h="722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  <a:latin typeface="Bahnschrift SemiBold SemiConden" pitchFamily="34" charset="0"/>
                          <a:hlinkClick r:id="rId8"/>
                        </a:rPr>
                        <a:t>https</a:t>
                      </a:r>
                      <a:r>
                        <a:rPr lang="ru-RU" sz="1800" u="sng" dirty="0">
                          <a:effectLst/>
                          <a:latin typeface="Bahnschrift SemiBold SemiConden" pitchFamily="34" charset="0"/>
                          <a:hlinkClick r:id="rId8"/>
                        </a:rPr>
                        <a:t>://</a:t>
                      </a:r>
                      <a:r>
                        <a:rPr lang="en-US" sz="1800" u="sng" dirty="0">
                          <a:effectLst/>
                          <a:latin typeface="Bahnschrift SemiBold SemiConden" pitchFamily="34" charset="0"/>
                          <a:hlinkClick r:id="rId8"/>
                        </a:rPr>
                        <a:t>www</a:t>
                      </a:r>
                      <a:r>
                        <a:rPr lang="ru-RU" sz="1800" u="sng" dirty="0">
                          <a:effectLst/>
                          <a:latin typeface="Bahnschrift SemiBold SemiConden" pitchFamily="34" charset="0"/>
                          <a:hlinkClick r:id="rId8"/>
                        </a:rPr>
                        <a:t>.</a:t>
                      </a:r>
                      <a:r>
                        <a:rPr lang="en-US" sz="1800" u="sng" dirty="0" err="1">
                          <a:effectLst/>
                          <a:latin typeface="Bahnschrift SemiBold SemiConden" pitchFamily="34" charset="0"/>
                          <a:hlinkClick r:id="rId8"/>
                        </a:rPr>
                        <a:t>astrobl</a:t>
                      </a:r>
                      <a:r>
                        <a:rPr lang="ru-RU" sz="1800" u="sng" dirty="0">
                          <a:effectLst/>
                          <a:latin typeface="Bahnschrift SemiBold SemiConden" pitchFamily="34" charset="0"/>
                          <a:hlinkClick r:id="rId8"/>
                        </a:rPr>
                        <a:t>.</a:t>
                      </a:r>
                      <a:r>
                        <a:rPr lang="en-US" sz="1800" u="sng" dirty="0" err="1">
                          <a:effectLst/>
                          <a:latin typeface="Bahnschrift SemiBold SemiConden" pitchFamily="34" charset="0"/>
                          <a:hlinkClick r:id="rId8"/>
                        </a:rPr>
                        <a:t>ru</a:t>
                      </a:r>
                      <a:r>
                        <a:rPr lang="ru-RU" sz="1800" u="sng" dirty="0" smtClean="0">
                          <a:effectLst/>
                          <a:latin typeface="Bahnschrift SemiBold SemiConden" pitchFamily="34" charset="0"/>
                          <a:hlinkClick r:id="rId8"/>
                        </a:rPr>
                        <a:t>/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 anchor="ctr"/>
                </a:tc>
              </a:tr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  <a:latin typeface="Bahnschrift SemiBold SemiConden" pitchFamily="34" charset="0"/>
                          <a:hlinkClick r:id="rId9"/>
                        </a:rPr>
                        <a:t>https://www.astroblduma.ru</a:t>
                      </a:r>
                      <a:r>
                        <a:rPr lang="ru-RU" sz="1800" u="sng" dirty="0" smtClean="0">
                          <a:effectLst/>
                          <a:latin typeface="Bahnschrift SemiBold SemiConden" pitchFamily="34" charset="0"/>
                          <a:hlinkClick r:id="rId9"/>
                        </a:rPr>
                        <a:t>/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 anchor="ctr"/>
                </a:tc>
              </a:tr>
              <a:tr h="72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u="sng" kern="1200" dirty="0">
                          <a:effectLst/>
                          <a:latin typeface="Bahnschrift SemiBold SemiConden" pitchFamily="34" charset="0"/>
                          <a:hlinkClick r:id="rId10"/>
                        </a:rPr>
                        <a:t>https://minfin.astrobl.ru</a:t>
                      </a:r>
                      <a:r>
                        <a:rPr lang="en-US" sz="1800" u="sng" kern="1200" dirty="0" smtClean="0">
                          <a:effectLst/>
                          <a:latin typeface="Bahnschrift SemiBold SemiConden" pitchFamily="34" charset="0"/>
                          <a:hlinkClick r:id="rId10"/>
                        </a:rPr>
                        <a:t>/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" marR="4325" marT="0" marB="0" anchor="ctr"/>
                </a:tc>
              </a:tr>
            </a:tbl>
          </a:graphicData>
        </a:graphic>
      </p:graphicFrame>
      <p:grpSp>
        <p:nvGrpSpPr>
          <p:cNvPr id="4" name="object 2"/>
          <p:cNvGrpSpPr/>
          <p:nvPr/>
        </p:nvGrpSpPr>
        <p:grpSpPr>
          <a:xfrm>
            <a:off x="10296143" y="0"/>
            <a:ext cx="1896403" cy="6858254"/>
            <a:chOff x="10296143" y="0"/>
            <a:chExt cx="1896403" cy="6858254"/>
          </a:xfrm>
        </p:grpSpPr>
        <p:sp>
          <p:nvSpPr>
            <p:cNvPr id="5" name="object 3"/>
            <p:cNvSpPr/>
            <p:nvPr/>
          </p:nvSpPr>
          <p:spPr>
            <a:xfrm>
              <a:off x="10309911" y="0"/>
              <a:ext cx="1487805" cy="629920"/>
            </a:xfrm>
            <a:custGeom>
              <a:avLst/>
              <a:gdLst/>
              <a:ahLst/>
              <a:cxnLst/>
              <a:rect l="l" t="t" r="r" b="b"/>
              <a:pathLst>
                <a:path w="1487804" h="629920">
                  <a:moveTo>
                    <a:pt x="1487319" y="0"/>
                  </a:moveTo>
                  <a:lnTo>
                    <a:pt x="0" y="0"/>
                  </a:lnTo>
                  <a:lnTo>
                    <a:pt x="366850" y="629412"/>
                  </a:lnTo>
                  <a:lnTo>
                    <a:pt x="1120468" y="629412"/>
                  </a:lnTo>
                  <a:lnTo>
                    <a:pt x="1487319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/>
            <p:cNvSpPr/>
            <p:nvPr/>
          </p:nvSpPr>
          <p:spPr>
            <a:xfrm>
              <a:off x="11524487" y="7620"/>
              <a:ext cx="668020" cy="1306195"/>
            </a:xfrm>
            <a:custGeom>
              <a:avLst/>
              <a:gdLst/>
              <a:ahLst/>
              <a:cxnLst/>
              <a:rect l="l" t="t" r="r" b="b"/>
              <a:pathLst>
                <a:path w="668020" h="1306195">
                  <a:moveTo>
                    <a:pt x="667511" y="0"/>
                  </a:moveTo>
                  <a:lnTo>
                    <a:pt x="380618" y="0"/>
                  </a:lnTo>
                  <a:lnTo>
                    <a:pt x="0" y="653033"/>
                  </a:lnTo>
                  <a:lnTo>
                    <a:pt x="380618" y="1306067"/>
                  </a:lnTo>
                  <a:lnTo>
                    <a:pt x="667511" y="1306067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E8F7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/>
            <p:cNvSpPr/>
            <p:nvPr/>
          </p:nvSpPr>
          <p:spPr>
            <a:xfrm>
              <a:off x="10296143" y="2112264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34"/>
                  </a:lnTo>
                  <a:lnTo>
                    <a:pt x="380619" y="1306068"/>
                  </a:lnTo>
                  <a:lnTo>
                    <a:pt x="1134236" y="1306068"/>
                  </a:lnTo>
                  <a:lnTo>
                    <a:pt x="1514855" y="653034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BAE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11524487" y="1420367"/>
              <a:ext cx="668020" cy="1304925"/>
            </a:xfrm>
            <a:custGeom>
              <a:avLst/>
              <a:gdLst/>
              <a:ahLst/>
              <a:cxnLst/>
              <a:rect l="l" t="t" r="r" b="b"/>
              <a:pathLst>
                <a:path w="668020" h="1304925">
                  <a:moveTo>
                    <a:pt x="667511" y="0"/>
                  </a:moveTo>
                  <a:lnTo>
                    <a:pt x="380110" y="0"/>
                  </a:lnTo>
                  <a:lnTo>
                    <a:pt x="0" y="652272"/>
                  </a:lnTo>
                  <a:lnTo>
                    <a:pt x="380110" y="1304544"/>
                  </a:lnTo>
                  <a:lnTo>
                    <a:pt x="667511" y="1304544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D1ED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/>
            <p:cNvSpPr/>
            <p:nvPr/>
          </p:nvSpPr>
          <p:spPr>
            <a:xfrm>
              <a:off x="10296143" y="3525011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33"/>
                  </a:lnTo>
                  <a:lnTo>
                    <a:pt x="380619" y="1306068"/>
                  </a:lnTo>
                  <a:lnTo>
                    <a:pt x="1134236" y="1306068"/>
                  </a:lnTo>
                  <a:lnTo>
                    <a:pt x="1514855" y="653033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3AB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/>
            <p:cNvSpPr/>
            <p:nvPr/>
          </p:nvSpPr>
          <p:spPr>
            <a:xfrm>
              <a:off x="11524487" y="2831592"/>
              <a:ext cx="668020" cy="1306195"/>
            </a:xfrm>
            <a:custGeom>
              <a:avLst/>
              <a:gdLst/>
              <a:ahLst/>
              <a:cxnLst/>
              <a:rect l="l" t="t" r="r" b="b"/>
              <a:pathLst>
                <a:path w="668020" h="1306195">
                  <a:moveTo>
                    <a:pt x="667511" y="0"/>
                  </a:moveTo>
                  <a:lnTo>
                    <a:pt x="380618" y="0"/>
                  </a:lnTo>
                  <a:lnTo>
                    <a:pt x="0" y="653034"/>
                  </a:lnTo>
                  <a:lnTo>
                    <a:pt x="380618" y="1306068"/>
                  </a:lnTo>
                  <a:lnTo>
                    <a:pt x="667511" y="1306068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/>
            <p:cNvSpPr/>
            <p:nvPr/>
          </p:nvSpPr>
          <p:spPr>
            <a:xfrm>
              <a:off x="10296143" y="4936235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21"/>
                  </a:lnTo>
                  <a:lnTo>
                    <a:pt x="380619" y="1306042"/>
                  </a:lnTo>
                  <a:lnTo>
                    <a:pt x="1134236" y="1306042"/>
                  </a:lnTo>
                  <a:lnTo>
                    <a:pt x="1514855" y="653021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13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"/>
            <p:cNvSpPr/>
            <p:nvPr/>
          </p:nvSpPr>
          <p:spPr>
            <a:xfrm>
              <a:off x="11524487" y="4244340"/>
              <a:ext cx="668020" cy="1304925"/>
            </a:xfrm>
            <a:custGeom>
              <a:avLst/>
              <a:gdLst/>
              <a:ahLst/>
              <a:cxnLst/>
              <a:rect l="l" t="t" r="r" b="b"/>
              <a:pathLst>
                <a:path w="668020" h="1304925">
                  <a:moveTo>
                    <a:pt x="667511" y="0"/>
                  </a:moveTo>
                  <a:lnTo>
                    <a:pt x="380110" y="0"/>
                  </a:lnTo>
                  <a:lnTo>
                    <a:pt x="0" y="652272"/>
                  </a:lnTo>
                  <a:lnTo>
                    <a:pt x="380110" y="1304544"/>
                  </a:lnTo>
                  <a:lnTo>
                    <a:pt x="667511" y="1304544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1881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/>
            <p:cNvSpPr/>
            <p:nvPr/>
          </p:nvSpPr>
          <p:spPr>
            <a:xfrm>
              <a:off x="10379621" y="5655564"/>
              <a:ext cx="1812925" cy="1202690"/>
            </a:xfrm>
            <a:custGeom>
              <a:avLst/>
              <a:gdLst/>
              <a:ahLst/>
              <a:cxnLst/>
              <a:rect l="l" t="t" r="r" b="b"/>
              <a:pathLst>
                <a:path w="1812925" h="1202690">
                  <a:moveTo>
                    <a:pt x="1347889" y="1202436"/>
                  </a:moveTo>
                  <a:lnTo>
                    <a:pt x="1051267" y="693420"/>
                  </a:lnTo>
                  <a:lnTo>
                    <a:pt x="296633" y="693420"/>
                  </a:lnTo>
                  <a:lnTo>
                    <a:pt x="0" y="1202436"/>
                  </a:lnTo>
                  <a:lnTo>
                    <a:pt x="1347889" y="1202436"/>
                  </a:lnTo>
                  <a:close/>
                </a:path>
                <a:path w="1812925" h="1202690">
                  <a:moveTo>
                    <a:pt x="1812378" y="0"/>
                  </a:moveTo>
                  <a:lnTo>
                    <a:pt x="1525485" y="0"/>
                  </a:lnTo>
                  <a:lnTo>
                    <a:pt x="1144866" y="653021"/>
                  </a:lnTo>
                  <a:lnTo>
                    <a:pt x="1465097" y="1202436"/>
                  </a:lnTo>
                  <a:lnTo>
                    <a:pt x="1812378" y="1202436"/>
                  </a:lnTo>
                  <a:lnTo>
                    <a:pt x="1812378" y="0"/>
                  </a:lnTo>
                  <a:close/>
                </a:path>
              </a:pathLst>
            </a:custGeom>
            <a:solidFill>
              <a:srgbClr val="13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19199" y="9044"/>
            <a:ext cx="9090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ОТКРЫТЫЕ ГОСУДАРСТВЕННЫЕ ИФОРМАЦИОННЫЕ УСЛУГИ</a:t>
            </a:r>
          </a:p>
        </p:txBody>
      </p:sp>
      <p:pic>
        <p:nvPicPr>
          <p:cNvPr id="15" name="Рисунок 6"/>
          <p:cNvPicPr>
            <a:picLocks noChangeAspect="1" noChangeArrowheads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9302" r="83430" b="85530"/>
          <a:stretch>
            <a:fillRect/>
          </a:stretch>
        </p:blipFill>
        <p:spPr bwMode="auto">
          <a:xfrm>
            <a:off x="1990727" y="504825"/>
            <a:ext cx="2505073" cy="6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1"/>
          <p:cNvPicPr>
            <a:picLocks noChangeAspect="1" noChangeArrowheads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0" r="81395" b="78036"/>
          <a:stretch>
            <a:fillRect/>
          </a:stretch>
        </p:blipFill>
        <p:spPr bwMode="auto">
          <a:xfrm>
            <a:off x="2133599" y="1219200"/>
            <a:ext cx="2124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7"/>
          <p:cNvPicPr>
            <a:picLocks noChangeAspect="1" noChangeArrowheads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9" t="13956" r="35881" b="75967"/>
          <a:stretch>
            <a:fillRect/>
          </a:stretch>
        </p:blipFill>
        <p:spPr bwMode="auto">
          <a:xfrm>
            <a:off x="1819275" y="1905000"/>
            <a:ext cx="26670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5"/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t="9364" r="78490" b="83978"/>
          <a:stretch/>
        </p:blipFill>
        <p:spPr bwMode="auto">
          <a:xfrm>
            <a:off x="2209799" y="2548836"/>
            <a:ext cx="2047875" cy="6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2"/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9" t="9044" r="67295" b="85447"/>
          <a:stretch/>
        </p:blipFill>
        <p:spPr bwMode="auto">
          <a:xfrm>
            <a:off x="1841289" y="3336354"/>
            <a:ext cx="2708694" cy="54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0"/>
          <p:cNvPicPr>
            <a:picLocks noChangeAspect="1" noChangeArrowheads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9" t="39276" r="23401" b="33124"/>
          <a:stretch/>
        </p:blipFill>
        <p:spPr bwMode="auto">
          <a:xfrm>
            <a:off x="1905000" y="4038600"/>
            <a:ext cx="2700932" cy="5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4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9308" r="61510" b="66936"/>
          <a:stretch/>
        </p:blipFill>
        <p:spPr bwMode="auto">
          <a:xfrm>
            <a:off x="2241429" y="4738777"/>
            <a:ext cx="2066925" cy="59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8"/>
          <p:cNvPicPr>
            <a:picLocks noChangeAspect="1" noChangeArrowheads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9561" r="48256" b="80557"/>
          <a:stretch>
            <a:fillRect/>
          </a:stretch>
        </p:blipFill>
        <p:spPr bwMode="auto">
          <a:xfrm>
            <a:off x="1981198" y="5419725"/>
            <a:ext cx="24288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1"/>
          <p:cNvPicPr>
            <a:picLocks noChangeAspect="1" noChangeArrowheads="1"/>
          </p:cNvPicPr>
          <p:nvPr/>
        </p:nvPicPr>
        <p:blipFill rotWithShape="1">
          <a:blip r:embed="rId1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t="21345" r="45641" b="64212"/>
          <a:stretch/>
        </p:blipFill>
        <p:spPr bwMode="auto">
          <a:xfrm>
            <a:off x="1981198" y="6140932"/>
            <a:ext cx="2417822" cy="56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Шестиугольник 23"/>
          <p:cNvSpPr/>
          <p:nvPr/>
        </p:nvSpPr>
        <p:spPr>
          <a:xfrm>
            <a:off x="10243868" y="661434"/>
            <a:ext cx="1567385" cy="1370751"/>
          </a:xfrm>
          <a:prstGeom prst="hexagon">
            <a:avLst/>
          </a:prstGeom>
          <a:blipFill dpi="0" rotWithShape="1">
            <a:blip r:embed="rId20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  <p:sp>
        <p:nvSpPr>
          <p:cNvPr id="26" name="object 2"/>
          <p:cNvSpPr txBox="1"/>
          <p:nvPr/>
        </p:nvSpPr>
        <p:spPr>
          <a:xfrm>
            <a:off x="502716" y="347598"/>
            <a:ext cx="2514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2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23</a:t>
            </a:r>
            <a:endParaRPr sz="16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82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20300" y="734568"/>
            <a:ext cx="1868805" cy="1609725"/>
          </a:xfrm>
          <a:custGeom>
            <a:avLst/>
            <a:gdLst/>
            <a:ahLst/>
            <a:cxnLst/>
            <a:rect l="l" t="t" r="r" b="b"/>
            <a:pathLst>
              <a:path w="1868804" h="1609725">
                <a:moveTo>
                  <a:pt x="1399413" y="0"/>
                </a:moveTo>
                <a:lnTo>
                  <a:pt x="469010" y="0"/>
                </a:lnTo>
                <a:lnTo>
                  <a:pt x="0" y="804672"/>
                </a:lnTo>
                <a:lnTo>
                  <a:pt x="469010" y="1609344"/>
                </a:lnTo>
                <a:lnTo>
                  <a:pt x="1399413" y="1609344"/>
                </a:lnTo>
                <a:lnTo>
                  <a:pt x="1868424" y="804672"/>
                </a:lnTo>
                <a:lnTo>
                  <a:pt x="1399413" y="0"/>
                </a:lnTo>
                <a:close/>
              </a:path>
            </a:pathLst>
          </a:custGeom>
          <a:solidFill>
            <a:srgbClr val="B7E6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004883" y="1580040"/>
            <a:ext cx="2172207" cy="2461641"/>
            <a:chOff x="10020300" y="1594103"/>
            <a:chExt cx="2172207" cy="2461641"/>
          </a:xfrm>
        </p:grpSpPr>
        <p:sp>
          <p:nvSpPr>
            <p:cNvPr id="5" name="object 5"/>
            <p:cNvSpPr/>
            <p:nvPr/>
          </p:nvSpPr>
          <p:spPr>
            <a:xfrm>
              <a:off x="10020300" y="2446019"/>
              <a:ext cx="1868805" cy="1609725"/>
            </a:xfrm>
            <a:custGeom>
              <a:avLst/>
              <a:gdLst/>
              <a:ahLst/>
              <a:cxnLst/>
              <a:rect l="l" t="t" r="r" b="b"/>
              <a:pathLst>
                <a:path w="1868804" h="1609725">
                  <a:moveTo>
                    <a:pt x="1399413" y="0"/>
                  </a:moveTo>
                  <a:lnTo>
                    <a:pt x="469010" y="0"/>
                  </a:lnTo>
                  <a:lnTo>
                    <a:pt x="0" y="804671"/>
                  </a:lnTo>
                  <a:lnTo>
                    <a:pt x="469010" y="1609343"/>
                  </a:lnTo>
                  <a:lnTo>
                    <a:pt x="1399413" y="1609343"/>
                  </a:lnTo>
                  <a:lnTo>
                    <a:pt x="1868424" y="804671"/>
                  </a:lnTo>
                  <a:lnTo>
                    <a:pt x="1399413" y="0"/>
                  </a:lnTo>
                  <a:close/>
                </a:path>
              </a:pathLst>
            </a:custGeom>
            <a:solidFill>
              <a:srgbClr val="B7E6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516867" y="1594103"/>
              <a:ext cx="675640" cy="1610995"/>
            </a:xfrm>
            <a:custGeom>
              <a:avLst/>
              <a:gdLst/>
              <a:ahLst/>
              <a:cxnLst/>
              <a:rect l="l" t="t" r="r" b="b"/>
              <a:pathLst>
                <a:path w="675640" h="1610995">
                  <a:moveTo>
                    <a:pt x="675131" y="0"/>
                  </a:moveTo>
                  <a:lnTo>
                    <a:pt x="469391" y="0"/>
                  </a:lnTo>
                  <a:lnTo>
                    <a:pt x="0" y="805434"/>
                  </a:lnTo>
                  <a:lnTo>
                    <a:pt x="469391" y="1610868"/>
                  </a:lnTo>
                  <a:lnTo>
                    <a:pt x="675131" y="1610868"/>
                  </a:lnTo>
                  <a:lnTo>
                    <a:pt x="675131" y="0"/>
                  </a:lnTo>
                  <a:close/>
                </a:path>
              </a:pathLst>
            </a:custGeom>
            <a:solidFill>
              <a:srgbClr val="D3EF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135064" y="0"/>
            <a:ext cx="2057400" cy="1492250"/>
            <a:chOff x="10135064" y="0"/>
            <a:chExt cx="2057400" cy="1492250"/>
          </a:xfrm>
        </p:grpSpPr>
        <p:sp>
          <p:nvSpPr>
            <p:cNvPr id="9" name="object 9"/>
            <p:cNvSpPr/>
            <p:nvPr/>
          </p:nvSpPr>
          <p:spPr>
            <a:xfrm>
              <a:off x="10135064" y="0"/>
              <a:ext cx="1640839" cy="611505"/>
            </a:xfrm>
            <a:custGeom>
              <a:avLst/>
              <a:gdLst/>
              <a:ahLst/>
              <a:cxnLst/>
              <a:rect l="l" t="t" r="r" b="b"/>
              <a:pathLst>
                <a:path w="1640840" h="611505">
                  <a:moveTo>
                    <a:pt x="1640419" y="0"/>
                  </a:moveTo>
                  <a:lnTo>
                    <a:pt x="0" y="0"/>
                  </a:lnTo>
                  <a:lnTo>
                    <a:pt x="356151" y="611124"/>
                  </a:lnTo>
                  <a:lnTo>
                    <a:pt x="1284267" y="611124"/>
                  </a:lnTo>
                  <a:lnTo>
                    <a:pt x="1640419" y="0"/>
                  </a:lnTo>
                  <a:close/>
                </a:path>
              </a:pathLst>
            </a:custGeom>
            <a:solidFill>
              <a:srgbClr val="B7E6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32108" y="0"/>
              <a:ext cx="660400" cy="1492250"/>
            </a:xfrm>
            <a:custGeom>
              <a:avLst/>
              <a:gdLst/>
              <a:ahLst/>
              <a:cxnLst/>
              <a:rect l="l" t="t" r="r" b="b"/>
              <a:pathLst>
                <a:path w="660400" h="1492250">
                  <a:moveTo>
                    <a:pt x="659892" y="0"/>
                  </a:moveTo>
                  <a:lnTo>
                    <a:pt x="400613" y="0"/>
                  </a:lnTo>
                  <a:lnTo>
                    <a:pt x="0" y="687324"/>
                  </a:lnTo>
                  <a:lnTo>
                    <a:pt x="469011" y="1491996"/>
                  </a:lnTo>
                  <a:lnTo>
                    <a:pt x="659892" y="1491996"/>
                  </a:lnTo>
                  <a:lnTo>
                    <a:pt x="659892" y="0"/>
                  </a:lnTo>
                  <a:close/>
                </a:path>
              </a:pathLst>
            </a:custGeom>
            <a:solidFill>
              <a:srgbClr val="D3EF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1515343" y="3332988"/>
            <a:ext cx="676910" cy="1610995"/>
          </a:xfrm>
          <a:custGeom>
            <a:avLst/>
            <a:gdLst/>
            <a:ahLst/>
            <a:cxnLst/>
            <a:rect l="l" t="t" r="r" b="b"/>
            <a:pathLst>
              <a:path w="676909" h="1610995">
                <a:moveTo>
                  <a:pt x="676655" y="0"/>
                </a:moveTo>
                <a:lnTo>
                  <a:pt x="469391" y="0"/>
                </a:lnTo>
                <a:lnTo>
                  <a:pt x="0" y="805434"/>
                </a:lnTo>
                <a:lnTo>
                  <a:pt x="469391" y="1610868"/>
                </a:lnTo>
                <a:lnTo>
                  <a:pt x="676655" y="1610868"/>
                </a:lnTo>
                <a:lnTo>
                  <a:pt x="676655" y="0"/>
                </a:lnTo>
                <a:close/>
              </a:path>
            </a:pathLst>
          </a:custGeom>
          <a:solidFill>
            <a:srgbClr val="BAE6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0020300" y="4178808"/>
            <a:ext cx="2171700" cy="2679700"/>
            <a:chOff x="10020300" y="4178808"/>
            <a:chExt cx="2171700" cy="2679700"/>
          </a:xfrm>
        </p:grpSpPr>
        <p:sp>
          <p:nvSpPr>
            <p:cNvPr id="13" name="object 13"/>
            <p:cNvSpPr/>
            <p:nvPr/>
          </p:nvSpPr>
          <p:spPr>
            <a:xfrm>
              <a:off x="11532108" y="5067300"/>
              <a:ext cx="660400" cy="1609725"/>
            </a:xfrm>
            <a:custGeom>
              <a:avLst/>
              <a:gdLst/>
              <a:ahLst/>
              <a:cxnLst/>
              <a:rect l="l" t="t" r="r" b="b"/>
              <a:pathLst>
                <a:path w="660400" h="1609725">
                  <a:moveTo>
                    <a:pt x="659892" y="0"/>
                  </a:moveTo>
                  <a:lnTo>
                    <a:pt x="469011" y="0"/>
                  </a:lnTo>
                  <a:lnTo>
                    <a:pt x="0" y="804697"/>
                  </a:lnTo>
                  <a:lnTo>
                    <a:pt x="469011" y="1609394"/>
                  </a:lnTo>
                  <a:lnTo>
                    <a:pt x="659892" y="1609394"/>
                  </a:lnTo>
                  <a:lnTo>
                    <a:pt x="659892" y="0"/>
                  </a:lnTo>
                  <a:close/>
                </a:path>
              </a:pathLst>
            </a:custGeom>
            <a:solidFill>
              <a:srgbClr val="21A8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020300" y="4178808"/>
              <a:ext cx="1868805" cy="1609725"/>
            </a:xfrm>
            <a:custGeom>
              <a:avLst/>
              <a:gdLst/>
              <a:ahLst/>
              <a:cxnLst/>
              <a:rect l="l" t="t" r="r" b="b"/>
              <a:pathLst>
                <a:path w="1868804" h="1609725">
                  <a:moveTo>
                    <a:pt x="1399413" y="0"/>
                  </a:moveTo>
                  <a:lnTo>
                    <a:pt x="469010" y="0"/>
                  </a:lnTo>
                  <a:lnTo>
                    <a:pt x="0" y="804672"/>
                  </a:lnTo>
                  <a:lnTo>
                    <a:pt x="469010" y="1609344"/>
                  </a:lnTo>
                  <a:lnTo>
                    <a:pt x="1399413" y="1609344"/>
                  </a:lnTo>
                  <a:lnTo>
                    <a:pt x="1868424" y="804672"/>
                  </a:lnTo>
                  <a:lnTo>
                    <a:pt x="1399413" y="0"/>
                  </a:lnTo>
                  <a:close/>
                </a:path>
              </a:pathLst>
            </a:custGeom>
            <a:solidFill>
              <a:srgbClr val="75CF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20300" y="5903976"/>
              <a:ext cx="1868805" cy="954405"/>
            </a:xfrm>
            <a:custGeom>
              <a:avLst/>
              <a:gdLst/>
              <a:ahLst/>
              <a:cxnLst/>
              <a:rect l="l" t="t" r="r" b="b"/>
              <a:pathLst>
                <a:path w="1868804" h="954404">
                  <a:moveTo>
                    <a:pt x="1399413" y="0"/>
                  </a:moveTo>
                  <a:lnTo>
                    <a:pt x="469010" y="0"/>
                  </a:lnTo>
                  <a:lnTo>
                    <a:pt x="0" y="804672"/>
                  </a:lnTo>
                  <a:lnTo>
                    <a:pt x="87051" y="954024"/>
                  </a:lnTo>
                  <a:lnTo>
                    <a:pt x="1781372" y="954024"/>
                  </a:lnTo>
                  <a:lnTo>
                    <a:pt x="1868424" y="804672"/>
                  </a:lnTo>
                  <a:lnTo>
                    <a:pt x="1399413" y="0"/>
                  </a:lnTo>
                  <a:close/>
                </a:path>
              </a:pathLst>
            </a:custGeom>
            <a:solidFill>
              <a:srgbClr val="21A8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7131401" y="0"/>
            <a:ext cx="1670685" cy="637540"/>
          </a:xfrm>
          <a:custGeom>
            <a:avLst/>
            <a:gdLst/>
            <a:ahLst/>
            <a:cxnLst/>
            <a:rect l="l" t="t" r="r" b="b"/>
            <a:pathLst>
              <a:path w="1670684" h="637540">
                <a:moveTo>
                  <a:pt x="1670616" y="0"/>
                </a:moveTo>
                <a:lnTo>
                  <a:pt x="0" y="0"/>
                </a:lnTo>
                <a:lnTo>
                  <a:pt x="371250" y="637032"/>
                </a:lnTo>
                <a:lnTo>
                  <a:pt x="1299366" y="637032"/>
                </a:lnTo>
                <a:lnTo>
                  <a:pt x="1670616" y="0"/>
                </a:lnTo>
                <a:close/>
              </a:path>
            </a:pathLst>
          </a:custGeom>
          <a:solidFill>
            <a:srgbClr val="D3EF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11286" y="6711695"/>
            <a:ext cx="1099820" cy="146685"/>
          </a:xfrm>
          <a:custGeom>
            <a:avLst/>
            <a:gdLst/>
            <a:ahLst/>
            <a:cxnLst/>
            <a:rect l="l" t="t" r="r" b="b"/>
            <a:pathLst>
              <a:path w="1099820" h="146684">
                <a:moveTo>
                  <a:pt x="1014150" y="0"/>
                </a:moveTo>
                <a:lnTo>
                  <a:pt x="85272" y="0"/>
                </a:lnTo>
                <a:lnTo>
                  <a:pt x="0" y="146303"/>
                </a:lnTo>
                <a:lnTo>
                  <a:pt x="1099422" y="146303"/>
                </a:lnTo>
                <a:lnTo>
                  <a:pt x="1014150" y="0"/>
                </a:lnTo>
                <a:close/>
              </a:path>
            </a:pathLst>
          </a:custGeom>
          <a:solidFill>
            <a:srgbClr val="21A8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11413" y="6717792"/>
            <a:ext cx="1093470" cy="140335"/>
          </a:xfrm>
          <a:custGeom>
            <a:avLst/>
            <a:gdLst/>
            <a:ahLst/>
            <a:cxnLst/>
            <a:rect l="l" t="t" r="r" b="b"/>
            <a:pathLst>
              <a:path w="1093470" h="140334">
                <a:moveTo>
                  <a:pt x="1011350" y="0"/>
                </a:moveTo>
                <a:lnTo>
                  <a:pt x="81710" y="0"/>
                </a:lnTo>
                <a:lnTo>
                  <a:pt x="0" y="140207"/>
                </a:lnTo>
                <a:lnTo>
                  <a:pt x="1093061" y="140207"/>
                </a:lnTo>
                <a:lnTo>
                  <a:pt x="1011350" y="0"/>
                </a:lnTo>
                <a:close/>
              </a:path>
            </a:pathLst>
          </a:custGeom>
          <a:solidFill>
            <a:srgbClr val="5BC5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919118" y="6769607"/>
            <a:ext cx="273050" cy="88900"/>
          </a:xfrm>
          <a:custGeom>
            <a:avLst/>
            <a:gdLst/>
            <a:ahLst/>
            <a:cxnLst/>
            <a:rect l="l" t="t" r="r" b="b"/>
            <a:pathLst>
              <a:path w="273050" h="88900">
                <a:moveTo>
                  <a:pt x="272881" y="0"/>
                </a:moveTo>
                <a:lnTo>
                  <a:pt x="51520" y="0"/>
                </a:lnTo>
                <a:lnTo>
                  <a:pt x="0" y="88392"/>
                </a:lnTo>
                <a:lnTo>
                  <a:pt x="272881" y="88392"/>
                </a:lnTo>
                <a:lnTo>
                  <a:pt x="272881" y="0"/>
                </a:lnTo>
                <a:close/>
              </a:path>
            </a:pathLst>
          </a:custGeom>
          <a:solidFill>
            <a:srgbClr val="21A8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523731" y="1591055"/>
            <a:ext cx="1868805" cy="1610995"/>
          </a:xfrm>
          <a:custGeom>
            <a:avLst/>
            <a:gdLst/>
            <a:ahLst/>
            <a:cxnLst/>
            <a:rect l="l" t="t" r="r" b="b"/>
            <a:pathLst>
              <a:path w="1868804" h="1610995">
                <a:moveTo>
                  <a:pt x="1399032" y="0"/>
                </a:moveTo>
                <a:lnTo>
                  <a:pt x="469392" y="0"/>
                </a:lnTo>
                <a:lnTo>
                  <a:pt x="0" y="805434"/>
                </a:lnTo>
                <a:lnTo>
                  <a:pt x="469392" y="1610868"/>
                </a:lnTo>
                <a:lnTo>
                  <a:pt x="1399032" y="1610868"/>
                </a:lnTo>
                <a:lnTo>
                  <a:pt x="1868424" y="805434"/>
                </a:lnTo>
                <a:lnTo>
                  <a:pt x="1399032" y="0"/>
                </a:lnTo>
                <a:close/>
              </a:path>
            </a:pathLst>
          </a:custGeom>
          <a:solidFill>
            <a:srgbClr val="9CD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46220" y="5875020"/>
            <a:ext cx="1868805" cy="982980"/>
          </a:xfrm>
          <a:custGeom>
            <a:avLst/>
            <a:gdLst/>
            <a:ahLst/>
            <a:cxnLst/>
            <a:rect l="l" t="t" r="r" b="b"/>
            <a:pathLst>
              <a:path w="1868804" h="982979">
                <a:moveTo>
                  <a:pt x="1399413" y="0"/>
                </a:moveTo>
                <a:lnTo>
                  <a:pt x="469010" y="0"/>
                </a:lnTo>
                <a:lnTo>
                  <a:pt x="0" y="804671"/>
                </a:lnTo>
                <a:lnTo>
                  <a:pt x="103928" y="982979"/>
                </a:lnTo>
                <a:lnTo>
                  <a:pt x="1764495" y="982979"/>
                </a:lnTo>
                <a:lnTo>
                  <a:pt x="1868424" y="804671"/>
                </a:lnTo>
                <a:lnTo>
                  <a:pt x="1399413" y="0"/>
                </a:lnTo>
                <a:close/>
              </a:path>
            </a:pathLst>
          </a:custGeom>
          <a:solidFill>
            <a:srgbClr val="1B84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16880" y="5024627"/>
            <a:ext cx="3357879" cy="1833880"/>
          </a:xfrm>
          <a:custGeom>
            <a:avLst/>
            <a:gdLst/>
            <a:ahLst/>
            <a:cxnLst/>
            <a:rect l="l" t="t" r="r" b="b"/>
            <a:pathLst>
              <a:path w="3357879" h="1833879">
                <a:moveTo>
                  <a:pt x="1866900" y="804697"/>
                </a:moveTo>
                <a:lnTo>
                  <a:pt x="1397889" y="0"/>
                </a:lnTo>
                <a:lnTo>
                  <a:pt x="469011" y="0"/>
                </a:lnTo>
                <a:lnTo>
                  <a:pt x="0" y="804697"/>
                </a:lnTo>
                <a:lnTo>
                  <a:pt x="469011" y="1609394"/>
                </a:lnTo>
                <a:lnTo>
                  <a:pt x="1397889" y="1609394"/>
                </a:lnTo>
                <a:lnTo>
                  <a:pt x="1866900" y="804697"/>
                </a:lnTo>
                <a:close/>
              </a:path>
              <a:path w="3357879" h="1833879">
                <a:moveTo>
                  <a:pt x="3357372" y="1668018"/>
                </a:moveTo>
                <a:lnTo>
                  <a:pt x="2887980" y="862584"/>
                </a:lnTo>
                <a:lnTo>
                  <a:pt x="1959864" y="862584"/>
                </a:lnTo>
                <a:lnTo>
                  <a:pt x="1490472" y="1668018"/>
                </a:lnTo>
                <a:lnTo>
                  <a:pt x="1586826" y="1833372"/>
                </a:lnTo>
                <a:lnTo>
                  <a:pt x="3261004" y="1833372"/>
                </a:lnTo>
                <a:lnTo>
                  <a:pt x="3357372" y="1668018"/>
                </a:lnTo>
                <a:close/>
              </a:path>
            </a:pathLst>
          </a:custGeom>
          <a:solidFill>
            <a:srgbClr val="21A8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523731" y="3316223"/>
            <a:ext cx="1868805" cy="1610995"/>
          </a:xfrm>
          <a:custGeom>
            <a:avLst/>
            <a:gdLst/>
            <a:ahLst/>
            <a:cxnLst/>
            <a:rect l="l" t="t" r="r" b="b"/>
            <a:pathLst>
              <a:path w="1868804" h="1610995">
                <a:moveTo>
                  <a:pt x="1399032" y="0"/>
                </a:moveTo>
                <a:lnTo>
                  <a:pt x="469392" y="0"/>
                </a:lnTo>
                <a:lnTo>
                  <a:pt x="0" y="805433"/>
                </a:lnTo>
                <a:lnTo>
                  <a:pt x="469392" y="1610868"/>
                </a:lnTo>
                <a:lnTo>
                  <a:pt x="1399032" y="1610868"/>
                </a:lnTo>
                <a:lnTo>
                  <a:pt x="1868424" y="805433"/>
                </a:lnTo>
                <a:lnTo>
                  <a:pt x="1399032" y="0"/>
                </a:lnTo>
                <a:close/>
              </a:path>
            </a:pathLst>
          </a:custGeom>
          <a:solidFill>
            <a:srgbClr val="75CF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23731" y="5030723"/>
            <a:ext cx="1868805" cy="1610995"/>
          </a:xfrm>
          <a:custGeom>
            <a:avLst/>
            <a:gdLst/>
            <a:ahLst/>
            <a:cxnLst/>
            <a:rect l="l" t="t" r="r" b="b"/>
            <a:pathLst>
              <a:path w="1868804" h="1610995">
                <a:moveTo>
                  <a:pt x="1399032" y="0"/>
                </a:moveTo>
                <a:lnTo>
                  <a:pt x="469392" y="0"/>
                </a:lnTo>
                <a:lnTo>
                  <a:pt x="0" y="805434"/>
                </a:lnTo>
                <a:lnTo>
                  <a:pt x="469392" y="1610868"/>
                </a:lnTo>
                <a:lnTo>
                  <a:pt x="1399032" y="1610868"/>
                </a:lnTo>
                <a:lnTo>
                  <a:pt x="1868424" y="805434"/>
                </a:lnTo>
                <a:lnTo>
                  <a:pt x="1399032" y="0"/>
                </a:lnTo>
                <a:close/>
              </a:path>
            </a:pathLst>
          </a:custGeom>
          <a:solidFill>
            <a:srgbClr val="5BC5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537447" y="0"/>
            <a:ext cx="1866900" cy="1487805"/>
          </a:xfrm>
          <a:custGeom>
            <a:avLst/>
            <a:gdLst/>
            <a:ahLst/>
            <a:cxnLst/>
            <a:rect l="l" t="t" r="r" b="b"/>
            <a:pathLst>
              <a:path w="1866900" h="1487805">
                <a:moveTo>
                  <a:pt x="1469448" y="0"/>
                </a:moveTo>
                <a:lnTo>
                  <a:pt x="397451" y="0"/>
                </a:lnTo>
                <a:lnTo>
                  <a:pt x="0" y="681989"/>
                </a:lnTo>
                <a:lnTo>
                  <a:pt x="469392" y="1487424"/>
                </a:lnTo>
                <a:lnTo>
                  <a:pt x="1397507" y="1487424"/>
                </a:lnTo>
                <a:lnTo>
                  <a:pt x="1866900" y="681989"/>
                </a:lnTo>
                <a:lnTo>
                  <a:pt x="1469448" y="0"/>
                </a:lnTo>
                <a:close/>
              </a:path>
            </a:pathLst>
          </a:custGeom>
          <a:solidFill>
            <a:srgbClr val="B7E6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381000" y="305752"/>
            <a:ext cx="5852160" cy="14285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dirty="0" smtClean="0">
                <a:solidFill>
                  <a:schemeClr val="tx2"/>
                </a:solidFill>
                <a:latin typeface="Georgia" panose="02040502050405020303" pitchFamily="18" charset="0"/>
              </a:rPr>
              <a:t>Подготовлено </a:t>
            </a:r>
            <a:r>
              <a:rPr lang="ru-RU" sz="1800" dirty="0">
                <a:solidFill>
                  <a:schemeClr val="tx2"/>
                </a:solidFill>
                <a:latin typeface="Georgia" panose="02040502050405020303" pitchFamily="18" charset="0"/>
              </a:rPr>
              <a:t/>
            </a:r>
            <a:br>
              <a:rPr lang="ru-RU" sz="18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ru-RU" sz="1800" dirty="0">
                <a:solidFill>
                  <a:schemeClr val="tx2"/>
                </a:solidFill>
                <a:latin typeface="Georgia" panose="02040502050405020303" pitchFamily="18" charset="0"/>
              </a:rPr>
              <a:t>финансовым управлением</a:t>
            </a:r>
            <a:br>
              <a:rPr lang="ru-RU" sz="18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ru-RU" sz="1800" dirty="0">
                <a:solidFill>
                  <a:schemeClr val="tx2"/>
                </a:solidFill>
                <a:latin typeface="Georgia" panose="02040502050405020303" pitchFamily="18" charset="0"/>
              </a:rPr>
              <a:t>администрации муниципального образования «Ахтубинский муниципальный район </a:t>
            </a:r>
            <a:br>
              <a:rPr lang="ru-RU" sz="18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ru-RU" sz="1800" dirty="0">
                <a:solidFill>
                  <a:schemeClr val="tx2"/>
                </a:solidFill>
                <a:latin typeface="Georgia" panose="02040502050405020303" pitchFamily="18" charset="0"/>
              </a:rPr>
              <a:t>Астраханской области»</a:t>
            </a:r>
            <a:endParaRPr sz="1800" dirty="0">
              <a:solidFill>
                <a:schemeClr val="tx2"/>
              </a:solidFill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3715" y="1742617"/>
            <a:ext cx="6177481" cy="2346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17780">
              <a:spcBef>
                <a:spcPts val="100"/>
              </a:spcBef>
            </a:pPr>
            <a:r>
              <a:rPr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sz="1400" b="1" spc="-15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416500, Астраханская область, город Ахтубинск, улица Волгоградская, дом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141</a:t>
            </a:r>
          </a:p>
          <a:p>
            <a:pPr marL="50800" marR="17780">
              <a:spcBef>
                <a:spcPts val="100"/>
              </a:spcBef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телефон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  8 (85141)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4-04-39</a:t>
            </a:r>
          </a:p>
          <a:p>
            <a:pPr marL="50800" marR="17780">
              <a:spcBef>
                <a:spcPts val="100"/>
              </a:spcBef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факс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8 (85141) 4-04-40</a:t>
            </a:r>
          </a:p>
          <a:p>
            <a:pPr marL="50800" marR="17780">
              <a:spcBef>
                <a:spcPts val="100"/>
              </a:spcBef>
            </a:pPr>
            <a:endParaRPr lang="ru-RU" sz="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0800" marR="17780">
              <a:spcBef>
                <a:spcPts val="100"/>
              </a:spcBef>
            </a:pPr>
            <a:r>
              <a:rPr sz="1400" b="1" spc="-1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Е-</a:t>
            </a:r>
            <a:r>
              <a:rPr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sz="1400" b="1" spc="-1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u="sng" spc="-1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fu_ahtubinsk@mail.ru</a:t>
            </a: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05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0800">
              <a:lnSpc>
                <a:spcPct val="100000"/>
              </a:lnSpc>
            </a:pPr>
            <a:r>
              <a:rPr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Режим</a:t>
            </a:r>
            <a:r>
              <a:rPr sz="1400" b="1" spc="-7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spc="-1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работы:</a:t>
            </a:r>
            <a:endParaRPr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0800">
              <a:lnSpc>
                <a:spcPct val="100000"/>
              </a:lnSpc>
            </a:pPr>
            <a:r>
              <a:rPr lang="ru-RU" sz="1400" b="1" spc="-1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1400" b="1" spc="-1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онедельник</a:t>
            </a:r>
            <a:r>
              <a:rPr lang="ru-RU" sz="1400" b="1" spc="-1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spc="-1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b="1" spc="-1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пятница</a:t>
            </a:r>
            <a:r>
              <a:rPr sz="1400" b="1" spc="15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400" b="1" spc="-25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sz="1400" b="1" baseline="24305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00</a:t>
            </a:r>
            <a:r>
              <a:rPr sz="1400" b="1" spc="135" baseline="24305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sz="1400" b="1" spc="-5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sz="1400" b="1" baseline="24305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00</a:t>
            </a:r>
            <a:r>
              <a:rPr sz="1400" b="1" spc="135" baseline="24305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spc="-1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часов,</a:t>
            </a:r>
            <a:endParaRPr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0800" marR="2964180">
              <a:lnSpc>
                <a:spcPct val="100000"/>
              </a:lnSpc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ерерыв</a:t>
            </a:r>
            <a:r>
              <a:rPr sz="1400" b="1" spc="-1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1400" b="1" spc="-25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обед</a:t>
            </a:r>
            <a:r>
              <a:rPr sz="1400" b="1" spc="-25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400" b="1" spc="-1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1400" b="1" baseline="24305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sz="1400" b="1" baseline="24305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sz="1400" b="1" spc="120" baseline="24305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sz="1400" b="1" spc="-5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sz="1400" b="1" baseline="24305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00</a:t>
            </a:r>
            <a:r>
              <a:rPr sz="1400" b="1" spc="142" baseline="24305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spc="-2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часов</a:t>
            </a:r>
            <a:r>
              <a:rPr sz="1400" b="1" spc="-2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spc="-2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0800" marR="2964180">
              <a:lnSpc>
                <a:spcPct val="100000"/>
              </a:lnSpc>
            </a:pPr>
            <a:r>
              <a:rPr lang="ru-RU" sz="1400" b="1" spc="-2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400" b="1" spc="-2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уббота-</a:t>
            </a:r>
            <a:r>
              <a:rPr sz="1400" b="1" spc="-1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воскресенье</a:t>
            </a:r>
            <a:r>
              <a:rPr sz="1400" b="1" spc="75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pc="75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sz="1400" b="1" spc="-1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выходной</a:t>
            </a:r>
            <a:endParaRPr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Slide"/>
          <p:cNvPicPr/>
          <p:nvPr/>
        </p:nvPicPr>
        <p:blipFill rotWithShape="1">
          <a:blip r:embed="rId2"/>
          <a:srcRect l="89651" t="2734" r="2856" b="81742"/>
          <a:stretch/>
        </p:blipFill>
        <p:spPr bwMode="auto">
          <a:xfrm>
            <a:off x="10399765" y="1015576"/>
            <a:ext cx="1101685" cy="10987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5450646" y="4178808"/>
            <a:ext cx="6054065" cy="133385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Начальник 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финансового </a:t>
            </a:r>
            <a:r>
              <a:rPr lang="ru-RU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управления </a:t>
            </a:r>
            <a:r>
              <a:rPr lang="ru-RU" sz="1800" dirty="0" smtClean="0">
                <a:solidFill>
                  <a:schemeClr val="tx2"/>
                </a:solidFill>
                <a:latin typeface="Georgia" panose="02040502050405020303" pitchFamily="18" charset="0"/>
              </a:rPr>
              <a:t>администрации муниципального образования «Ахтубинский муниципальный район </a:t>
            </a:r>
            <a:br>
              <a:rPr lang="ru-RU" sz="1800" dirty="0" smtClean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Georgia" panose="02040502050405020303" pitchFamily="18" charset="0"/>
              </a:rPr>
              <a:t>Астраханской области»</a:t>
            </a:r>
            <a:endParaRPr lang="ru-RU" b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150DB3"/>
                </a:solidFill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Кожухина </a:t>
            </a:r>
            <a:r>
              <a:rPr lang="ru-RU" sz="2400" b="1" dirty="0">
                <a:solidFill>
                  <a:schemeClr val="tx2"/>
                </a:solidFill>
                <a:latin typeface="Georgia" panose="02040502050405020303" pitchFamily="18" charset="0"/>
              </a:rPr>
              <a:t>Наталья Геннадьевна</a:t>
            </a:r>
            <a:endParaRPr lang="ru-RU" sz="20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endParaRPr lang="ru-RU" sz="2000" b="1" dirty="0" smtClean="0">
              <a:solidFill>
                <a:srgbClr val="150DB3"/>
              </a:solidFill>
              <a:latin typeface="Georgia" panose="02040502050405020303" pitchFamily="18" charset="0"/>
            </a:endParaRPr>
          </a:p>
          <a:p>
            <a:pPr algn="ctr"/>
            <a:endParaRPr lang="ru-RU" sz="2000" dirty="0">
              <a:solidFill>
                <a:srgbClr val="150DB3"/>
              </a:solidFill>
              <a:latin typeface="Georgia" panose="02040502050405020303" pitchFamily="18" charset="0"/>
            </a:endParaRPr>
          </a:p>
        </p:txBody>
      </p:sp>
      <p:sp>
        <p:nvSpPr>
          <p:cNvPr id="29" name="object 2"/>
          <p:cNvSpPr txBox="1"/>
          <p:nvPr/>
        </p:nvSpPr>
        <p:spPr>
          <a:xfrm>
            <a:off x="10202425" y="2806572"/>
            <a:ext cx="1506115" cy="86049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11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11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11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11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11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11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11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11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11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11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11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11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11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11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11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11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11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11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11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11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11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11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11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11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11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11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11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11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11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11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11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11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11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11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11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1100" dirty="0">
              <a:latin typeface="Times New Roman"/>
              <a:cs typeface="Times New Roman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" y="4059946"/>
            <a:ext cx="4046220" cy="2801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C:\Users\%D0%AE%D0%BB%D0%B8%D1%8F %D0%97%D0%B0%D0%B8%D0%BA%D0%B8%D0%BD%D0%B0\Desktop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6" descr="C:\Users\%D0%AE%D0%BB%D0%B8%D1%8F %D0%97%D0%B0%D0%B8%D0%BA%D0%B8%D0%BD%D0%B0\Desktop\i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862" y="1835613"/>
            <a:ext cx="3314487" cy="2343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6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1912">
            <a:off x="1770555" y="1520502"/>
            <a:ext cx="4876800" cy="389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559104" y="347598"/>
            <a:ext cx="1384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50" dirty="0" smtClean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3</a:t>
            </a:r>
            <a:endParaRPr sz="16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7020" y="27639"/>
            <a:ext cx="10716007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СТРУКТУРА БЮДЖЕТНОЙ СИСТЕМЫ АХТУБИНСКОГО РАЙОНА</a:t>
            </a:r>
            <a:endParaRPr sz="2000" b="1" dirty="0">
              <a:solidFill>
                <a:schemeClr val="tx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0000" y="2668394"/>
            <a:ext cx="22860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885" marR="5080" indent="-59182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КОНСОЛИДИРОВАННЫЙ </a:t>
            </a:r>
            <a:r>
              <a:rPr sz="1400" b="1" spc="-1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БЮДЖЕТ</a:t>
            </a:r>
            <a:endParaRPr sz="14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82550">
              <a:lnSpc>
                <a:spcPct val="100000"/>
              </a:lnSpc>
            </a:pPr>
            <a:r>
              <a:rPr lang="ru-RU" sz="1400" b="1" spc="-10" dirty="0" smtClean="0">
                <a:solidFill>
                  <a:srgbClr val="13667B"/>
                </a:solidFill>
                <a:latin typeface="Arial"/>
                <a:cs typeface="Arial"/>
              </a:rPr>
              <a:t>Ахтубинского района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36179" y="1205568"/>
            <a:ext cx="1905000" cy="1600201"/>
          </a:xfrm>
          <a:custGeom>
            <a:avLst/>
            <a:gdLst/>
            <a:ahLst/>
            <a:cxnLst/>
            <a:rect l="l" t="t" r="r" b="b"/>
            <a:pathLst>
              <a:path w="2386965" h="2057400">
                <a:moveTo>
                  <a:pt x="1787016" y="0"/>
                </a:moveTo>
                <a:lnTo>
                  <a:pt x="599566" y="0"/>
                </a:lnTo>
                <a:lnTo>
                  <a:pt x="0" y="1028700"/>
                </a:lnTo>
                <a:lnTo>
                  <a:pt x="599566" y="2057399"/>
                </a:lnTo>
                <a:lnTo>
                  <a:pt x="1787016" y="2057399"/>
                </a:lnTo>
                <a:lnTo>
                  <a:pt x="2386583" y="1028700"/>
                </a:lnTo>
                <a:lnTo>
                  <a:pt x="1787016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00653" y="2330061"/>
            <a:ext cx="3485338" cy="2472786"/>
          </a:xfrm>
          <a:custGeom>
            <a:avLst/>
            <a:gdLst/>
            <a:ahLst/>
            <a:cxnLst/>
            <a:rect l="l" t="t" r="r" b="b"/>
            <a:pathLst>
              <a:path w="4249420" h="3115310">
                <a:moveTo>
                  <a:pt x="2328672" y="2110740"/>
                </a:moveTo>
                <a:lnTo>
                  <a:pt x="1743329" y="1106424"/>
                </a:lnTo>
                <a:lnTo>
                  <a:pt x="585343" y="1106424"/>
                </a:lnTo>
                <a:lnTo>
                  <a:pt x="0" y="2110740"/>
                </a:lnTo>
                <a:lnTo>
                  <a:pt x="585343" y="3115056"/>
                </a:lnTo>
                <a:lnTo>
                  <a:pt x="1743329" y="3115056"/>
                </a:lnTo>
                <a:lnTo>
                  <a:pt x="2328672" y="2110740"/>
                </a:lnTo>
                <a:close/>
              </a:path>
              <a:path w="4249420" h="3115310">
                <a:moveTo>
                  <a:pt x="4248912" y="1004316"/>
                </a:moveTo>
                <a:lnTo>
                  <a:pt x="3663569" y="0"/>
                </a:lnTo>
                <a:lnTo>
                  <a:pt x="2505583" y="0"/>
                </a:lnTo>
                <a:lnTo>
                  <a:pt x="1920240" y="1004316"/>
                </a:lnTo>
                <a:lnTo>
                  <a:pt x="2505583" y="2008632"/>
                </a:lnTo>
                <a:lnTo>
                  <a:pt x="3663569" y="2008632"/>
                </a:lnTo>
                <a:lnTo>
                  <a:pt x="4248912" y="100431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536430" y="2799758"/>
            <a:ext cx="207048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539" marR="120650" indent="301625">
              <a:lnSpc>
                <a:spcPct val="100000"/>
              </a:lnSpc>
              <a:spcBef>
                <a:spcPts val="100"/>
              </a:spcBef>
            </a:pPr>
            <a:r>
              <a:rPr lang="ru-RU" sz="1400" b="1" spc="-10" dirty="0" smtClean="0">
                <a:solidFill>
                  <a:srgbClr val="FFFFFF"/>
                </a:solidFill>
                <a:latin typeface="Arial"/>
                <a:cs typeface="Arial"/>
              </a:rPr>
              <a:t>   </a:t>
            </a:r>
            <a:r>
              <a:rPr sz="1400" b="1" spc="-10" dirty="0" smtClean="0">
                <a:solidFill>
                  <a:srgbClr val="FFFFFF"/>
                </a:solidFill>
                <a:latin typeface="Arial"/>
                <a:cs typeface="Arial"/>
              </a:rPr>
              <a:t>БЮДЖЕТ</a:t>
            </a:r>
            <a:r>
              <a:rPr lang="ru-RU" sz="1400" b="1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 smtClean="0">
                <a:solidFill>
                  <a:srgbClr val="FFFFFF"/>
                </a:solidFill>
                <a:latin typeface="Arial"/>
                <a:cs typeface="Arial"/>
              </a:rPr>
              <a:t>МУНИЦИПАЛЬН</a:t>
            </a:r>
            <a:r>
              <a:rPr lang="ru-RU" sz="1400" b="1" spc="-10" dirty="0" smtClean="0">
                <a:solidFill>
                  <a:srgbClr val="FFFFFF"/>
                </a:solidFill>
                <a:latin typeface="Arial"/>
                <a:cs typeface="Arial"/>
              </a:rPr>
              <a:t>ОГО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-10" dirty="0" smtClean="0">
                <a:solidFill>
                  <a:srgbClr val="FFFFFF"/>
                </a:solidFill>
                <a:latin typeface="Arial"/>
                <a:cs typeface="Arial"/>
              </a:rPr>
              <a:t>РАЙОН</a:t>
            </a:r>
            <a:r>
              <a:rPr lang="ru-RU" sz="1400" b="1" spc="-10" dirty="0" smtClean="0">
                <a:solidFill>
                  <a:srgbClr val="FFFFFF"/>
                </a:solidFill>
                <a:latin typeface="Arial"/>
                <a:cs typeface="Arial"/>
              </a:rPr>
              <a:t>А                                 (1)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36585" y="3566454"/>
            <a:ext cx="128841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БЮДЖЕТЫ</a:t>
            </a:r>
            <a:endParaRPr sz="1400" dirty="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400" b="1" spc="-10" dirty="0" smtClean="0">
                <a:solidFill>
                  <a:srgbClr val="FFFFFF"/>
                </a:solidFill>
                <a:latin typeface="Arial"/>
                <a:cs typeface="Arial"/>
              </a:rPr>
              <a:t>СЕЛЬСКИХ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ПОСЕЛЕНИЙ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400" b="1" spc="10" dirty="0" smtClean="0">
                <a:solidFill>
                  <a:srgbClr val="FFFFFF"/>
                </a:solidFill>
                <a:latin typeface="Arial"/>
                <a:cs typeface="Arial"/>
              </a:rPr>
              <a:t>                </a:t>
            </a:r>
            <a:r>
              <a:rPr sz="1400" b="1" spc="-10" dirty="0" smtClean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ru-RU" sz="1400" b="1" spc="-10" dirty="0" smtClean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r>
              <a:rPr sz="1400" b="1" spc="-10" dirty="0" smtClean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3" name="object 15"/>
          <p:cNvSpPr txBox="1"/>
          <p:nvPr/>
        </p:nvSpPr>
        <p:spPr>
          <a:xfrm>
            <a:off x="8344471" y="1520856"/>
            <a:ext cx="128841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БЮДЖЕТЫ</a:t>
            </a:r>
            <a:endParaRPr sz="1400" dirty="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lang="ru-RU" sz="1400" b="1" spc="-10" dirty="0" smtClean="0">
                <a:solidFill>
                  <a:srgbClr val="FFFFFF"/>
                </a:solidFill>
                <a:latin typeface="Arial"/>
                <a:cs typeface="Arial"/>
              </a:rPr>
              <a:t>ГОРОДСКИХ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ПОСЕЛЕНИЙ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400" b="1" spc="10" dirty="0" smtClean="0">
                <a:solidFill>
                  <a:srgbClr val="FFFFFF"/>
                </a:solidFill>
                <a:latin typeface="Arial"/>
                <a:cs typeface="Arial"/>
              </a:rPr>
              <a:t>                </a:t>
            </a:r>
            <a:r>
              <a:rPr sz="1400" b="1" spc="-10" dirty="0" smtClean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ru-RU" sz="1400" b="1" spc="-10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400" b="1" spc="-10" dirty="0" smtClean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67556" y="4689993"/>
            <a:ext cx="82574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Экономика Ахтубинского района  является аграрно-индустриальной.                                                                                          В районе расположено более </a:t>
            </a:r>
            <a:r>
              <a:rPr lang="ru-RU" b="1" dirty="0" smtClean="0">
                <a:solidFill>
                  <a:srgbClr val="FF0000"/>
                </a:solidFill>
              </a:rPr>
              <a:t>30 промышленных предприятий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, производящие важнейшие виды промышленной продукции: гипс, соль молотая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техническая, соль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пищевая, мясо и субпродукты пищевые домашней птицы.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89" y="2841229"/>
            <a:ext cx="2885322" cy="23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985" y="3864053"/>
            <a:ext cx="1186239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8167"/>
            <a:ext cx="169545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6756" y="543084"/>
            <a:ext cx="108228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Ахтубинский район расположен на северо-востоке Астраханской области. Площадь </a:t>
            </a:r>
            <a:r>
              <a:rPr lang="ru-RU" b="1" dirty="0" smtClean="0">
                <a:solidFill>
                  <a:srgbClr val="FF0000"/>
                </a:solidFill>
              </a:rPr>
              <a:t>7 810 км²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, район является самым большим в Астраханской области. 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Численность населения </a:t>
            </a:r>
            <a:r>
              <a:rPr lang="ru-RU" b="1" dirty="0" smtClean="0">
                <a:solidFill>
                  <a:srgbClr val="FF0000"/>
                </a:solidFill>
              </a:rPr>
              <a:t>57 400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человек.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65385" y="6195360"/>
            <a:ext cx="1089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На территории района расположены 16 сельскохозяйственных предприятий и 206 крестьянских хозяйств, занято 3000 человек.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                       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6740" y="347598"/>
            <a:ext cx="2514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50" dirty="0">
                <a:solidFill>
                  <a:schemeClr val="tx2"/>
                </a:solidFill>
                <a:latin typeface="Arial"/>
                <a:cs typeface="Arial"/>
              </a:rPr>
              <a:t>4</a:t>
            </a:r>
            <a:endParaRPr sz="1600" b="1" spc="-5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72831" y="361628"/>
            <a:ext cx="2671826" cy="2227580"/>
            <a:chOff x="1436877" y="658113"/>
            <a:chExt cx="2579370" cy="2227580"/>
          </a:xfrm>
        </p:grpSpPr>
        <p:sp>
          <p:nvSpPr>
            <p:cNvPr id="5" name="object 5"/>
            <p:cNvSpPr/>
            <p:nvPr/>
          </p:nvSpPr>
          <p:spPr>
            <a:xfrm>
              <a:off x="1571243" y="769619"/>
              <a:ext cx="2296795" cy="1981200"/>
            </a:xfrm>
            <a:custGeom>
              <a:avLst/>
              <a:gdLst/>
              <a:ahLst/>
              <a:cxnLst/>
              <a:rect l="l" t="t" r="r" b="b"/>
              <a:pathLst>
                <a:path w="2296795" h="1981200">
                  <a:moveTo>
                    <a:pt x="1719326" y="0"/>
                  </a:moveTo>
                  <a:lnTo>
                    <a:pt x="577342" y="0"/>
                  </a:lnTo>
                  <a:lnTo>
                    <a:pt x="0" y="990600"/>
                  </a:lnTo>
                  <a:lnTo>
                    <a:pt x="577342" y="1981200"/>
                  </a:lnTo>
                  <a:lnTo>
                    <a:pt x="1719326" y="1981200"/>
                  </a:lnTo>
                  <a:lnTo>
                    <a:pt x="2296668" y="990600"/>
                  </a:lnTo>
                  <a:lnTo>
                    <a:pt x="1719326" y="0"/>
                  </a:lnTo>
                  <a:close/>
                </a:path>
              </a:pathLst>
            </a:custGeom>
            <a:solidFill>
              <a:srgbClr val="40B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47037" y="668273"/>
              <a:ext cx="2559050" cy="2207260"/>
            </a:xfrm>
            <a:custGeom>
              <a:avLst/>
              <a:gdLst/>
              <a:ahLst/>
              <a:cxnLst/>
              <a:rect l="l" t="t" r="r" b="b"/>
              <a:pathLst>
                <a:path w="2559050" h="2207260">
                  <a:moveTo>
                    <a:pt x="0" y="1103376"/>
                  </a:moveTo>
                  <a:lnTo>
                    <a:pt x="643128" y="0"/>
                  </a:lnTo>
                  <a:lnTo>
                    <a:pt x="1915667" y="0"/>
                  </a:lnTo>
                  <a:lnTo>
                    <a:pt x="2558796" y="1103376"/>
                  </a:lnTo>
                  <a:lnTo>
                    <a:pt x="1915667" y="2206752"/>
                  </a:lnTo>
                  <a:lnTo>
                    <a:pt x="643128" y="2206752"/>
                  </a:lnTo>
                  <a:lnTo>
                    <a:pt x="0" y="1103376"/>
                  </a:lnTo>
                  <a:close/>
                </a:path>
              </a:pathLst>
            </a:custGeom>
            <a:ln w="19812">
              <a:solidFill>
                <a:srgbClr val="8DD4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255970" y="449257"/>
            <a:ext cx="7855584" cy="21691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Бюджетный процесс </a:t>
            </a:r>
            <a:r>
              <a:rPr lang="ru-RU" sz="1600" spc="-10" dirty="0" smtClean="0">
                <a:solidFill>
                  <a:srgbClr val="1E9AB9"/>
                </a:solidFill>
                <a:latin typeface="Microsoft Sans Serif"/>
                <a:cs typeface="Microsoft Sans Serif"/>
              </a:rPr>
              <a:t>согласно статье 6 Бюджетного кодекса РФ — 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marL="12700" marR="5080">
              <a:lnSpc>
                <a:spcPct val="100000"/>
              </a:lnSpc>
              <a:spcBef>
                <a:spcPts val="1675"/>
              </a:spcBef>
              <a:tabLst>
                <a:tab pos="1048385" algn="l"/>
                <a:tab pos="2218055" algn="l"/>
                <a:tab pos="3190240" algn="l"/>
                <a:tab pos="4530090" algn="l"/>
                <a:tab pos="4874260" algn="l"/>
                <a:tab pos="5751195" algn="l"/>
                <a:tab pos="6921500" algn="l"/>
              </a:tabLst>
            </a:pPr>
            <a:endParaRPr sz="1400" dirty="0">
              <a:latin typeface="Microsoft Sans Serif"/>
              <a:cs typeface="Microsoft Sans Serif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549294"/>
              </p:ext>
            </p:extLst>
          </p:nvPr>
        </p:nvGraphicFramePr>
        <p:xfrm>
          <a:off x="4273939" y="2323517"/>
          <a:ext cx="7837615" cy="269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7666"/>
                <a:gridCol w="3394299"/>
                <a:gridCol w="3645650"/>
              </a:tblGrid>
              <a:tr h="208452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3AB7E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113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3AB7E1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82550" algn="just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2100" baseline="-7936" dirty="0">
                        <a:latin typeface="Arial"/>
                        <a:cs typeface="Arial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82550" algn="just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2100" baseline="-7936" dirty="0">
                        <a:latin typeface="Arial"/>
                        <a:cs typeface="Arial"/>
                      </a:endParaRPr>
                    </a:p>
                  </a:txBody>
                  <a:tcPr marL="0" marR="0" marT="83820" marB="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7FB"/>
                    </a:solidFill>
                  </a:tcPr>
                </a:tc>
              </a:tr>
              <a:tr h="1241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8425" marR="82550" algn="just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2100" baseline="-7936" dirty="0">
                        <a:latin typeface="Arial"/>
                        <a:cs typeface="Arial"/>
                      </a:endParaRPr>
                    </a:p>
                  </a:txBody>
                  <a:tcPr marL="0" marR="0" marT="838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7FB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82550" algn="just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2100" baseline="-7936" dirty="0">
                        <a:latin typeface="Arial"/>
                        <a:cs typeface="Arial"/>
                      </a:endParaRPr>
                    </a:p>
                  </a:txBody>
                  <a:tcPr marL="0" marR="0" marT="83820" marB="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7FB"/>
                    </a:solidFill>
                  </a:tcPr>
                </a:tc>
              </a:tr>
            </a:tbl>
          </a:graphicData>
        </a:graphic>
      </p:graphicFrame>
      <p:sp>
        <p:nvSpPr>
          <p:cNvPr id="18" name="object 18"/>
          <p:cNvSpPr txBox="1"/>
          <p:nvPr/>
        </p:nvSpPr>
        <p:spPr>
          <a:xfrm>
            <a:off x="1492763" y="2689725"/>
            <a:ext cx="2453640" cy="4437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90"/>
              </a:spcBef>
            </a:pPr>
            <a:r>
              <a:rPr lang="ru-RU" sz="1400" b="1" kern="0" spc="-10" dirty="0" smtClean="0"/>
              <a:t>Составление</a:t>
            </a:r>
            <a:r>
              <a:rPr lang="ru-RU" sz="1400" b="1" kern="0" spc="15" dirty="0" smtClean="0"/>
              <a:t> </a:t>
            </a:r>
            <a:r>
              <a:rPr lang="ru-RU" sz="1400" b="1" kern="0" spc="-5" dirty="0" smtClean="0"/>
              <a:t>проекта</a:t>
            </a:r>
            <a:r>
              <a:rPr lang="ru-RU" sz="1400" b="1" kern="0" spc="10" dirty="0" smtClean="0"/>
              <a:t> </a:t>
            </a:r>
            <a:r>
              <a:rPr lang="ru-RU" sz="1400" b="1" kern="0" spc="-15" dirty="0" smtClean="0"/>
              <a:t>районного</a:t>
            </a:r>
            <a:r>
              <a:rPr lang="ru-RU" sz="1400" b="1" kern="0" spc="30" dirty="0" smtClean="0"/>
              <a:t> </a:t>
            </a:r>
            <a:r>
              <a:rPr lang="ru-RU" sz="1400" b="1" kern="0" spc="-20" dirty="0" smtClean="0"/>
              <a:t>бюджета</a:t>
            </a:r>
            <a:endParaRPr lang="ru-RU" sz="1400" b="1" kern="0" dirty="0" smtClean="0"/>
          </a:p>
        </p:txBody>
      </p:sp>
      <p:grpSp>
        <p:nvGrpSpPr>
          <p:cNvPr id="19" name="object 19"/>
          <p:cNvGrpSpPr/>
          <p:nvPr/>
        </p:nvGrpSpPr>
        <p:grpSpPr>
          <a:xfrm>
            <a:off x="1281749" y="484133"/>
            <a:ext cx="3390463" cy="4426595"/>
            <a:chOff x="1226436" y="561233"/>
            <a:chExt cx="3390463" cy="4426595"/>
          </a:xfrm>
        </p:grpSpPr>
        <p:sp>
          <p:nvSpPr>
            <p:cNvPr id="20" name="object 20"/>
            <p:cNvSpPr/>
            <p:nvPr/>
          </p:nvSpPr>
          <p:spPr>
            <a:xfrm>
              <a:off x="3784414" y="561233"/>
              <a:ext cx="832485" cy="716280"/>
            </a:xfrm>
            <a:custGeom>
              <a:avLst/>
              <a:gdLst/>
              <a:ahLst/>
              <a:cxnLst/>
              <a:rect l="l" t="t" r="r" b="b"/>
              <a:pathLst>
                <a:path w="832485" h="716280">
                  <a:moveTo>
                    <a:pt x="623315" y="0"/>
                  </a:moveTo>
                  <a:lnTo>
                    <a:pt x="208787" y="0"/>
                  </a:lnTo>
                  <a:lnTo>
                    <a:pt x="0" y="358139"/>
                  </a:lnTo>
                  <a:lnTo>
                    <a:pt x="208787" y="716280"/>
                  </a:lnTo>
                  <a:lnTo>
                    <a:pt x="623315" y="716280"/>
                  </a:lnTo>
                  <a:lnTo>
                    <a:pt x="832103" y="358139"/>
                  </a:lnTo>
                  <a:lnTo>
                    <a:pt x="623315" y="0"/>
                  </a:lnTo>
                  <a:close/>
                </a:path>
              </a:pathLst>
            </a:custGeom>
            <a:solidFill>
              <a:srgbClr val="3AB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8049" y="626003"/>
              <a:ext cx="585215" cy="58673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226436" y="3426998"/>
              <a:ext cx="650875" cy="1560830"/>
            </a:xfrm>
            <a:custGeom>
              <a:avLst/>
              <a:gdLst/>
              <a:ahLst/>
              <a:cxnLst/>
              <a:rect l="l" t="t" r="r" b="b"/>
              <a:pathLst>
                <a:path w="650875" h="1560829">
                  <a:moveTo>
                    <a:pt x="635508" y="1287018"/>
                  </a:moveTo>
                  <a:lnTo>
                    <a:pt x="476123" y="1013460"/>
                  </a:lnTo>
                  <a:lnTo>
                    <a:pt x="159385" y="1013460"/>
                  </a:lnTo>
                  <a:lnTo>
                    <a:pt x="0" y="1287018"/>
                  </a:lnTo>
                  <a:lnTo>
                    <a:pt x="159385" y="1560576"/>
                  </a:lnTo>
                  <a:lnTo>
                    <a:pt x="476123" y="1560576"/>
                  </a:lnTo>
                  <a:lnTo>
                    <a:pt x="635508" y="1287018"/>
                  </a:lnTo>
                  <a:close/>
                </a:path>
                <a:path w="650875" h="1560829">
                  <a:moveTo>
                    <a:pt x="650748" y="273558"/>
                  </a:moveTo>
                  <a:lnTo>
                    <a:pt x="491363" y="0"/>
                  </a:lnTo>
                  <a:lnTo>
                    <a:pt x="174625" y="0"/>
                  </a:lnTo>
                  <a:lnTo>
                    <a:pt x="15240" y="273558"/>
                  </a:lnTo>
                  <a:lnTo>
                    <a:pt x="174625" y="547116"/>
                  </a:lnTo>
                  <a:lnTo>
                    <a:pt x="491363" y="547116"/>
                  </a:lnTo>
                  <a:lnTo>
                    <a:pt x="650748" y="273558"/>
                  </a:lnTo>
                  <a:close/>
                </a:path>
              </a:pathLst>
            </a:custGeom>
            <a:solidFill>
              <a:srgbClr val="3AB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7"/>
          <p:cNvSpPr txBox="1"/>
          <p:nvPr/>
        </p:nvSpPr>
        <p:spPr>
          <a:xfrm>
            <a:off x="1648930" y="1200413"/>
            <a:ext cx="192633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spc="-10" dirty="0" smtClean="0">
                <a:solidFill>
                  <a:schemeClr val="tx2"/>
                </a:solidFill>
                <a:latin typeface="Arial"/>
                <a:cs typeface="Arial"/>
              </a:rPr>
              <a:t>БЮДЖЕТНЫЙ ПРОЦЕСС</a:t>
            </a:r>
            <a:endParaRPr lang="ru-RU" sz="2000" b="1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0" name="object 22"/>
          <p:cNvSpPr/>
          <p:nvPr/>
        </p:nvSpPr>
        <p:spPr>
          <a:xfrm>
            <a:off x="1258927" y="5190761"/>
            <a:ext cx="650875" cy="1486790"/>
          </a:xfrm>
          <a:custGeom>
            <a:avLst/>
            <a:gdLst/>
            <a:ahLst/>
            <a:cxnLst/>
            <a:rect l="l" t="t" r="r" b="b"/>
            <a:pathLst>
              <a:path w="650875" h="1560829">
                <a:moveTo>
                  <a:pt x="635508" y="1287018"/>
                </a:moveTo>
                <a:lnTo>
                  <a:pt x="476123" y="1013460"/>
                </a:lnTo>
                <a:lnTo>
                  <a:pt x="159385" y="1013460"/>
                </a:lnTo>
                <a:lnTo>
                  <a:pt x="0" y="1287018"/>
                </a:lnTo>
                <a:lnTo>
                  <a:pt x="159385" y="1560576"/>
                </a:lnTo>
                <a:lnTo>
                  <a:pt x="476123" y="1560576"/>
                </a:lnTo>
                <a:lnTo>
                  <a:pt x="635508" y="1287018"/>
                </a:lnTo>
                <a:close/>
              </a:path>
              <a:path w="650875" h="1560829">
                <a:moveTo>
                  <a:pt x="650748" y="273558"/>
                </a:moveTo>
                <a:lnTo>
                  <a:pt x="491363" y="0"/>
                </a:lnTo>
                <a:lnTo>
                  <a:pt x="174625" y="0"/>
                </a:lnTo>
                <a:lnTo>
                  <a:pt x="15240" y="273558"/>
                </a:lnTo>
                <a:lnTo>
                  <a:pt x="174625" y="547116"/>
                </a:lnTo>
                <a:lnTo>
                  <a:pt x="491363" y="547116"/>
                </a:lnTo>
                <a:lnTo>
                  <a:pt x="650748" y="273558"/>
                </a:lnTo>
                <a:close/>
              </a:path>
            </a:pathLst>
          </a:custGeom>
          <a:solidFill>
            <a:srgbClr val="3AB7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5"/>
          <p:cNvSpPr txBox="1"/>
          <p:nvPr/>
        </p:nvSpPr>
        <p:spPr>
          <a:xfrm>
            <a:off x="1999433" y="3305624"/>
            <a:ext cx="1830706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lvl="0"/>
            <a:r>
              <a:rPr lang="ru-RU" sz="1100" b="1" dirty="0" smtClean="0">
                <a:solidFill>
                  <a:srgbClr val="22076F"/>
                </a:solidFill>
              </a:rPr>
              <a:t>Основные направления бюджетной  и налоговой политики Астраханской области</a:t>
            </a:r>
            <a:endParaRPr lang="ru-RU" sz="1100" b="1" dirty="0">
              <a:solidFill>
                <a:srgbClr val="22076F"/>
              </a:solidFill>
            </a:endParaRPr>
          </a:p>
        </p:txBody>
      </p:sp>
      <p:sp>
        <p:nvSpPr>
          <p:cNvPr id="42" name="object 45"/>
          <p:cNvSpPr txBox="1"/>
          <p:nvPr/>
        </p:nvSpPr>
        <p:spPr>
          <a:xfrm>
            <a:off x="1968115" y="4155669"/>
            <a:ext cx="2096152" cy="8585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lvl="0"/>
            <a:r>
              <a:rPr lang="ru-RU" sz="1100" b="1" dirty="0" smtClean="0">
                <a:solidFill>
                  <a:srgbClr val="22076F"/>
                </a:solidFill>
              </a:rPr>
              <a:t>Основные направления бюджетной и налоговой  политики МО «Ахтубинский муниципальный район Астраханской области»</a:t>
            </a:r>
            <a:endParaRPr lang="ru-RU" sz="1100" b="1" dirty="0">
              <a:solidFill>
                <a:srgbClr val="22076F"/>
              </a:solidFill>
            </a:endParaRPr>
          </a:p>
        </p:txBody>
      </p:sp>
      <p:sp>
        <p:nvSpPr>
          <p:cNvPr id="43" name="object 45"/>
          <p:cNvSpPr txBox="1"/>
          <p:nvPr/>
        </p:nvSpPr>
        <p:spPr>
          <a:xfrm>
            <a:off x="1972928" y="5138247"/>
            <a:ext cx="2096152" cy="8585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22076F"/>
                </a:solidFill>
              </a:rPr>
              <a:t>Прогноз социально-экономического развития МО «Ахтубинский муниципальный район Астраханской области»</a:t>
            </a:r>
            <a:endParaRPr lang="ru-RU" sz="1100" b="1" kern="1200" baseline="0" dirty="0">
              <a:solidFill>
                <a:srgbClr val="22076F"/>
              </a:solidFill>
            </a:endParaRPr>
          </a:p>
        </p:txBody>
      </p:sp>
      <p:sp>
        <p:nvSpPr>
          <p:cNvPr id="44" name="object 45"/>
          <p:cNvSpPr txBox="1"/>
          <p:nvPr/>
        </p:nvSpPr>
        <p:spPr>
          <a:xfrm>
            <a:off x="1909803" y="6129017"/>
            <a:ext cx="2096152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lvl="0"/>
            <a:r>
              <a:rPr lang="ru-RU" sz="1100" b="1" dirty="0" smtClean="0">
                <a:solidFill>
                  <a:srgbClr val="22076F"/>
                </a:solidFill>
              </a:rPr>
              <a:t>Муниципальные программы МО «Ахтубинский муниципальный район Астраханской области»</a:t>
            </a:r>
            <a:endParaRPr lang="ru-RU" sz="1100" b="1" dirty="0">
              <a:solidFill>
                <a:srgbClr val="22076F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365376" y="2304602"/>
            <a:ext cx="7609295" cy="2437461"/>
            <a:chOff x="4360277" y="2890615"/>
            <a:chExt cx="7609295" cy="2437461"/>
          </a:xfrm>
        </p:grpSpPr>
        <p:sp>
          <p:nvSpPr>
            <p:cNvPr id="23" name="object 22"/>
            <p:cNvSpPr/>
            <p:nvPr/>
          </p:nvSpPr>
          <p:spPr>
            <a:xfrm>
              <a:off x="5177773" y="3444696"/>
              <a:ext cx="760626" cy="1682007"/>
            </a:xfrm>
            <a:custGeom>
              <a:avLst/>
              <a:gdLst/>
              <a:ahLst/>
              <a:cxnLst/>
              <a:rect l="l" t="t" r="r" b="b"/>
              <a:pathLst>
                <a:path w="650875" h="1560829">
                  <a:moveTo>
                    <a:pt x="635508" y="1287018"/>
                  </a:moveTo>
                  <a:lnTo>
                    <a:pt x="476123" y="1013460"/>
                  </a:lnTo>
                  <a:lnTo>
                    <a:pt x="159385" y="1013460"/>
                  </a:lnTo>
                  <a:lnTo>
                    <a:pt x="0" y="1287018"/>
                  </a:lnTo>
                  <a:lnTo>
                    <a:pt x="159385" y="1560576"/>
                  </a:lnTo>
                  <a:lnTo>
                    <a:pt x="476123" y="1560576"/>
                  </a:lnTo>
                  <a:lnTo>
                    <a:pt x="635508" y="1287018"/>
                  </a:lnTo>
                  <a:close/>
                </a:path>
                <a:path w="650875" h="1560829">
                  <a:moveTo>
                    <a:pt x="650748" y="273558"/>
                  </a:moveTo>
                  <a:lnTo>
                    <a:pt x="491363" y="0"/>
                  </a:lnTo>
                  <a:lnTo>
                    <a:pt x="174625" y="0"/>
                  </a:lnTo>
                  <a:lnTo>
                    <a:pt x="15240" y="273558"/>
                  </a:lnTo>
                  <a:lnTo>
                    <a:pt x="174625" y="547116"/>
                  </a:lnTo>
                  <a:lnTo>
                    <a:pt x="491363" y="547116"/>
                  </a:lnTo>
                  <a:lnTo>
                    <a:pt x="650748" y="27355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7"/>
            <p:cNvSpPr txBox="1"/>
            <p:nvPr/>
          </p:nvSpPr>
          <p:spPr>
            <a:xfrm rot="16200000">
              <a:off x="3394180" y="3856712"/>
              <a:ext cx="2437461" cy="50526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5560" marR="26670" indent="139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600" b="1" spc="-10" dirty="0" smtClean="0">
                  <a:solidFill>
                    <a:srgbClr val="FFFFFF"/>
                  </a:solidFill>
                  <a:latin typeface="Arial"/>
                  <a:cs typeface="Arial"/>
                </a:rPr>
                <a:t>Основные этапы бюджетного процесса</a:t>
              </a:r>
            </a:p>
          </p:txBody>
        </p:sp>
        <p:sp>
          <p:nvSpPr>
            <p:cNvPr id="27" name="object 7"/>
            <p:cNvSpPr txBox="1"/>
            <p:nvPr/>
          </p:nvSpPr>
          <p:spPr>
            <a:xfrm>
              <a:off x="5334000" y="3561142"/>
              <a:ext cx="336265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5560" marR="26670" indent="139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2000" b="1" spc="-10" dirty="0" smtClean="0">
                  <a:solidFill>
                    <a:srgbClr val="FFFFFF"/>
                  </a:solidFill>
                  <a:latin typeface="Arial"/>
                  <a:cs typeface="Arial"/>
                </a:rPr>
                <a:t>I</a:t>
              </a:r>
              <a:endParaRPr lang="ru-RU" sz="2000" b="1" spc="-10" dirty="0" smtClea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8" name="object 7"/>
            <p:cNvSpPr txBox="1"/>
            <p:nvPr/>
          </p:nvSpPr>
          <p:spPr>
            <a:xfrm>
              <a:off x="5177773" y="4659910"/>
              <a:ext cx="583229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5560" marR="26670" indent="139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2000" b="1" spc="-10" dirty="0" smtClean="0">
                  <a:solidFill>
                    <a:srgbClr val="FFFFFF"/>
                  </a:solidFill>
                  <a:latin typeface="Arial"/>
                  <a:cs typeface="Arial"/>
                </a:rPr>
                <a:t>II</a:t>
              </a:r>
              <a:endParaRPr lang="ru-RU" sz="2000" b="1" spc="-10" dirty="0" smtClea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3" name="object 7"/>
            <p:cNvSpPr txBox="1"/>
            <p:nvPr/>
          </p:nvSpPr>
          <p:spPr>
            <a:xfrm>
              <a:off x="5926841" y="4508970"/>
              <a:ext cx="2714672" cy="50526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lang="ru-RU" sz="1600" b="1" spc="-10" dirty="0">
                  <a:solidFill>
                    <a:schemeClr val="accent5">
                      <a:lumMod val="50000"/>
                    </a:schemeClr>
                  </a:solidFill>
                  <a:latin typeface="Arial"/>
                  <a:cs typeface="Arial"/>
                </a:rPr>
                <a:t>рассмотрение и  утверждение </a:t>
              </a:r>
              <a:r>
                <a:rPr lang="ru-RU" sz="1600" b="1" spc="-1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  <a:cs typeface="Arial"/>
                </a:rPr>
                <a:t>бюджетов</a:t>
              </a:r>
              <a:endParaRPr lang="ru-RU" sz="1600" b="1" spc="-1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7" name="object 7"/>
            <p:cNvSpPr txBox="1"/>
            <p:nvPr/>
          </p:nvSpPr>
          <p:spPr>
            <a:xfrm>
              <a:off x="9524999" y="3494519"/>
              <a:ext cx="1926335" cy="3975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ts val="1460"/>
                </a:lnSpc>
                <a:spcBef>
                  <a:spcPts val="320"/>
                </a:spcBef>
              </a:pPr>
              <a:r>
                <a:rPr lang="ru-RU" sz="1600" b="1" spc="-10" dirty="0">
                  <a:solidFill>
                    <a:schemeClr val="accent5">
                      <a:lumMod val="50000"/>
                    </a:schemeClr>
                  </a:solidFill>
                  <a:latin typeface="Arial"/>
                  <a:cs typeface="Arial"/>
                </a:rPr>
                <a:t>исполнение  бюджетов</a:t>
              </a:r>
            </a:p>
          </p:txBody>
        </p:sp>
        <p:sp>
          <p:nvSpPr>
            <p:cNvPr id="38" name="object 7"/>
            <p:cNvSpPr txBox="1"/>
            <p:nvPr/>
          </p:nvSpPr>
          <p:spPr>
            <a:xfrm>
              <a:off x="9454973" y="4485170"/>
              <a:ext cx="2514599" cy="64799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86400"/>
                </a:lnSpc>
                <a:spcBef>
                  <a:spcPts val="320"/>
                </a:spcBef>
              </a:pPr>
              <a:r>
                <a:rPr lang="ru-RU" sz="1600" b="1" spc="-10" dirty="0">
                  <a:solidFill>
                    <a:schemeClr val="accent5">
                      <a:lumMod val="50000"/>
                    </a:schemeClr>
                  </a:solidFill>
                  <a:latin typeface="Arial"/>
                  <a:cs typeface="Arial"/>
                </a:rPr>
                <a:t>составление </a:t>
              </a:r>
              <a:r>
                <a:rPr lang="ru-RU" sz="1600" b="1" spc="-1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  <a:cs typeface="Arial"/>
                </a:rPr>
                <a:t>отчетов </a:t>
              </a:r>
              <a:r>
                <a:rPr lang="ru-RU" sz="1600" b="1" spc="-10" dirty="0">
                  <a:solidFill>
                    <a:schemeClr val="accent5">
                      <a:lumMod val="50000"/>
                    </a:schemeClr>
                  </a:solidFill>
                  <a:latin typeface="Arial"/>
                  <a:cs typeface="Arial"/>
                </a:rPr>
                <a:t>об  исполнении </a:t>
              </a:r>
              <a:r>
                <a:rPr lang="ru-RU" sz="1600" b="1" spc="-1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  <a:cs typeface="Arial"/>
                </a:rPr>
                <a:t>бюджетов </a:t>
              </a:r>
              <a:r>
                <a:rPr lang="ru-RU" sz="1600" b="1" spc="-10" dirty="0">
                  <a:solidFill>
                    <a:schemeClr val="accent5">
                      <a:lumMod val="50000"/>
                    </a:schemeClr>
                  </a:solidFill>
                  <a:latin typeface="Arial"/>
                  <a:cs typeface="Arial"/>
                </a:rPr>
                <a:t>и их </a:t>
              </a:r>
              <a:r>
                <a:rPr lang="ru-RU" sz="1600" b="1" spc="-1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  <a:cs typeface="Arial"/>
                </a:rPr>
                <a:t>утверждение</a:t>
              </a:r>
              <a:endParaRPr lang="ru-RU" sz="1600" b="1" spc="-1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9" name="object 7"/>
            <p:cNvSpPr txBox="1"/>
            <p:nvPr/>
          </p:nvSpPr>
          <p:spPr>
            <a:xfrm>
              <a:off x="5994854" y="3444696"/>
              <a:ext cx="2384071" cy="50526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lang="ru-RU" sz="1600" b="1" spc="-10" dirty="0">
                  <a:solidFill>
                    <a:schemeClr val="accent5">
                      <a:lumMod val="50000"/>
                    </a:schemeClr>
                  </a:solidFill>
                  <a:latin typeface="Arial"/>
                  <a:cs typeface="Arial"/>
                </a:rPr>
                <a:t>с</a:t>
              </a:r>
              <a:r>
                <a:rPr lang="ru-RU" sz="1600" b="1" spc="-1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  <a:cs typeface="Arial"/>
                </a:rPr>
                <a:t>оставление проекта бюджетов</a:t>
              </a:r>
              <a:endParaRPr lang="ru-RU" sz="1600" b="1" spc="-1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45" name="object 22"/>
            <p:cNvSpPr/>
            <p:nvPr/>
          </p:nvSpPr>
          <p:spPr>
            <a:xfrm>
              <a:off x="8656648" y="3446814"/>
              <a:ext cx="760626" cy="1682007"/>
            </a:xfrm>
            <a:custGeom>
              <a:avLst/>
              <a:gdLst/>
              <a:ahLst/>
              <a:cxnLst/>
              <a:rect l="l" t="t" r="r" b="b"/>
              <a:pathLst>
                <a:path w="650875" h="1560829">
                  <a:moveTo>
                    <a:pt x="635508" y="1287018"/>
                  </a:moveTo>
                  <a:lnTo>
                    <a:pt x="476123" y="1013460"/>
                  </a:lnTo>
                  <a:lnTo>
                    <a:pt x="159385" y="1013460"/>
                  </a:lnTo>
                  <a:lnTo>
                    <a:pt x="0" y="1287018"/>
                  </a:lnTo>
                  <a:lnTo>
                    <a:pt x="159385" y="1560576"/>
                  </a:lnTo>
                  <a:lnTo>
                    <a:pt x="476123" y="1560576"/>
                  </a:lnTo>
                  <a:lnTo>
                    <a:pt x="635508" y="1287018"/>
                  </a:lnTo>
                  <a:close/>
                </a:path>
                <a:path w="650875" h="1560829">
                  <a:moveTo>
                    <a:pt x="650748" y="273558"/>
                  </a:moveTo>
                  <a:lnTo>
                    <a:pt x="491363" y="0"/>
                  </a:lnTo>
                  <a:lnTo>
                    <a:pt x="174625" y="0"/>
                  </a:lnTo>
                  <a:lnTo>
                    <a:pt x="15240" y="273558"/>
                  </a:lnTo>
                  <a:lnTo>
                    <a:pt x="174625" y="547116"/>
                  </a:lnTo>
                  <a:lnTo>
                    <a:pt x="491363" y="547116"/>
                  </a:lnTo>
                  <a:lnTo>
                    <a:pt x="650748" y="27355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7"/>
            <p:cNvSpPr txBox="1"/>
            <p:nvPr/>
          </p:nvSpPr>
          <p:spPr>
            <a:xfrm>
              <a:off x="8736716" y="4675784"/>
              <a:ext cx="507298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5560" marR="26670" indent="139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b="1" spc="-10" dirty="0" smtClean="0">
                  <a:solidFill>
                    <a:srgbClr val="FFFFFF"/>
                  </a:solidFill>
                  <a:latin typeface="Arial"/>
                  <a:cs typeface="Arial"/>
                </a:rPr>
                <a:t>IV</a:t>
              </a:r>
              <a:endParaRPr lang="ru-RU" b="1" spc="-10" dirty="0" smtClea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9" name="object 7"/>
            <p:cNvSpPr txBox="1"/>
            <p:nvPr/>
          </p:nvSpPr>
          <p:spPr>
            <a:xfrm>
              <a:off x="8736716" y="3576119"/>
              <a:ext cx="493571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5560" marR="26670" indent="139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b="1" spc="-10" dirty="0" smtClean="0">
                  <a:solidFill>
                    <a:srgbClr val="FFFFFF"/>
                  </a:solidFill>
                  <a:latin typeface="Arial"/>
                  <a:cs typeface="Arial"/>
                </a:rPr>
                <a:t>III</a:t>
              </a:r>
              <a:endParaRPr lang="ru-RU" b="1" spc="-10" dirty="0" smtClea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1" name="object 2"/>
          <p:cNvGrpSpPr/>
          <p:nvPr/>
        </p:nvGrpSpPr>
        <p:grpSpPr>
          <a:xfrm rot="16200000" flipH="1">
            <a:off x="9095738" y="3755064"/>
            <a:ext cx="1361859" cy="4824915"/>
            <a:chOff x="10296143" y="7620"/>
            <a:chExt cx="1896403" cy="6850634"/>
          </a:xfrm>
        </p:grpSpPr>
        <p:sp>
          <p:nvSpPr>
            <p:cNvPr id="34" name="object 5"/>
            <p:cNvSpPr/>
            <p:nvPr/>
          </p:nvSpPr>
          <p:spPr>
            <a:xfrm>
              <a:off x="11524487" y="7620"/>
              <a:ext cx="668020" cy="1306195"/>
            </a:xfrm>
            <a:custGeom>
              <a:avLst/>
              <a:gdLst/>
              <a:ahLst/>
              <a:cxnLst/>
              <a:rect l="l" t="t" r="r" b="b"/>
              <a:pathLst>
                <a:path w="668020" h="1306195">
                  <a:moveTo>
                    <a:pt x="667511" y="0"/>
                  </a:moveTo>
                  <a:lnTo>
                    <a:pt x="380618" y="0"/>
                  </a:lnTo>
                  <a:lnTo>
                    <a:pt x="0" y="653033"/>
                  </a:lnTo>
                  <a:lnTo>
                    <a:pt x="380618" y="1306067"/>
                  </a:lnTo>
                  <a:lnTo>
                    <a:pt x="667511" y="1306067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E8F7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6"/>
            <p:cNvSpPr/>
            <p:nvPr/>
          </p:nvSpPr>
          <p:spPr>
            <a:xfrm>
              <a:off x="10296143" y="2112264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34"/>
                  </a:lnTo>
                  <a:lnTo>
                    <a:pt x="380619" y="1306068"/>
                  </a:lnTo>
                  <a:lnTo>
                    <a:pt x="1134236" y="1306068"/>
                  </a:lnTo>
                  <a:lnTo>
                    <a:pt x="1514855" y="653034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BAE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7"/>
            <p:cNvSpPr/>
            <p:nvPr/>
          </p:nvSpPr>
          <p:spPr>
            <a:xfrm>
              <a:off x="11524487" y="1420367"/>
              <a:ext cx="668020" cy="1304925"/>
            </a:xfrm>
            <a:custGeom>
              <a:avLst/>
              <a:gdLst/>
              <a:ahLst/>
              <a:cxnLst/>
              <a:rect l="l" t="t" r="r" b="b"/>
              <a:pathLst>
                <a:path w="668020" h="1304925">
                  <a:moveTo>
                    <a:pt x="667511" y="0"/>
                  </a:moveTo>
                  <a:lnTo>
                    <a:pt x="380110" y="0"/>
                  </a:lnTo>
                  <a:lnTo>
                    <a:pt x="0" y="652272"/>
                  </a:lnTo>
                  <a:lnTo>
                    <a:pt x="380110" y="1304544"/>
                  </a:lnTo>
                  <a:lnTo>
                    <a:pt x="667511" y="1304544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D1ED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8"/>
            <p:cNvSpPr/>
            <p:nvPr/>
          </p:nvSpPr>
          <p:spPr>
            <a:xfrm>
              <a:off x="10296143" y="3525011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33"/>
                  </a:lnTo>
                  <a:lnTo>
                    <a:pt x="380619" y="1306068"/>
                  </a:lnTo>
                  <a:lnTo>
                    <a:pt x="1134236" y="1306068"/>
                  </a:lnTo>
                  <a:lnTo>
                    <a:pt x="1514855" y="653033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3AB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9"/>
            <p:cNvSpPr/>
            <p:nvPr/>
          </p:nvSpPr>
          <p:spPr>
            <a:xfrm>
              <a:off x="11524487" y="2831592"/>
              <a:ext cx="668020" cy="1306195"/>
            </a:xfrm>
            <a:custGeom>
              <a:avLst/>
              <a:gdLst/>
              <a:ahLst/>
              <a:cxnLst/>
              <a:rect l="l" t="t" r="r" b="b"/>
              <a:pathLst>
                <a:path w="668020" h="1306195">
                  <a:moveTo>
                    <a:pt x="667511" y="0"/>
                  </a:moveTo>
                  <a:lnTo>
                    <a:pt x="380618" y="0"/>
                  </a:lnTo>
                  <a:lnTo>
                    <a:pt x="0" y="653034"/>
                  </a:lnTo>
                  <a:lnTo>
                    <a:pt x="380618" y="1306068"/>
                  </a:lnTo>
                  <a:lnTo>
                    <a:pt x="667511" y="1306068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0"/>
            <p:cNvSpPr/>
            <p:nvPr/>
          </p:nvSpPr>
          <p:spPr>
            <a:xfrm>
              <a:off x="10296143" y="4936235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21"/>
                  </a:lnTo>
                  <a:lnTo>
                    <a:pt x="380619" y="1306042"/>
                  </a:lnTo>
                  <a:lnTo>
                    <a:pt x="1134236" y="1306042"/>
                  </a:lnTo>
                  <a:lnTo>
                    <a:pt x="1514855" y="653021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13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1"/>
            <p:cNvSpPr/>
            <p:nvPr/>
          </p:nvSpPr>
          <p:spPr>
            <a:xfrm>
              <a:off x="11524487" y="4244340"/>
              <a:ext cx="668020" cy="1304925"/>
            </a:xfrm>
            <a:custGeom>
              <a:avLst/>
              <a:gdLst/>
              <a:ahLst/>
              <a:cxnLst/>
              <a:rect l="l" t="t" r="r" b="b"/>
              <a:pathLst>
                <a:path w="668020" h="1304925">
                  <a:moveTo>
                    <a:pt x="667511" y="0"/>
                  </a:moveTo>
                  <a:lnTo>
                    <a:pt x="380110" y="0"/>
                  </a:lnTo>
                  <a:lnTo>
                    <a:pt x="0" y="652272"/>
                  </a:lnTo>
                  <a:lnTo>
                    <a:pt x="380110" y="1304544"/>
                  </a:lnTo>
                  <a:lnTo>
                    <a:pt x="667511" y="1304544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1881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12"/>
            <p:cNvSpPr/>
            <p:nvPr/>
          </p:nvSpPr>
          <p:spPr>
            <a:xfrm>
              <a:off x="10379621" y="5655564"/>
              <a:ext cx="1812925" cy="1202690"/>
            </a:xfrm>
            <a:custGeom>
              <a:avLst/>
              <a:gdLst/>
              <a:ahLst/>
              <a:cxnLst/>
              <a:rect l="l" t="t" r="r" b="b"/>
              <a:pathLst>
                <a:path w="1812925" h="1202690">
                  <a:moveTo>
                    <a:pt x="1347889" y="1202436"/>
                  </a:moveTo>
                  <a:lnTo>
                    <a:pt x="1051267" y="693420"/>
                  </a:lnTo>
                  <a:lnTo>
                    <a:pt x="296633" y="693420"/>
                  </a:lnTo>
                  <a:lnTo>
                    <a:pt x="0" y="1202436"/>
                  </a:lnTo>
                  <a:lnTo>
                    <a:pt x="1347889" y="1202436"/>
                  </a:lnTo>
                  <a:close/>
                </a:path>
                <a:path w="1812925" h="1202690">
                  <a:moveTo>
                    <a:pt x="1812378" y="0"/>
                  </a:moveTo>
                  <a:lnTo>
                    <a:pt x="1525485" y="0"/>
                  </a:lnTo>
                  <a:lnTo>
                    <a:pt x="1144866" y="653021"/>
                  </a:lnTo>
                  <a:lnTo>
                    <a:pt x="1465097" y="1202436"/>
                  </a:lnTo>
                  <a:lnTo>
                    <a:pt x="1812378" y="1202436"/>
                  </a:lnTo>
                  <a:lnTo>
                    <a:pt x="1812378" y="0"/>
                  </a:lnTo>
                  <a:close/>
                </a:path>
              </a:pathLst>
            </a:custGeom>
            <a:solidFill>
              <a:srgbClr val="13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  <p:sp>
        <p:nvSpPr>
          <p:cNvPr id="53" name="Шестиугольник 52"/>
          <p:cNvSpPr/>
          <p:nvPr/>
        </p:nvSpPr>
        <p:spPr>
          <a:xfrm>
            <a:off x="4234064" y="5128803"/>
            <a:ext cx="2210070" cy="1710176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Шестиугольник 53"/>
          <p:cNvSpPr/>
          <p:nvPr/>
        </p:nvSpPr>
        <p:spPr>
          <a:xfrm>
            <a:off x="6312714" y="5064122"/>
            <a:ext cx="1235809" cy="903145"/>
          </a:xfrm>
          <a:prstGeom prst="hexagon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01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object 16"/>
          <p:cNvGrpSpPr/>
          <p:nvPr/>
        </p:nvGrpSpPr>
        <p:grpSpPr>
          <a:xfrm>
            <a:off x="3042219" y="5486397"/>
            <a:ext cx="6939979" cy="1232266"/>
            <a:chOff x="5414679" y="5526023"/>
            <a:chExt cx="5669626" cy="462280"/>
          </a:xfrm>
        </p:grpSpPr>
        <p:sp>
          <p:nvSpPr>
            <p:cNvPr id="69" name="object 17"/>
            <p:cNvSpPr/>
            <p:nvPr/>
          </p:nvSpPr>
          <p:spPr>
            <a:xfrm>
              <a:off x="5865875" y="5526023"/>
              <a:ext cx="5218430" cy="462280"/>
            </a:xfrm>
            <a:custGeom>
              <a:avLst/>
              <a:gdLst/>
              <a:ahLst/>
              <a:cxnLst/>
              <a:rect l="l" t="t" r="r" b="b"/>
              <a:pathLst>
                <a:path w="5218430" h="462279">
                  <a:moveTo>
                    <a:pt x="5218176" y="0"/>
                  </a:moveTo>
                  <a:lnTo>
                    <a:pt x="0" y="0"/>
                  </a:lnTo>
                  <a:lnTo>
                    <a:pt x="0" y="461772"/>
                  </a:lnTo>
                  <a:lnTo>
                    <a:pt x="5218176" y="461772"/>
                  </a:lnTo>
                  <a:lnTo>
                    <a:pt x="5218176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18"/>
            <p:cNvSpPr/>
            <p:nvPr/>
          </p:nvSpPr>
          <p:spPr>
            <a:xfrm>
              <a:off x="5414679" y="5547437"/>
              <a:ext cx="1052545" cy="411204"/>
            </a:xfrm>
            <a:custGeom>
              <a:avLst/>
              <a:gdLst/>
              <a:ahLst/>
              <a:cxnLst/>
              <a:rect l="l" t="t" r="r" b="b"/>
              <a:pathLst>
                <a:path w="536575" h="462279">
                  <a:moveTo>
                    <a:pt x="387985" y="0"/>
                  </a:moveTo>
                  <a:lnTo>
                    <a:pt x="148462" y="0"/>
                  </a:lnTo>
                  <a:lnTo>
                    <a:pt x="0" y="230885"/>
                  </a:lnTo>
                  <a:lnTo>
                    <a:pt x="148462" y="461771"/>
                  </a:lnTo>
                  <a:lnTo>
                    <a:pt x="387985" y="461771"/>
                  </a:lnTo>
                  <a:lnTo>
                    <a:pt x="536448" y="230885"/>
                  </a:lnTo>
                  <a:lnTo>
                    <a:pt x="387985" y="0"/>
                  </a:lnTo>
                  <a:close/>
                </a:path>
              </a:pathLst>
            </a:custGeom>
            <a:solidFill>
              <a:srgbClr val="8B8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598995" y="116901"/>
            <a:ext cx="10454817" cy="255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0575" algn="ctr">
              <a:lnSpc>
                <a:spcPts val="1870"/>
              </a:lnSpc>
              <a:spcBef>
                <a:spcPts val="95"/>
              </a:spcBef>
            </a:pPr>
            <a:r>
              <a:rPr lang="ru-RU"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УЧАСТИЕ ГРАЖДАН АХТУБИНСКОГО РАЙОНА В БЮДЖЕТНОМ ПРОЦЕССЕ</a:t>
            </a:r>
            <a:endParaRPr sz="2000" b="1" dirty="0">
              <a:solidFill>
                <a:schemeClr val="tx2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267774" y="4311365"/>
            <a:ext cx="6704637" cy="1058417"/>
            <a:chOff x="5502069" y="5526023"/>
            <a:chExt cx="5582236" cy="468376"/>
          </a:xfrm>
        </p:grpSpPr>
        <p:sp>
          <p:nvSpPr>
            <p:cNvPr id="17" name="object 17"/>
            <p:cNvSpPr/>
            <p:nvPr/>
          </p:nvSpPr>
          <p:spPr>
            <a:xfrm>
              <a:off x="5865875" y="5526023"/>
              <a:ext cx="5218430" cy="462280"/>
            </a:xfrm>
            <a:custGeom>
              <a:avLst/>
              <a:gdLst/>
              <a:ahLst/>
              <a:cxnLst/>
              <a:rect l="l" t="t" r="r" b="b"/>
              <a:pathLst>
                <a:path w="5218430" h="462279">
                  <a:moveTo>
                    <a:pt x="5218176" y="0"/>
                  </a:moveTo>
                  <a:lnTo>
                    <a:pt x="0" y="0"/>
                  </a:lnTo>
                  <a:lnTo>
                    <a:pt x="0" y="461772"/>
                  </a:lnTo>
                  <a:lnTo>
                    <a:pt x="5218176" y="461772"/>
                  </a:lnTo>
                  <a:lnTo>
                    <a:pt x="5218176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502069" y="5532119"/>
              <a:ext cx="951654" cy="462280"/>
            </a:xfrm>
            <a:custGeom>
              <a:avLst/>
              <a:gdLst/>
              <a:ahLst/>
              <a:cxnLst/>
              <a:rect l="l" t="t" r="r" b="b"/>
              <a:pathLst>
                <a:path w="536575" h="462279">
                  <a:moveTo>
                    <a:pt x="387985" y="0"/>
                  </a:moveTo>
                  <a:lnTo>
                    <a:pt x="148462" y="0"/>
                  </a:lnTo>
                  <a:lnTo>
                    <a:pt x="0" y="230885"/>
                  </a:lnTo>
                  <a:lnTo>
                    <a:pt x="148462" y="461771"/>
                  </a:lnTo>
                  <a:lnTo>
                    <a:pt x="387985" y="461771"/>
                  </a:lnTo>
                  <a:lnTo>
                    <a:pt x="536448" y="230885"/>
                  </a:lnTo>
                  <a:lnTo>
                    <a:pt x="387985" y="0"/>
                  </a:lnTo>
                  <a:close/>
                </a:path>
              </a:pathLst>
            </a:custGeom>
            <a:solidFill>
              <a:srgbClr val="8B8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2857" y="4467718"/>
            <a:ext cx="676943" cy="609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2082880" y="614107"/>
            <a:ext cx="3314700" cy="2859405"/>
          </a:xfrm>
          <a:custGeom>
            <a:avLst/>
            <a:gdLst/>
            <a:ahLst/>
            <a:cxnLst/>
            <a:rect l="l" t="t" r="r" b="b"/>
            <a:pathLst>
              <a:path w="3314700" h="2859404">
                <a:moveTo>
                  <a:pt x="0" y="1429512"/>
                </a:moveTo>
                <a:lnTo>
                  <a:pt x="918971" y="0"/>
                </a:lnTo>
                <a:lnTo>
                  <a:pt x="2395728" y="0"/>
                </a:lnTo>
                <a:lnTo>
                  <a:pt x="3314700" y="1429512"/>
                </a:lnTo>
                <a:lnTo>
                  <a:pt x="2395728" y="2859024"/>
                </a:lnTo>
                <a:lnTo>
                  <a:pt x="918971" y="2859024"/>
                </a:lnTo>
                <a:lnTo>
                  <a:pt x="0" y="1429512"/>
                </a:lnTo>
                <a:close/>
              </a:path>
            </a:pathLst>
          </a:custGeom>
          <a:ln w="76200">
            <a:solidFill>
              <a:srgbClr val="8BD9E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05357" y="583817"/>
            <a:ext cx="3408872" cy="2919985"/>
          </a:xfrm>
          <a:custGeom>
            <a:avLst/>
            <a:gdLst/>
            <a:ahLst/>
            <a:cxnLst/>
            <a:rect l="l" t="t" r="r" b="b"/>
            <a:pathLst>
              <a:path w="3314700" h="2859404">
                <a:moveTo>
                  <a:pt x="0" y="1429512"/>
                </a:moveTo>
                <a:lnTo>
                  <a:pt x="918972" y="0"/>
                </a:lnTo>
                <a:lnTo>
                  <a:pt x="2395728" y="0"/>
                </a:lnTo>
                <a:lnTo>
                  <a:pt x="3314700" y="1429512"/>
                </a:lnTo>
                <a:lnTo>
                  <a:pt x="2395728" y="2859024"/>
                </a:lnTo>
                <a:lnTo>
                  <a:pt x="918972" y="2859024"/>
                </a:lnTo>
                <a:lnTo>
                  <a:pt x="0" y="1429512"/>
                </a:lnTo>
                <a:close/>
              </a:path>
            </a:pathLst>
          </a:custGeom>
          <a:ln w="76200">
            <a:solidFill>
              <a:srgbClr val="8BD9E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443547" y="1967048"/>
            <a:ext cx="2585653" cy="941027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algn="ctr">
              <a:lnSpc>
                <a:spcPct val="99300"/>
              </a:lnSpc>
              <a:spcBef>
                <a:spcPts val="114"/>
              </a:spcBef>
            </a:pPr>
            <a:r>
              <a:rPr lang="ru-RU" sz="15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Участвует</a:t>
            </a:r>
            <a:r>
              <a:rPr lang="ru-RU" sz="1500" b="1" spc="30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dirty="0" smtClean="0">
                <a:solidFill>
                  <a:srgbClr val="13385C"/>
                </a:solidFill>
                <a:latin typeface="Times New Roman"/>
                <a:cs typeface="Times New Roman"/>
              </a:rPr>
              <a:t>в</a:t>
            </a:r>
            <a:r>
              <a:rPr lang="ru-RU" sz="1500" b="1" spc="-2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формировании </a:t>
            </a:r>
            <a:r>
              <a:rPr lang="ru-RU" sz="1500" b="1" spc="-23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доходной</a:t>
            </a:r>
            <a:r>
              <a:rPr lang="ru-RU" sz="1500" b="1" spc="5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части</a:t>
            </a:r>
            <a:r>
              <a:rPr lang="ru-RU" sz="1500" b="1" spc="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бюджета </a:t>
            </a:r>
            <a:r>
              <a:rPr lang="ru-RU" sz="1500" b="1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(уплата</a:t>
            </a:r>
            <a:r>
              <a:rPr lang="ru-RU" sz="1500" b="1" spc="3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налогов</a:t>
            </a:r>
            <a:r>
              <a:rPr lang="ru-RU" sz="1500" b="1" spc="40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dirty="0" smtClean="0">
                <a:solidFill>
                  <a:srgbClr val="13385C"/>
                </a:solidFill>
                <a:latin typeface="Times New Roman"/>
                <a:cs typeface="Times New Roman"/>
              </a:rPr>
              <a:t>и</a:t>
            </a:r>
            <a:r>
              <a:rPr lang="ru-RU" sz="15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иных </a:t>
            </a:r>
            <a:r>
              <a:rPr lang="ru-RU" sz="1500" b="1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обязательных</a:t>
            </a:r>
            <a:r>
              <a:rPr lang="ru-RU" sz="1500" b="1" spc="2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платежей</a:t>
            </a:r>
            <a:r>
              <a:rPr lang="ru-RU" sz="1500" b="1" spc="-5" dirty="0" smtClean="0">
                <a:solidFill>
                  <a:srgbClr val="13385C"/>
                </a:solidFill>
                <a:latin typeface="Calibri"/>
                <a:cs typeface="Calibri"/>
              </a:rPr>
              <a:t>)</a:t>
            </a:r>
            <a:endParaRPr lang="ru-RU" sz="1500" b="1" dirty="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510021" y="1541885"/>
            <a:ext cx="1210310" cy="1043940"/>
          </a:xfrm>
          <a:custGeom>
            <a:avLst/>
            <a:gdLst/>
            <a:ahLst/>
            <a:cxnLst/>
            <a:rect l="l" t="t" r="r" b="b"/>
            <a:pathLst>
              <a:path w="1210310" h="1043939">
                <a:moveTo>
                  <a:pt x="874522" y="0"/>
                </a:moveTo>
                <a:lnTo>
                  <a:pt x="335534" y="0"/>
                </a:lnTo>
                <a:lnTo>
                  <a:pt x="0" y="521970"/>
                </a:lnTo>
                <a:lnTo>
                  <a:pt x="335534" y="1043939"/>
                </a:lnTo>
                <a:lnTo>
                  <a:pt x="874522" y="1043939"/>
                </a:lnTo>
                <a:lnTo>
                  <a:pt x="1210056" y="521970"/>
                </a:lnTo>
                <a:lnTo>
                  <a:pt x="874522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chemeClr val="accent5">
                    <a:lumMod val="50000"/>
                  </a:schemeClr>
                </a:solidFill>
              </a:ln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658738" y="2112264"/>
            <a:ext cx="91287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25" dirty="0" smtClean="0">
                <a:solidFill>
                  <a:srgbClr val="FFFFFF"/>
                </a:solidFill>
                <a:latin typeface="Arial"/>
                <a:cs typeface="Arial"/>
              </a:rPr>
              <a:t>БЮДЖЕТ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053055" y="821525"/>
            <a:ext cx="1288382" cy="1105279"/>
          </a:xfrm>
          <a:custGeom>
            <a:avLst/>
            <a:gdLst/>
            <a:ahLst/>
            <a:cxnLst/>
            <a:rect l="l" t="t" r="r" b="b"/>
            <a:pathLst>
              <a:path w="1210310" h="1042669">
                <a:moveTo>
                  <a:pt x="875029" y="0"/>
                </a:moveTo>
                <a:lnTo>
                  <a:pt x="335025" y="0"/>
                </a:lnTo>
                <a:lnTo>
                  <a:pt x="0" y="521207"/>
                </a:lnTo>
                <a:lnTo>
                  <a:pt x="335025" y="1042415"/>
                </a:lnTo>
                <a:lnTo>
                  <a:pt x="875029" y="1042415"/>
                </a:lnTo>
                <a:lnTo>
                  <a:pt x="1210056" y="521207"/>
                </a:lnTo>
                <a:lnTo>
                  <a:pt x="875029" y="0"/>
                </a:lnTo>
                <a:close/>
              </a:path>
            </a:pathLst>
          </a:custGeom>
          <a:solidFill>
            <a:srgbClr val="1B38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6501510" y="3052317"/>
            <a:ext cx="607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100%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165085" y="2043810"/>
            <a:ext cx="607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100%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48" name="object 4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91756" y="1475232"/>
            <a:ext cx="560831" cy="536448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3199152" y="1500674"/>
            <a:ext cx="996187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050" b="1" spc="-25" dirty="0" smtClean="0">
                <a:solidFill>
                  <a:srgbClr val="FFFFFF"/>
                </a:solidFill>
                <a:latin typeface="Arial"/>
                <a:cs typeface="Arial"/>
              </a:rPr>
              <a:t>ГРАЖДАНИН РАЙОНА</a:t>
            </a:r>
            <a:endParaRPr sz="1050" dirty="0">
              <a:latin typeface="Arial"/>
              <a:cs typeface="Arial"/>
            </a:endParaRPr>
          </a:p>
        </p:txBody>
      </p:sp>
      <p:pic>
        <p:nvPicPr>
          <p:cNvPr id="50" name="object 5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89398" y="888475"/>
            <a:ext cx="615696" cy="615696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7865985" y="779021"/>
            <a:ext cx="1209040" cy="1042669"/>
          </a:xfrm>
          <a:custGeom>
            <a:avLst/>
            <a:gdLst/>
            <a:ahLst/>
            <a:cxnLst/>
            <a:rect l="l" t="t" r="r" b="b"/>
            <a:pathLst>
              <a:path w="1209040" h="1042669">
                <a:moveTo>
                  <a:pt x="873505" y="0"/>
                </a:moveTo>
                <a:lnTo>
                  <a:pt x="335025" y="0"/>
                </a:lnTo>
                <a:lnTo>
                  <a:pt x="0" y="521208"/>
                </a:lnTo>
                <a:lnTo>
                  <a:pt x="335025" y="1042416"/>
                </a:lnTo>
                <a:lnTo>
                  <a:pt x="873505" y="1042416"/>
                </a:lnTo>
                <a:lnTo>
                  <a:pt x="1208531" y="521208"/>
                </a:lnTo>
                <a:lnTo>
                  <a:pt x="873505" y="0"/>
                </a:lnTo>
                <a:close/>
              </a:path>
            </a:pathLst>
          </a:custGeom>
          <a:solidFill>
            <a:srgbClr val="1B387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object 5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657" y="804671"/>
            <a:ext cx="615696" cy="615696"/>
          </a:xfrm>
          <a:prstGeom prst="rect">
            <a:avLst/>
          </a:prstGeom>
        </p:spPr>
      </p:pic>
      <p:sp>
        <p:nvSpPr>
          <p:cNvPr id="61" name="object 49"/>
          <p:cNvSpPr txBox="1"/>
          <p:nvPr/>
        </p:nvSpPr>
        <p:spPr>
          <a:xfrm>
            <a:off x="7972411" y="1420367"/>
            <a:ext cx="996187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050" b="1" spc="-25" dirty="0" smtClean="0">
                <a:solidFill>
                  <a:srgbClr val="FFFFFF"/>
                </a:solidFill>
                <a:latin typeface="Arial"/>
                <a:cs typeface="Arial"/>
              </a:rPr>
              <a:t>ГРАЖДАНИН РАЙОНА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62" name="object 29"/>
          <p:cNvSpPr txBox="1"/>
          <p:nvPr/>
        </p:nvSpPr>
        <p:spPr>
          <a:xfrm>
            <a:off x="7142828" y="1756356"/>
            <a:ext cx="2763172" cy="142474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ru-RU" sz="15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Получает</a:t>
            </a:r>
            <a:r>
              <a:rPr lang="ru-RU" sz="1500" b="1" spc="5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социальные</a:t>
            </a:r>
            <a:r>
              <a:rPr lang="ru-RU" sz="1500" b="1" spc="30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гарантии</a:t>
            </a:r>
            <a:r>
              <a:rPr lang="ru-RU" sz="15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по </a:t>
            </a:r>
            <a:r>
              <a:rPr lang="ru-RU" sz="1500" b="1" spc="-23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предоставлению</a:t>
            </a:r>
            <a:r>
              <a:rPr lang="ru-RU" sz="15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муниципальных </a:t>
            </a:r>
            <a:r>
              <a:rPr lang="ru-RU" sz="15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20" dirty="0" smtClean="0">
                <a:solidFill>
                  <a:srgbClr val="13385C"/>
                </a:solidFill>
                <a:latin typeface="Times New Roman"/>
                <a:cs typeface="Times New Roman"/>
              </a:rPr>
              <a:t>услуг</a:t>
            </a:r>
            <a:r>
              <a:rPr lang="ru-RU" sz="1500" b="1" spc="-1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(образование, </a:t>
            </a:r>
            <a:r>
              <a:rPr lang="ru-RU" sz="1500" b="1" spc="-15" dirty="0" smtClean="0">
                <a:solidFill>
                  <a:srgbClr val="13385C"/>
                </a:solidFill>
                <a:latin typeface="Times New Roman"/>
                <a:cs typeface="Times New Roman"/>
              </a:rPr>
              <a:t>культура</a:t>
            </a:r>
            <a:r>
              <a:rPr lang="ru-RU" sz="15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dirty="0" smtClean="0">
                <a:solidFill>
                  <a:srgbClr val="13385C"/>
                </a:solidFill>
                <a:latin typeface="Times New Roman"/>
                <a:cs typeface="Times New Roman"/>
              </a:rPr>
              <a:t>и </a:t>
            </a:r>
            <a:r>
              <a:rPr lang="ru-RU" sz="1500" b="1" spc="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спорт,</a:t>
            </a:r>
            <a:r>
              <a:rPr lang="ru-RU" sz="1500" b="1" spc="3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ru-RU" sz="15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социальные</a:t>
            </a:r>
            <a:r>
              <a:rPr lang="ru-RU" sz="1500" b="1" spc="40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льготы)</a:t>
            </a:r>
            <a:endParaRPr lang="ru-RU" sz="1500" b="1" dirty="0">
              <a:latin typeface="Times New Roman"/>
              <a:cs typeface="Times New Roman"/>
            </a:endParaRPr>
          </a:p>
        </p:txBody>
      </p:sp>
      <p:pic>
        <p:nvPicPr>
          <p:cNvPr id="63" name="object 3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91326" y="1523165"/>
            <a:ext cx="647700" cy="647700"/>
          </a:xfrm>
          <a:prstGeom prst="rect">
            <a:avLst/>
          </a:prstGeom>
        </p:spPr>
      </p:pic>
      <p:sp>
        <p:nvSpPr>
          <p:cNvPr id="65" name="object 29"/>
          <p:cNvSpPr txBox="1"/>
          <p:nvPr/>
        </p:nvSpPr>
        <p:spPr>
          <a:xfrm>
            <a:off x="2362200" y="4391285"/>
            <a:ext cx="5329233" cy="976421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065" marR="5080" algn="ctr">
              <a:lnSpc>
                <a:spcPct val="89700"/>
              </a:lnSpc>
              <a:spcBef>
                <a:spcPts val="240"/>
              </a:spcBef>
            </a:pPr>
            <a:r>
              <a:rPr lang="ru-RU" sz="16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Публичные слушания </a:t>
            </a:r>
            <a:r>
              <a:rPr lang="ru-RU" sz="16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проекта </a:t>
            </a:r>
            <a:r>
              <a:rPr lang="ru-RU" sz="16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решения</a:t>
            </a:r>
            <a:r>
              <a:rPr lang="ru-RU" sz="1600" b="1" spc="1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Совета</a:t>
            </a:r>
            <a:r>
              <a:rPr lang="ru-RU" sz="1600" b="1" spc="30" dirty="0" smtClean="0">
                <a:solidFill>
                  <a:srgbClr val="13385C"/>
                </a:solidFill>
                <a:latin typeface="Times New Roman"/>
                <a:cs typeface="Times New Roman"/>
              </a:rPr>
              <a:t> муниципального образования «Ахтубинский район»</a:t>
            </a:r>
            <a:r>
              <a:rPr lang="ru-RU" sz="1600" b="1" dirty="0" smtClean="0">
                <a:solidFill>
                  <a:srgbClr val="13385C"/>
                </a:solidFill>
                <a:latin typeface="Times New Roman"/>
                <a:cs typeface="Times New Roman"/>
              </a:rPr>
              <a:t>   </a:t>
            </a:r>
            <a:r>
              <a:rPr lang="ru-RU" sz="1600" b="1" spc="-15" dirty="0" smtClean="0">
                <a:solidFill>
                  <a:srgbClr val="13385C"/>
                </a:solidFill>
                <a:latin typeface="Times New Roman"/>
                <a:cs typeface="Times New Roman"/>
              </a:rPr>
              <a:t>об</a:t>
            </a:r>
            <a:r>
              <a:rPr lang="ru-RU" sz="1600" b="1" spc="20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исполнении </a:t>
            </a:r>
            <a:r>
              <a:rPr lang="ru-RU" sz="16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местного</a:t>
            </a:r>
            <a:r>
              <a:rPr lang="ru-RU" sz="1600" b="1" spc="30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бюджета</a:t>
            </a:r>
            <a:endParaRPr lang="ru-RU" sz="1600" b="1" dirty="0" smtClean="0">
              <a:latin typeface="Times New Roman"/>
              <a:cs typeface="Times New Roman"/>
            </a:endParaRPr>
          </a:p>
          <a:p>
            <a:pPr marL="4445" algn="ctr">
              <a:lnSpc>
                <a:spcPct val="100000"/>
              </a:lnSpc>
              <a:spcBef>
                <a:spcPts val="310"/>
              </a:spcBef>
              <a:tabLst>
                <a:tab pos="1575435" algn="l"/>
              </a:tabLst>
            </a:pPr>
            <a:r>
              <a:rPr lang="ru-RU" sz="1600" b="1" spc="-5" dirty="0" smtClean="0">
                <a:solidFill>
                  <a:srgbClr val="13385C"/>
                </a:solidFill>
                <a:latin typeface="Times New Roman"/>
                <a:cs typeface="Times New Roman"/>
              </a:rPr>
              <a:t>(проходят</a:t>
            </a:r>
            <a:r>
              <a:rPr lang="ru-RU" sz="1600" b="1" spc="3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5" dirty="0" smtClean="0">
                <a:solidFill>
                  <a:srgbClr val="13385C"/>
                </a:solidFill>
                <a:latin typeface="Times New Roman"/>
                <a:cs typeface="Times New Roman"/>
              </a:rPr>
              <a:t>ежегодно</a:t>
            </a:r>
            <a:r>
              <a:rPr lang="ru-RU" sz="1600" b="1" spc="75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13385C"/>
                </a:solidFill>
                <a:latin typeface="Times New Roman"/>
                <a:cs typeface="Times New Roman"/>
              </a:rPr>
              <a:t>в июне)</a:t>
            </a:r>
            <a:endParaRPr lang="ru-RU" sz="1600" b="1" dirty="0">
              <a:latin typeface="Times New Roman"/>
              <a:cs typeface="Times New Roman"/>
            </a:endParaRPr>
          </a:p>
        </p:txBody>
      </p:sp>
      <p:sp>
        <p:nvSpPr>
          <p:cNvPr id="66" name="object 2"/>
          <p:cNvSpPr txBox="1"/>
          <p:nvPr/>
        </p:nvSpPr>
        <p:spPr>
          <a:xfrm>
            <a:off x="693025" y="3871333"/>
            <a:ext cx="8382000" cy="255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0575">
              <a:lnSpc>
                <a:spcPts val="1870"/>
              </a:lnSpc>
              <a:spcBef>
                <a:spcPts val="95"/>
              </a:spcBef>
            </a:pPr>
            <a:r>
              <a:rPr lang="ru-RU" sz="1600" b="1" u="sng" spc="-25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УЧАСТИЕ ГРАЖДАН В ФОРМИРОВАНИИ И УТВЕРЖДЕНИИ БЮДЖЕТА</a:t>
            </a:r>
            <a:endParaRPr sz="1600" u="sng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7" name="object 47"/>
          <p:cNvSpPr txBox="1"/>
          <p:nvPr/>
        </p:nvSpPr>
        <p:spPr>
          <a:xfrm>
            <a:off x="4186010" y="5567344"/>
            <a:ext cx="6123901" cy="10874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 marR="159385" algn="ctr">
              <a:lnSpc>
                <a:spcPct val="100000"/>
              </a:lnSpc>
              <a:spcBef>
                <a:spcPts val="100"/>
              </a:spcBef>
            </a:pPr>
            <a:r>
              <a:rPr sz="1600" b="1" spc="-10" dirty="0" err="1">
                <a:solidFill>
                  <a:srgbClr val="13385C"/>
                </a:solidFill>
                <a:latin typeface="Times New Roman"/>
                <a:cs typeface="Times New Roman"/>
              </a:rPr>
              <a:t>Публичные</a:t>
            </a:r>
            <a:r>
              <a:rPr sz="1600" b="1" spc="-10" dirty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 err="1" smtClean="0">
                <a:solidFill>
                  <a:srgbClr val="13385C"/>
                </a:solidFill>
                <a:latin typeface="Times New Roman"/>
                <a:cs typeface="Times New Roman"/>
              </a:rPr>
              <a:t>слушания</a:t>
            </a:r>
            <a:r>
              <a:rPr lang="ru-RU" sz="16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 по </a:t>
            </a:r>
            <a:r>
              <a:rPr sz="1600" b="1" spc="-10" dirty="0" err="1" smtClean="0">
                <a:solidFill>
                  <a:srgbClr val="13385C"/>
                </a:solidFill>
                <a:latin typeface="Times New Roman"/>
                <a:cs typeface="Times New Roman"/>
              </a:rPr>
              <a:t>проект</a:t>
            </a:r>
            <a:r>
              <a:rPr lang="ru-RU" sz="16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у</a:t>
            </a:r>
            <a:r>
              <a:rPr sz="16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13385C"/>
                </a:solidFill>
                <a:latin typeface="Times New Roman"/>
                <a:cs typeface="Times New Roman"/>
              </a:rPr>
              <a:t>решения </a:t>
            </a:r>
            <a:r>
              <a:rPr sz="1600" b="1" spc="-10" dirty="0" err="1">
                <a:solidFill>
                  <a:srgbClr val="13385C"/>
                </a:solidFill>
                <a:latin typeface="Times New Roman"/>
                <a:cs typeface="Times New Roman"/>
              </a:rPr>
              <a:t>Совета</a:t>
            </a:r>
            <a:r>
              <a:rPr sz="1600" b="1" spc="-10" dirty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>
                <a:solidFill>
                  <a:srgbClr val="13385C"/>
                </a:solidFill>
                <a:latin typeface="Times New Roman"/>
                <a:cs typeface="Times New Roman"/>
              </a:rPr>
              <a:t>муниципального образования </a:t>
            </a:r>
            <a:endParaRPr lang="ru-RU" sz="1600" b="1" spc="-10" dirty="0" smtClean="0">
              <a:solidFill>
                <a:srgbClr val="13385C"/>
              </a:solidFill>
              <a:latin typeface="Times New Roman"/>
              <a:cs typeface="Times New Roman"/>
            </a:endParaRPr>
          </a:p>
          <a:p>
            <a:pPr marL="161925" marR="159385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«</a:t>
            </a:r>
            <a:r>
              <a:rPr lang="ru-RU" sz="1600" b="1" spc="-10" dirty="0">
                <a:solidFill>
                  <a:srgbClr val="13385C"/>
                </a:solidFill>
                <a:latin typeface="Times New Roman"/>
                <a:cs typeface="Times New Roman"/>
              </a:rPr>
              <a:t>Ахтубинский район</a:t>
            </a:r>
            <a:r>
              <a:rPr lang="ru-RU" sz="16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»</a:t>
            </a:r>
            <a:r>
              <a:rPr sz="1600" b="1" spc="-10" dirty="0" smtClean="0">
                <a:solidFill>
                  <a:srgbClr val="13385C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13385C"/>
                </a:solidFill>
                <a:latin typeface="Times New Roman"/>
                <a:cs typeface="Times New Roman"/>
              </a:rPr>
              <a:t>о бюджете</a:t>
            </a:r>
          </a:p>
          <a:p>
            <a:pPr marL="2540" algn="ctr">
              <a:lnSpc>
                <a:spcPct val="100000"/>
              </a:lnSpc>
              <a:spcBef>
                <a:spcPts val="505"/>
              </a:spcBef>
              <a:tabLst>
                <a:tab pos="1788795" algn="l"/>
              </a:tabLst>
            </a:pPr>
            <a:r>
              <a:rPr sz="1600" b="1" spc="-10" dirty="0">
                <a:solidFill>
                  <a:srgbClr val="13385C"/>
                </a:solidFill>
                <a:latin typeface="Times New Roman"/>
                <a:cs typeface="Times New Roman"/>
              </a:rPr>
              <a:t>(проходят </a:t>
            </a:r>
            <a:r>
              <a:rPr sz="1600" b="1" spc="-10" dirty="0" err="1">
                <a:solidFill>
                  <a:srgbClr val="13385C"/>
                </a:solidFill>
                <a:latin typeface="Times New Roman"/>
                <a:cs typeface="Times New Roman"/>
              </a:rPr>
              <a:t>ежегодно</a:t>
            </a:r>
            <a:r>
              <a:rPr sz="1600" b="1" spc="-10" dirty="0">
                <a:solidFill>
                  <a:srgbClr val="13385C"/>
                </a:solidFill>
                <a:latin typeface="Times New Roman"/>
                <a:cs typeface="Times New Roman"/>
              </a:rPr>
              <a:t> в</a:t>
            </a:r>
            <a:r>
              <a:rPr lang="ru-RU" sz="1600" b="1" spc="-10" dirty="0">
                <a:solidFill>
                  <a:srgbClr val="13385C"/>
                </a:solidFill>
                <a:latin typeface="Times New Roman"/>
                <a:cs typeface="Times New Roman"/>
              </a:rPr>
              <a:t> декабре</a:t>
            </a:r>
            <a:r>
              <a:rPr sz="1600" b="1" spc="-10" dirty="0">
                <a:solidFill>
                  <a:srgbClr val="13385C"/>
                </a:solidFill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71" name="object 43"/>
          <p:cNvPicPr/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76600" y="5638800"/>
            <a:ext cx="776175" cy="860707"/>
          </a:xfrm>
          <a:prstGeom prst="rect">
            <a:avLst/>
          </a:prstGeom>
        </p:spPr>
      </p:pic>
      <p:grpSp>
        <p:nvGrpSpPr>
          <p:cNvPr id="72" name="object 2"/>
          <p:cNvGrpSpPr/>
          <p:nvPr/>
        </p:nvGrpSpPr>
        <p:grpSpPr>
          <a:xfrm>
            <a:off x="10296143" y="7620"/>
            <a:ext cx="1896403" cy="6850634"/>
            <a:chOff x="10296143" y="7620"/>
            <a:chExt cx="1896403" cy="6850634"/>
          </a:xfrm>
        </p:grpSpPr>
        <p:sp>
          <p:nvSpPr>
            <p:cNvPr id="74" name="object 5"/>
            <p:cNvSpPr/>
            <p:nvPr/>
          </p:nvSpPr>
          <p:spPr>
            <a:xfrm>
              <a:off x="11524487" y="7620"/>
              <a:ext cx="668020" cy="1306195"/>
            </a:xfrm>
            <a:custGeom>
              <a:avLst/>
              <a:gdLst/>
              <a:ahLst/>
              <a:cxnLst/>
              <a:rect l="l" t="t" r="r" b="b"/>
              <a:pathLst>
                <a:path w="668020" h="1306195">
                  <a:moveTo>
                    <a:pt x="667511" y="0"/>
                  </a:moveTo>
                  <a:lnTo>
                    <a:pt x="380618" y="0"/>
                  </a:lnTo>
                  <a:lnTo>
                    <a:pt x="0" y="653033"/>
                  </a:lnTo>
                  <a:lnTo>
                    <a:pt x="380618" y="1306067"/>
                  </a:lnTo>
                  <a:lnTo>
                    <a:pt x="667511" y="1306067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E8F7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6"/>
            <p:cNvSpPr/>
            <p:nvPr/>
          </p:nvSpPr>
          <p:spPr>
            <a:xfrm>
              <a:off x="10296143" y="2112264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34"/>
                  </a:lnTo>
                  <a:lnTo>
                    <a:pt x="380619" y="1306068"/>
                  </a:lnTo>
                  <a:lnTo>
                    <a:pt x="1134236" y="1306068"/>
                  </a:lnTo>
                  <a:lnTo>
                    <a:pt x="1514855" y="653034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BAE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"/>
            <p:cNvSpPr/>
            <p:nvPr/>
          </p:nvSpPr>
          <p:spPr>
            <a:xfrm>
              <a:off x="11524487" y="1420367"/>
              <a:ext cx="668020" cy="1304925"/>
            </a:xfrm>
            <a:custGeom>
              <a:avLst/>
              <a:gdLst/>
              <a:ahLst/>
              <a:cxnLst/>
              <a:rect l="l" t="t" r="r" b="b"/>
              <a:pathLst>
                <a:path w="668020" h="1304925">
                  <a:moveTo>
                    <a:pt x="667511" y="0"/>
                  </a:moveTo>
                  <a:lnTo>
                    <a:pt x="380110" y="0"/>
                  </a:lnTo>
                  <a:lnTo>
                    <a:pt x="0" y="652272"/>
                  </a:lnTo>
                  <a:lnTo>
                    <a:pt x="380110" y="1304544"/>
                  </a:lnTo>
                  <a:lnTo>
                    <a:pt x="667511" y="1304544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D1ED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8"/>
            <p:cNvSpPr/>
            <p:nvPr/>
          </p:nvSpPr>
          <p:spPr>
            <a:xfrm>
              <a:off x="10296143" y="3525011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33"/>
                  </a:lnTo>
                  <a:lnTo>
                    <a:pt x="380619" y="1306068"/>
                  </a:lnTo>
                  <a:lnTo>
                    <a:pt x="1134236" y="1306068"/>
                  </a:lnTo>
                  <a:lnTo>
                    <a:pt x="1514855" y="653033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3AB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9"/>
            <p:cNvSpPr/>
            <p:nvPr/>
          </p:nvSpPr>
          <p:spPr>
            <a:xfrm>
              <a:off x="11524487" y="2831592"/>
              <a:ext cx="668020" cy="1306195"/>
            </a:xfrm>
            <a:custGeom>
              <a:avLst/>
              <a:gdLst/>
              <a:ahLst/>
              <a:cxnLst/>
              <a:rect l="l" t="t" r="r" b="b"/>
              <a:pathLst>
                <a:path w="668020" h="1306195">
                  <a:moveTo>
                    <a:pt x="667511" y="0"/>
                  </a:moveTo>
                  <a:lnTo>
                    <a:pt x="380618" y="0"/>
                  </a:lnTo>
                  <a:lnTo>
                    <a:pt x="0" y="653034"/>
                  </a:lnTo>
                  <a:lnTo>
                    <a:pt x="380618" y="1306068"/>
                  </a:lnTo>
                  <a:lnTo>
                    <a:pt x="667511" y="1306068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10"/>
            <p:cNvSpPr/>
            <p:nvPr/>
          </p:nvSpPr>
          <p:spPr>
            <a:xfrm>
              <a:off x="10296143" y="4936235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21"/>
                  </a:lnTo>
                  <a:lnTo>
                    <a:pt x="380619" y="1306042"/>
                  </a:lnTo>
                  <a:lnTo>
                    <a:pt x="1134236" y="1306042"/>
                  </a:lnTo>
                  <a:lnTo>
                    <a:pt x="1514855" y="653021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13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11"/>
            <p:cNvSpPr/>
            <p:nvPr/>
          </p:nvSpPr>
          <p:spPr>
            <a:xfrm>
              <a:off x="11524487" y="4244340"/>
              <a:ext cx="668020" cy="1304925"/>
            </a:xfrm>
            <a:custGeom>
              <a:avLst/>
              <a:gdLst/>
              <a:ahLst/>
              <a:cxnLst/>
              <a:rect l="l" t="t" r="r" b="b"/>
              <a:pathLst>
                <a:path w="668020" h="1304925">
                  <a:moveTo>
                    <a:pt x="667511" y="0"/>
                  </a:moveTo>
                  <a:lnTo>
                    <a:pt x="380110" y="0"/>
                  </a:lnTo>
                  <a:lnTo>
                    <a:pt x="0" y="652272"/>
                  </a:lnTo>
                  <a:lnTo>
                    <a:pt x="380110" y="1304544"/>
                  </a:lnTo>
                  <a:lnTo>
                    <a:pt x="667511" y="1304544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1881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12"/>
            <p:cNvSpPr/>
            <p:nvPr/>
          </p:nvSpPr>
          <p:spPr>
            <a:xfrm>
              <a:off x="10379621" y="5655564"/>
              <a:ext cx="1812925" cy="1202690"/>
            </a:xfrm>
            <a:custGeom>
              <a:avLst/>
              <a:gdLst/>
              <a:ahLst/>
              <a:cxnLst/>
              <a:rect l="l" t="t" r="r" b="b"/>
              <a:pathLst>
                <a:path w="1812925" h="1202690">
                  <a:moveTo>
                    <a:pt x="1347889" y="1202436"/>
                  </a:moveTo>
                  <a:lnTo>
                    <a:pt x="1051267" y="693420"/>
                  </a:lnTo>
                  <a:lnTo>
                    <a:pt x="296633" y="693420"/>
                  </a:lnTo>
                  <a:lnTo>
                    <a:pt x="0" y="1202436"/>
                  </a:lnTo>
                  <a:lnTo>
                    <a:pt x="1347889" y="1202436"/>
                  </a:lnTo>
                  <a:close/>
                </a:path>
                <a:path w="1812925" h="1202690">
                  <a:moveTo>
                    <a:pt x="1812378" y="0"/>
                  </a:moveTo>
                  <a:lnTo>
                    <a:pt x="1525485" y="0"/>
                  </a:lnTo>
                  <a:lnTo>
                    <a:pt x="1144866" y="653021"/>
                  </a:lnTo>
                  <a:lnTo>
                    <a:pt x="1465097" y="1202436"/>
                  </a:lnTo>
                  <a:lnTo>
                    <a:pt x="1812378" y="1202436"/>
                  </a:lnTo>
                  <a:lnTo>
                    <a:pt x="1812378" y="0"/>
                  </a:lnTo>
                  <a:close/>
                </a:path>
              </a:pathLst>
            </a:custGeom>
            <a:solidFill>
              <a:srgbClr val="13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Шестиугольник 81"/>
          <p:cNvSpPr/>
          <p:nvPr/>
        </p:nvSpPr>
        <p:spPr>
          <a:xfrm>
            <a:off x="10058400" y="606002"/>
            <a:ext cx="1800097" cy="1457853"/>
          </a:xfrm>
          <a:prstGeom prst="hexagon">
            <a:avLst/>
          </a:prstGeom>
          <a:blipFill dpi="0"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object 2"/>
          <p:cNvSpPr txBox="1"/>
          <p:nvPr/>
        </p:nvSpPr>
        <p:spPr>
          <a:xfrm>
            <a:off x="559104" y="347598"/>
            <a:ext cx="1384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ru-RU" sz="1600" b="1" spc="-50" dirty="0">
                <a:solidFill>
                  <a:schemeClr val="tx2"/>
                </a:solidFill>
                <a:latin typeface="Arial"/>
                <a:cs typeface="Arial"/>
              </a:rPr>
              <a:t>5</a:t>
            </a:r>
            <a:endParaRPr sz="1600" b="1" spc="-5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2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589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1166666" y="78681"/>
            <a:ext cx="8382000" cy="2649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0575" algn="ctr">
              <a:lnSpc>
                <a:spcPts val="1870"/>
              </a:lnSpc>
              <a:spcBef>
                <a:spcPts val="95"/>
              </a:spcBef>
            </a:pPr>
            <a:r>
              <a:rPr lang="ru-RU"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ПОНЯТИЕ БЮДЖЕТА</a:t>
            </a:r>
            <a:endParaRPr sz="2000" b="1" dirty="0">
              <a:solidFill>
                <a:schemeClr val="tx2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1347940" y="928232"/>
            <a:ext cx="6864652" cy="3899865"/>
            <a:chOff x="2057400" y="685800"/>
            <a:chExt cx="8153400" cy="4724400"/>
          </a:xfrm>
        </p:grpSpPr>
        <p:sp>
          <p:nvSpPr>
            <p:cNvPr id="2" name="Шестиугольник 1"/>
            <p:cNvSpPr/>
            <p:nvPr/>
          </p:nvSpPr>
          <p:spPr>
            <a:xfrm>
              <a:off x="2057400" y="685800"/>
              <a:ext cx="1752600" cy="1447800"/>
            </a:xfrm>
            <a:prstGeom prst="hexagon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Шестиугольник 2"/>
            <p:cNvSpPr/>
            <p:nvPr/>
          </p:nvSpPr>
          <p:spPr>
            <a:xfrm>
              <a:off x="5257800" y="685800"/>
              <a:ext cx="1752600" cy="1447800"/>
            </a:xfrm>
            <a:prstGeom prst="hexagon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Шестиугольник 3"/>
            <p:cNvSpPr/>
            <p:nvPr/>
          </p:nvSpPr>
          <p:spPr>
            <a:xfrm>
              <a:off x="8458200" y="685800"/>
              <a:ext cx="1752600" cy="1447800"/>
            </a:xfrm>
            <a:prstGeom prst="hexagon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Шестиугольник 4"/>
            <p:cNvSpPr/>
            <p:nvPr/>
          </p:nvSpPr>
          <p:spPr>
            <a:xfrm>
              <a:off x="5257800" y="3581400"/>
              <a:ext cx="1752600" cy="1447800"/>
            </a:xfrm>
            <a:prstGeom prst="hexagon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Минус 6"/>
            <p:cNvSpPr/>
            <p:nvPr/>
          </p:nvSpPr>
          <p:spPr>
            <a:xfrm>
              <a:off x="3581400" y="1257300"/>
              <a:ext cx="1905000" cy="304800"/>
            </a:xfrm>
            <a:prstGeom prst="mathMinus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Минус 7"/>
            <p:cNvSpPr/>
            <p:nvPr/>
          </p:nvSpPr>
          <p:spPr>
            <a:xfrm>
              <a:off x="6781800" y="1257300"/>
              <a:ext cx="1905000" cy="304800"/>
            </a:xfrm>
            <a:prstGeom prst="mathMinus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7524750" y="1257701"/>
              <a:ext cx="419100" cy="29397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Минус 10"/>
            <p:cNvSpPr/>
            <p:nvPr/>
          </p:nvSpPr>
          <p:spPr>
            <a:xfrm>
              <a:off x="7581900" y="1359568"/>
              <a:ext cx="304800" cy="45719"/>
            </a:xfrm>
            <a:prstGeom prst="mathMinus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Минус 11"/>
            <p:cNvSpPr/>
            <p:nvPr/>
          </p:nvSpPr>
          <p:spPr>
            <a:xfrm>
              <a:off x="7581900" y="1416918"/>
              <a:ext cx="304800" cy="45719"/>
            </a:xfrm>
            <a:prstGeom prst="mathMinus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324350" y="1269932"/>
              <a:ext cx="419100" cy="29397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люс 13"/>
            <p:cNvSpPr/>
            <p:nvPr/>
          </p:nvSpPr>
          <p:spPr>
            <a:xfrm>
              <a:off x="4391526" y="1295400"/>
              <a:ext cx="304800" cy="228600"/>
            </a:xfrm>
            <a:prstGeom prst="mathPlus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Минус 14"/>
            <p:cNvSpPr/>
            <p:nvPr/>
          </p:nvSpPr>
          <p:spPr>
            <a:xfrm>
              <a:off x="2590800" y="4152900"/>
              <a:ext cx="3063240" cy="304800"/>
            </a:xfrm>
            <a:prstGeom prst="mathMinus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Минус 15"/>
            <p:cNvSpPr/>
            <p:nvPr/>
          </p:nvSpPr>
          <p:spPr>
            <a:xfrm>
              <a:off x="6629400" y="4152900"/>
              <a:ext cx="2971800" cy="304800"/>
            </a:xfrm>
            <a:prstGeom prst="mathMinus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Минус 16"/>
            <p:cNvSpPr/>
            <p:nvPr/>
          </p:nvSpPr>
          <p:spPr>
            <a:xfrm rot="5400000">
              <a:off x="7981950" y="2990850"/>
              <a:ext cx="2705100" cy="304800"/>
            </a:xfrm>
            <a:prstGeom prst="mathMinus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Минус 17"/>
            <p:cNvSpPr/>
            <p:nvPr/>
          </p:nvSpPr>
          <p:spPr>
            <a:xfrm rot="5400000">
              <a:off x="1570322" y="2990850"/>
              <a:ext cx="2705100" cy="304800"/>
            </a:xfrm>
            <a:prstGeom prst="mathMinus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2691466" y="4152900"/>
              <a:ext cx="419100" cy="293972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Минус 20"/>
            <p:cNvSpPr/>
            <p:nvPr/>
          </p:nvSpPr>
          <p:spPr>
            <a:xfrm rot="5400000">
              <a:off x="5184407" y="2705100"/>
              <a:ext cx="1905000" cy="304800"/>
            </a:xfrm>
            <a:prstGeom prst="mathMinus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2313389" y="2787347"/>
              <a:ext cx="1218966" cy="27853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object 29"/>
            <p:cNvSpPr txBox="1"/>
            <p:nvPr/>
          </p:nvSpPr>
          <p:spPr>
            <a:xfrm>
              <a:off x="2214947" y="2755878"/>
              <a:ext cx="1366453" cy="254081"/>
            </a:xfrm>
            <a:prstGeom prst="rect">
              <a:avLst/>
            </a:prstGeom>
          </p:spPr>
          <p:txBody>
            <a:bodyPr vert="horz" wrap="square" lIns="0" tIns="26670" rIns="0" bIns="0" rtlCol="0">
              <a:spAutoFit/>
            </a:bodyPr>
            <a:lstStyle/>
            <a:p>
              <a:pPr marL="12700" marR="5080" algn="ctr">
                <a:lnSpc>
                  <a:spcPct val="99300"/>
                </a:lnSpc>
                <a:spcBef>
                  <a:spcPts val="114"/>
                </a:spcBef>
              </a:pPr>
              <a:r>
                <a:rPr lang="ru-RU" sz="1200" b="1" spc="-10" dirty="0" smtClean="0">
                  <a:solidFill>
                    <a:schemeClr val="accent4">
                      <a:lumMod val="75000"/>
                    </a:schemeClr>
                  </a:solidFill>
                  <a:latin typeface="Times New Roman"/>
                  <a:cs typeface="Times New Roman"/>
                </a:rPr>
                <a:t>ДОХОДЫ</a:t>
              </a:r>
              <a:endParaRPr lang="ru-RU" sz="1200" b="1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5214686" y="2732728"/>
              <a:ext cx="1844441" cy="606407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8686800" y="2771065"/>
              <a:ext cx="1371600" cy="3048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6" name="object 29"/>
            <p:cNvSpPr txBox="1"/>
            <p:nvPr/>
          </p:nvSpPr>
          <p:spPr>
            <a:xfrm>
              <a:off x="5170119" y="2702007"/>
              <a:ext cx="1933576" cy="641765"/>
            </a:xfrm>
            <a:prstGeom prst="rect">
              <a:avLst/>
            </a:prstGeom>
          </p:spPr>
          <p:txBody>
            <a:bodyPr vert="horz" wrap="square" lIns="0" tIns="26670" rIns="0" bIns="0" rtlCol="0">
              <a:spAutoFit/>
            </a:bodyPr>
            <a:lstStyle/>
            <a:p>
              <a:pPr marL="12700" marR="5080" algn="ctr">
                <a:lnSpc>
                  <a:spcPct val="99300"/>
                </a:lnSpc>
                <a:spcBef>
                  <a:spcPts val="114"/>
                </a:spcBef>
              </a:pPr>
              <a:r>
                <a:rPr lang="ru-RU" sz="1100" b="1" spc="-10" dirty="0" smtClean="0">
                  <a:solidFill>
                    <a:schemeClr val="accent4">
                      <a:lumMod val="75000"/>
                    </a:schemeClr>
                  </a:solidFill>
                  <a:latin typeface="Times New Roman"/>
                  <a:cs typeface="Times New Roman"/>
                </a:rPr>
                <a:t>ИСТОЧНИКИ ФИНАНСИРОВАНИЯ ДЕФИЦИТА</a:t>
              </a:r>
              <a:endParaRPr lang="ru-RU" sz="1100" b="1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object 29"/>
            <p:cNvSpPr txBox="1"/>
            <p:nvPr/>
          </p:nvSpPr>
          <p:spPr>
            <a:xfrm>
              <a:off x="8681920" y="2796424"/>
              <a:ext cx="1366453" cy="254081"/>
            </a:xfrm>
            <a:prstGeom prst="rect">
              <a:avLst/>
            </a:prstGeom>
          </p:spPr>
          <p:txBody>
            <a:bodyPr vert="horz" wrap="square" lIns="0" tIns="26670" rIns="0" bIns="0" rtlCol="0">
              <a:spAutoFit/>
            </a:bodyPr>
            <a:lstStyle/>
            <a:p>
              <a:pPr marL="12700" marR="5080" algn="ctr">
                <a:lnSpc>
                  <a:spcPct val="99300"/>
                </a:lnSpc>
                <a:spcBef>
                  <a:spcPts val="114"/>
                </a:spcBef>
              </a:pPr>
              <a:r>
                <a:rPr lang="ru-RU" sz="1200" b="1" spc="-10" dirty="0">
                  <a:solidFill>
                    <a:schemeClr val="accent4">
                      <a:lumMod val="50000"/>
                    </a:schemeClr>
                  </a:solidFill>
                  <a:latin typeface="Times New Roman"/>
                  <a:cs typeface="Times New Roman"/>
                </a:rPr>
                <a:t>Р</a:t>
              </a:r>
              <a:r>
                <a:rPr lang="ru-RU" sz="1200" b="1" spc="-10" dirty="0" smtClean="0">
                  <a:solidFill>
                    <a:schemeClr val="accent4">
                      <a:lumMod val="50000"/>
                    </a:schemeClr>
                  </a:solidFill>
                  <a:latin typeface="Times New Roman"/>
                  <a:cs typeface="Times New Roman"/>
                </a:rPr>
                <a:t>АСХОДЫ</a:t>
              </a:r>
              <a:endParaRPr lang="ru-RU" sz="1200" b="1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5448300" y="5105400"/>
              <a:ext cx="1371600" cy="3048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object 29"/>
            <p:cNvSpPr txBox="1"/>
            <p:nvPr/>
          </p:nvSpPr>
          <p:spPr>
            <a:xfrm>
              <a:off x="5444223" y="5125890"/>
              <a:ext cx="1366453" cy="254081"/>
            </a:xfrm>
            <a:prstGeom prst="rect">
              <a:avLst/>
            </a:prstGeom>
          </p:spPr>
          <p:txBody>
            <a:bodyPr vert="horz" wrap="square" lIns="0" tIns="26670" rIns="0" bIns="0" rtlCol="0">
              <a:spAutoFit/>
            </a:bodyPr>
            <a:lstStyle/>
            <a:p>
              <a:pPr marL="12700" marR="5080" algn="ctr">
                <a:lnSpc>
                  <a:spcPct val="99300"/>
                </a:lnSpc>
                <a:spcBef>
                  <a:spcPts val="114"/>
                </a:spcBef>
              </a:pPr>
              <a:r>
                <a:rPr lang="ru-RU" sz="1200" b="1" spc="-10" dirty="0" smtClean="0">
                  <a:solidFill>
                    <a:schemeClr val="accent4">
                      <a:lumMod val="75000"/>
                    </a:schemeClr>
                  </a:solidFill>
                  <a:latin typeface="Times New Roman"/>
                  <a:cs typeface="Times New Roman"/>
                </a:rPr>
                <a:t>БЮДЖЕТ</a:t>
              </a:r>
              <a:endParaRPr lang="ru-RU" sz="1200" b="1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 rot="10800000">
              <a:off x="9134140" y="4137059"/>
              <a:ext cx="419100" cy="293972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" name="object 29"/>
          <p:cNvSpPr txBox="1"/>
          <p:nvPr/>
        </p:nvSpPr>
        <p:spPr>
          <a:xfrm>
            <a:off x="1325445" y="347598"/>
            <a:ext cx="10582605" cy="1014893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algn="l">
              <a:lnSpc>
                <a:spcPct val="99300"/>
              </a:lnSpc>
              <a:spcBef>
                <a:spcPts val="114"/>
              </a:spcBef>
            </a:pPr>
            <a:r>
              <a:rPr lang="ru-RU" sz="1600" b="1" dirty="0">
                <a:solidFill>
                  <a:srgbClr val="FF0000"/>
                </a:solidFill>
              </a:rPr>
              <a:t>Бюджет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 — форма образования и расходования денежных средств,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предназначенных для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финансового обеспечения задач и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функций государства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и местного самоуправления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12700" marR="5080" algn="r">
              <a:lnSpc>
                <a:spcPct val="99300"/>
              </a:lnSpc>
              <a:spcBef>
                <a:spcPts val="114"/>
              </a:spcBef>
            </a:pP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</a:rPr>
              <a:t>статья 6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Бюджетный кодекс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</a:rPr>
              <a:t>РФ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5" name="object 29"/>
          <p:cNvSpPr txBox="1"/>
          <p:nvPr/>
        </p:nvSpPr>
        <p:spPr>
          <a:xfrm>
            <a:off x="1394598" y="4815877"/>
            <a:ext cx="10639839" cy="1965923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algn="just" fontAlgn="base"/>
            <a:r>
              <a:rPr lang="ru-RU" sz="1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inherit"/>
              </a:rPr>
              <a:t>Бюджетная политика включает в себя определение соотношения между доходной и расходной частями бюджета. Здесь возможны три различных варианта:</a:t>
            </a:r>
            <a:endParaRPr lang="ru-RU" sz="1400" b="0" i="0" dirty="0" smtClean="0">
              <a:solidFill>
                <a:schemeClr val="accent4">
                  <a:lumMod val="75000"/>
                </a:schemeClr>
              </a:solidFill>
              <a:effectLst/>
              <a:latin typeface="Open Sans"/>
            </a:endParaRPr>
          </a:p>
          <a:p>
            <a:pPr marL="742950" lvl="1" indent="-285750" algn="just" fontAlgn="base">
              <a:buFont typeface="Arial"/>
              <a:buChar char="•"/>
            </a:pPr>
            <a:r>
              <a:rPr lang="ru-RU" sz="1400" b="0" i="0" u="sng" dirty="0" smtClean="0">
                <a:solidFill>
                  <a:srgbClr val="FF0000"/>
                </a:solidFill>
                <a:latin typeface="inherit"/>
              </a:rPr>
              <a:t>Сбалансированный бюджет </a:t>
            </a:r>
            <a:r>
              <a:rPr lang="ru-RU" sz="1400" b="0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inherit"/>
              </a:rPr>
              <a:t>– расходы бюджета равны доходам.</a:t>
            </a:r>
            <a:endParaRPr lang="ru-RU" sz="1400" b="0" i="0" dirty="0" smtClean="0">
              <a:solidFill>
                <a:schemeClr val="accent4">
                  <a:lumMod val="75000"/>
                </a:schemeClr>
              </a:solidFill>
              <a:effectLst/>
              <a:latin typeface="Open Sans"/>
            </a:endParaRPr>
          </a:p>
          <a:p>
            <a:pPr marL="742950" lvl="1" indent="-285750" algn="l" fontAlgn="base">
              <a:buFont typeface="Arial"/>
              <a:buChar char="•"/>
            </a:pPr>
            <a:r>
              <a:rPr lang="ru-RU" sz="1400" b="0" i="0" u="sng" dirty="0" smtClean="0">
                <a:solidFill>
                  <a:srgbClr val="FF0000"/>
                </a:solidFill>
                <a:effectLst/>
                <a:latin typeface="inherit"/>
              </a:rPr>
              <a:t>Дефицитный бюджет </a:t>
            </a:r>
            <a:r>
              <a:rPr lang="ru-RU" sz="1400" b="0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inherit"/>
              </a:rPr>
              <a:t>– расходы бюджета превышают доходы. </a:t>
            </a:r>
            <a:r>
              <a:rPr lang="ru-RU" sz="1400" b="0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Open Sans"/>
              </a:rPr>
              <a:t>Источниками финансирования могут выступать как внутренние, так и внешние источники. К внутренним источникам финансирования будут относиться такие как: </a:t>
            </a:r>
            <a:r>
              <a:rPr lang="ru-RU" sz="1400" b="0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inherit"/>
              </a:rPr>
              <a:t>бюджетные кредиты, полученные от других бюджетов и кредитных организаций; </a:t>
            </a:r>
            <a:r>
              <a:rPr lang="ru-RU" sz="1400" b="0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Open Sans"/>
              </a:rPr>
              <a:t>государственные займы, осуществляемые путем выпуска ценных бумаг, и другие. К внешним источникам финансирования будут относиться такие </a:t>
            </a:r>
            <a:r>
              <a:rPr lang="ru-RU" sz="1400" b="0" i="0" strike="sngStrike" dirty="0" smtClean="0">
                <a:solidFill>
                  <a:schemeClr val="accent4">
                    <a:lumMod val="75000"/>
                  </a:schemeClr>
                </a:solidFill>
                <a:effectLst/>
                <a:latin typeface="Open Sans"/>
              </a:rPr>
              <a:t>как</a:t>
            </a:r>
            <a:r>
              <a:rPr lang="ru-RU" sz="1400" b="0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Open Sans"/>
              </a:rPr>
              <a:t>: </a:t>
            </a:r>
            <a:r>
              <a:rPr lang="ru-RU" sz="1400" b="0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inherit"/>
              </a:rPr>
              <a:t>кредиты иностранных государств; </a:t>
            </a:r>
            <a:r>
              <a:rPr lang="ru-RU" sz="1400" b="0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Open Sans"/>
              </a:rPr>
              <a:t>кредиты кредитных организаций в иностранной валюте и другие.</a:t>
            </a:r>
          </a:p>
          <a:p>
            <a:pPr marL="742950" lvl="1" indent="-285750" algn="just" fontAlgn="base">
              <a:buFont typeface="Arial"/>
              <a:buChar char="•"/>
            </a:pPr>
            <a:r>
              <a:rPr lang="ru-RU" sz="1400" b="0" i="0" u="sng" dirty="0" err="1" smtClean="0">
                <a:solidFill>
                  <a:srgbClr val="FF0000"/>
                </a:solidFill>
                <a:effectLst/>
                <a:latin typeface="inherit"/>
              </a:rPr>
              <a:t>Профицитный</a:t>
            </a:r>
            <a:r>
              <a:rPr lang="ru-RU" sz="1400" b="0" i="0" u="sng" dirty="0" smtClean="0">
                <a:solidFill>
                  <a:srgbClr val="FF0000"/>
                </a:solidFill>
                <a:effectLst/>
                <a:latin typeface="inherit"/>
              </a:rPr>
              <a:t> бюджет </a:t>
            </a:r>
            <a:r>
              <a:rPr lang="ru-RU" sz="1400" b="0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inherit"/>
              </a:rPr>
              <a:t>– доходы бюджета превышают расходы.</a:t>
            </a:r>
            <a:endParaRPr lang="ru-RU" sz="1400" b="0" i="0" dirty="0">
              <a:solidFill>
                <a:schemeClr val="accent4">
                  <a:lumMod val="75000"/>
                </a:schemeClr>
              </a:solidFill>
              <a:effectLst/>
              <a:latin typeface="Open Sans"/>
            </a:endParaRPr>
          </a:p>
        </p:txBody>
      </p:sp>
      <p:sp>
        <p:nvSpPr>
          <p:cNvPr id="37" name="object 29"/>
          <p:cNvSpPr txBox="1"/>
          <p:nvPr/>
        </p:nvSpPr>
        <p:spPr>
          <a:xfrm>
            <a:off x="8061786" y="1818807"/>
            <a:ext cx="3923219" cy="273536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algn="just" fontAlgn="base"/>
            <a:r>
              <a:rPr lang="ru-RU" sz="1600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inherit"/>
              </a:rPr>
              <a:t>Важнейшие части бюджета – это его доходная и расходная части.</a:t>
            </a:r>
          </a:p>
          <a:p>
            <a:pPr algn="just" fontAlgn="base"/>
            <a:endParaRPr lang="ru-RU" sz="1600" b="0" i="0" dirty="0" smtClean="0">
              <a:solidFill>
                <a:schemeClr val="accent5">
                  <a:lumMod val="50000"/>
                </a:schemeClr>
              </a:solidFill>
              <a:effectLst/>
              <a:latin typeface="Open Sans"/>
            </a:endParaRPr>
          </a:p>
          <a:p>
            <a:pPr marL="742950" lvl="1" indent="-285750" algn="just" fontAlgn="base">
              <a:buFont typeface="Arial"/>
              <a:buChar char="•"/>
            </a:pPr>
            <a:r>
              <a:rPr lang="ru-RU" sz="1600" b="0" i="0" dirty="0" smtClean="0">
                <a:solidFill>
                  <a:srgbClr val="FF0000"/>
                </a:solidFill>
                <a:effectLst/>
                <a:latin typeface="inherit"/>
              </a:rPr>
              <a:t>доходная часть </a:t>
            </a:r>
            <a:r>
              <a:rPr lang="ru-RU" sz="16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inherit"/>
              </a:rPr>
              <a:t>– показывает источники денежных средств бюджета;</a:t>
            </a:r>
          </a:p>
          <a:p>
            <a:pPr marL="742950" lvl="1" indent="-285750" algn="just" fontAlgn="base">
              <a:buFont typeface="Arial"/>
              <a:buChar char="•"/>
            </a:pPr>
            <a:endParaRPr lang="ru-RU" sz="1600" b="0" i="0" dirty="0" smtClean="0">
              <a:solidFill>
                <a:schemeClr val="accent5">
                  <a:lumMod val="50000"/>
                </a:schemeClr>
              </a:solidFill>
              <a:effectLst/>
              <a:latin typeface="Open Sans"/>
            </a:endParaRPr>
          </a:p>
          <a:p>
            <a:pPr marL="742950" lvl="1" indent="-285750" algn="just" fontAlgn="base">
              <a:buFont typeface="Arial"/>
              <a:buChar char="•"/>
            </a:pPr>
            <a:r>
              <a:rPr lang="ru-RU" sz="1600" b="0" i="0" dirty="0" smtClean="0">
                <a:solidFill>
                  <a:srgbClr val="FF0000"/>
                </a:solidFill>
                <a:effectLst/>
                <a:latin typeface="inherit"/>
              </a:rPr>
              <a:t>расходная часть </a:t>
            </a:r>
            <a:r>
              <a:rPr lang="ru-RU" sz="16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inherit"/>
              </a:rPr>
              <a:t>– показывает, на какие цели направляются аккумулированные государством средства.</a:t>
            </a:r>
            <a:endParaRPr lang="ru-RU" sz="1600" b="0" i="0" dirty="0" smtClean="0">
              <a:solidFill>
                <a:schemeClr val="accent5">
                  <a:lumMod val="50000"/>
                </a:schemeClr>
              </a:solidFill>
              <a:effectLst/>
              <a:latin typeface="Open Sans"/>
            </a:endParaRPr>
          </a:p>
        </p:txBody>
      </p:sp>
      <p:sp>
        <p:nvSpPr>
          <p:cNvPr id="38" name="object 2"/>
          <p:cNvSpPr txBox="1"/>
          <p:nvPr/>
        </p:nvSpPr>
        <p:spPr>
          <a:xfrm>
            <a:off x="559104" y="347598"/>
            <a:ext cx="1384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5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6</a:t>
            </a:r>
            <a:endParaRPr sz="16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4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799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9979152" y="645107"/>
            <a:ext cx="2228215" cy="6212893"/>
            <a:chOff x="9963912" y="220418"/>
            <a:chExt cx="2228215" cy="6212893"/>
          </a:xfrm>
        </p:grpSpPr>
        <p:sp>
          <p:nvSpPr>
            <p:cNvPr id="6" name="object 6"/>
            <p:cNvSpPr/>
            <p:nvPr/>
          </p:nvSpPr>
          <p:spPr>
            <a:xfrm>
              <a:off x="11497752" y="220418"/>
              <a:ext cx="666115" cy="1609725"/>
            </a:xfrm>
            <a:custGeom>
              <a:avLst/>
              <a:gdLst/>
              <a:ahLst/>
              <a:cxnLst/>
              <a:rect l="l" t="t" r="r" b="b"/>
              <a:pathLst>
                <a:path w="666115" h="1609725">
                  <a:moveTo>
                    <a:pt x="665988" y="0"/>
                  </a:moveTo>
                  <a:lnTo>
                    <a:pt x="469011" y="0"/>
                  </a:lnTo>
                  <a:lnTo>
                    <a:pt x="0" y="804672"/>
                  </a:lnTo>
                  <a:lnTo>
                    <a:pt x="469011" y="1609344"/>
                  </a:lnTo>
                  <a:lnTo>
                    <a:pt x="665988" y="1609344"/>
                  </a:lnTo>
                  <a:lnTo>
                    <a:pt x="665988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63912" y="2106167"/>
              <a:ext cx="2228215" cy="2524125"/>
            </a:xfrm>
            <a:custGeom>
              <a:avLst/>
              <a:gdLst/>
              <a:ahLst/>
              <a:cxnLst/>
              <a:rect l="l" t="t" r="r" b="b"/>
              <a:pathLst>
                <a:path w="2228215" h="2524125">
                  <a:moveTo>
                    <a:pt x="1866900" y="1719072"/>
                  </a:moveTo>
                  <a:lnTo>
                    <a:pt x="1397889" y="914400"/>
                  </a:lnTo>
                  <a:lnTo>
                    <a:pt x="469011" y="914400"/>
                  </a:lnTo>
                  <a:lnTo>
                    <a:pt x="0" y="1719072"/>
                  </a:lnTo>
                  <a:lnTo>
                    <a:pt x="469011" y="2523744"/>
                  </a:lnTo>
                  <a:lnTo>
                    <a:pt x="1397889" y="2523744"/>
                  </a:lnTo>
                  <a:lnTo>
                    <a:pt x="1866900" y="1719072"/>
                  </a:lnTo>
                  <a:close/>
                </a:path>
                <a:path w="2228215" h="2524125">
                  <a:moveTo>
                    <a:pt x="2228088" y="0"/>
                  </a:moveTo>
                  <a:lnTo>
                    <a:pt x="2031492" y="0"/>
                  </a:lnTo>
                  <a:lnTo>
                    <a:pt x="1562100" y="805434"/>
                  </a:lnTo>
                  <a:lnTo>
                    <a:pt x="2031492" y="1610868"/>
                  </a:lnTo>
                  <a:lnTo>
                    <a:pt x="2228088" y="1610868"/>
                  </a:lnTo>
                  <a:lnTo>
                    <a:pt x="2228088" y="0"/>
                  </a:lnTo>
                  <a:close/>
                </a:path>
              </a:pathLst>
            </a:custGeom>
            <a:solidFill>
              <a:srgbClr val="1C90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963912" y="3921251"/>
              <a:ext cx="2228215" cy="2512060"/>
            </a:xfrm>
            <a:custGeom>
              <a:avLst/>
              <a:gdLst/>
              <a:ahLst/>
              <a:cxnLst/>
              <a:rect l="l" t="t" r="r" b="b"/>
              <a:pathLst>
                <a:path w="2228215" h="2512060">
                  <a:moveTo>
                    <a:pt x="1866900" y="1706905"/>
                  </a:moveTo>
                  <a:lnTo>
                    <a:pt x="1397889" y="902208"/>
                  </a:lnTo>
                  <a:lnTo>
                    <a:pt x="469011" y="902208"/>
                  </a:lnTo>
                  <a:lnTo>
                    <a:pt x="0" y="1706905"/>
                  </a:lnTo>
                  <a:lnTo>
                    <a:pt x="469011" y="2511602"/>
                  </a:lnTo>
                  <a:lnTo>
                    <a:pt x="1397889" y="2511602"/>
                  </a:lnTo>
                  <a:lnTo>
                    <a:pt x="1866900" y="1706905"/>
                  </a:lnTo>
                  <a:close/>
                </a:path>
                <a:path w="2228215" h="2512060">
                  <a:moveTo>
                    <a:pt x="2228088" y="0"/>
                  </a:moveTo>
                  <a:lnTo>
                    <a:pt x="2029968" y="0"/>
                  </a:lnTo>
                  <a:lnTo>
                    <a:pt x="1560576" y="805434"/>
                  </a:lnTo>
                  <a:lnTo>
                    <a:pt x="2029968" y="1610868"/>
                  </a:lnTo>
                  <a:lnTo>
                    <a:pt x="2228088" y="1610868"/>
                  </a:lnTo>
                  <a:lnTo>
                    <a:pt x="2228088" y="0"/>
                  </a:lnTo>
                  <a:close/>
                </a:path>
              </a:pathLst>
            </a:custGeom>
            <a:solidFill>
              <a:srgbClr val="1360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559104" y="128221"/>
            <a:ext cx="11709096" cy="2341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66445">
              <a:lnSpc>
                <a:spcPts val="1660"/>
              </a:lnSpc>
              <a:spcBef>
                <a:spcPts val="95"/>
              </a:spcBef>
            </a:pPr>
            <a:r>
              <a:rPr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ОСНОВНЫЕ ПОКАЗАТЕЛИ СОЦИАЛЬНО-ЭКОНОМИЧЕСКОГО</a:t>
            </a:r>
            <a:r>
              <a:rPr lang="ru-RU"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 </a:t>
            </a:r>
            <a:r>
              <a:rPr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РАЗВИТИЯ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353077"/>
              </p:ext>
            </p:extLst>
          </p:nvPr>
        </p:nvGraphicFramePr>
        <p:xfrm>
          <a:off x="1447800" y="548688"/>
          <a:ext cx="8229600" cy="48233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3518"/>
                <a:gridCol w="748082"/>
                <a:gridCol w="1437957"/>
                <a:gridCol w="1610043"/>
              </a:tblGrid>
              <a:tr h="683472">
                <a:tc gridSpan="2">
                  <a:txBody>
                    <a:bodyPr/>
                    <a:lstStyle/>
                    <a:p>
                      <a:pPr marL="1186180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Наименование</a:t>
                      </a:r>
                      <a:r>
                        <a:rPr sz="1400" b="1" spc="-8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показателя</a:t>
                      </a:r>
                      <a:endParaRPr sz="1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4668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BE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2565" marR="194945" indent="4381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400" b="1" spc="-45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год</a:t>
                      </a:r>
                      <a:r>
                        <a:rPr sz="1400" b="1" spc="-25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ru-RU" sz="1400" b="1" spc="-1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факт</a:t>
                      </a:r>
                      <a:r>
                        <a:rPr sz="1400" b="1" spc="-1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BEDF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236854" indent="-9334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400" b="1" spc="-35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год</a:t>
                      </a:r>
                      <a:r>
                        <a:rPr sz="1400" b="1" spc="-25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400" b="1" spc="-25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   </a:t>
                      </a:r>
                      <a:r>
                        <a:rPr sz="1400" b="1" spc="-1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ru-RU" sz="1400" b="1" spc="-1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прогноз</a:t>
                      </a:r>
                      <a:r>
                        <a:rPr sz="1400" b="1" spc="-1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BEDF"/>
                    </a:solidFill>
                  </a:tcPr>
                </a:tc>
              </a:tr>
              <a:tr h="58435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Численность</a:t>
                      </a:r>
                      <a:r>
                        <a:rPr sz="14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постоянного</a:t>
                      </a:r>
                      <a:r>
                        <a:rPr sz="14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населения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(в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среднегодовом исчислении)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</a:pPr>
                      <a:r>
                        <a:rPr sz="1100" i="1" spc="-10" dirty="0" err="1" smtClean="0">
                          <a:latin typeface="Arial"/>
                          <a:cs typeface="Arial"/>
                        </a:rPr>
                        <a:t>человек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ru-RU" sz="1800" dirty="0" smtClean="0">
                          <a:latin typeface="Arial MT"/>
                          <a:cs typeface="Arial MT"/>
                        </a:rPr>
                        <a:t>57 400</a:t>
                      </a:r>
                      <a:endParaRPr sz="1800" dirty="0">
                        <a:latin typeface="Arial MT"/>
                        <a:cs typeface="Arial MT"/>
                      </a:endParaRPr>
                    </a:p>
                  </a:txBody>
                  <a:tcPr marL="0" marR="0" marT="146685" marB="0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ru-RU" sz="1800" dirty="0" smtClean="0">
                          <a:latin typeface="Arial MT"/>
                          <a:cs typeface="Arial MT"/>
                        </a:rPr>
                        <a:t>57 030</a:t>
                      </a:r>
                      <a:endParaRPr sz="1800" dirty="0">
                        <a:latin typeface="Arial MT"/>
                        <a:cs typeface="Arial MT"/>
                      </a:endParaRPr>
                    </a:p>
                  </a:txBody>
                  <a:tcPr marL="0" marR="0" marT="146685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</a:tr>
              <a:tr h="584358">
                <a:tc>
                  <a:txBody>
                    <a:bodyPr/>
                    <a:lstStyle/>
                    <a:p>
                      <a:pPr marL="91440" marR="113665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Среднесписочная</a:t>
                      </a:r>
                      <a:r>
                        <a:rPr sz="14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численность работников</a:t>
                      </a:r>
                      <a:r>
                        <a:rPr sz="14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организаций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885" marR="85725" indent="4254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100" i="1" spc="-10" dirty="0" err="1" smtClean="0">
                          <a:latin typeface="Arial"/>
                          <a:cs typeface="Arial"/>
                        </a:rPr>
                        <a:t>человек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ru-RU" sz="1800" spc="-50" dirty="0" smtClean="0">
                          <a:latin typeface="Arial MT"/>
                          <a:cs typeface="Arial MT"/>
                        </a:rPr>
                        <a:t>11 710</a:t>
                      </a:r>
                      <a:endParaRPr sz="1800" dirty="0">
                        <a:latin typeface="Arial MT"/>
                        <a:cs typeface="Arial MT"/>
                      </a:endParaRPr>
                    </a:p>
                  </a:txBody>
                  <a:tcPr marL="0" marR="0" marT="147320" marB="0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ru-RU" sz="1800" spc="-10" dirty="0" smtClean="0">
                          <a:latin typeface="Arial MT"/>
                          <a:cs typeface="Arial MT"/>
                        </a:rPr>
                        <a:t>11 730</a:t>
                      </a:r>
                      <a:endParaRPr sz="1800" dirty="0">
                        <a:latin typeface="Arial MT"/>
                        <a:cs typeface="Arial MT"/>
                      </a:endParaRPr>
                    </a:p>
                  </a:txBody>
                  <a:tcPr marL="0" marR="0" marT="147320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</a:tr>
              <a:tr h="824978">
                <a:tc>
                  <a:txBody>
                    <a:bodyPr/>
                    <a:lstStyle/>
                    <a:p>
                      <a:pPr marL="91440" marR="1163320" algn="just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 err="1" smtClean="0">
                          <a:latin typeface="Arial"/>
                          <a:cs typeface="Arial"/>
                        </a:rPr>
                        <a:t>Среднемесячна</a:t>
                      </a:r>
                      <a:r>
                        <a:rPr lang="ru-RU" sz="1400" b="1" spc="-10" dirty="0" smtClean="0">
                          <a:latin typeface="Arial"/>
                          <a:cs typeface="Arial"/>
                        </a:rPr>
                        <a:t>я</a:t>
                      </a:r>
                      <a:r>
                        <a:rPr lang="ru-RU" sz="1400" b="1" spc="-1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 err="1" smtClean="0">
                          <a:latin typeface="Arial"/>
                          <a:cs typeface="Arial"/>
                        </a:rPr>
                        <a:t>заработная</a:t>
                      </a:r>
                      <a:r>
                        <a:rPr sz="1400" b="1" spc="-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плата работников</a:t>
                      </a:r>
                      <a:r>
                        <a:rPr sz="14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организаций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i="1" spc="-10" dirty="0">
                          <a:latin typeface="Arial"/>
                          <a:cs typeface="Arial"/>
                        </a:rPr>
                        <a:t>рублей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17475" marB="0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Arial MT"/>
                          <a:cs typeface="Arial MT"/>
                        </a:rPr>
                        <a:t>50 085,6</a:t>
                      </a:r>
                      <a:endParaRPr sz="1800" dirty="0">
                        <a:latin typeface="Arial MT"/>
                        <a:cs typeface="Arial MT"/>
                      </a:endParaRPr>
                    </a:p>
                  </a:txBody>
                  <a:tcPr marL="0" marR="0" marT="49530" marB="0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Arial MT"/>
                          <a:cs typeface="Arial MT"/>
                        </a:rPr>
                        <a:t>54 092,5</a:t>
                      </a:r>
                      <a:endParaRPr sz="1800" dirty="0">
                        <a:latin typeface="Arial MT"/>
                        <a:cs typeface="Arial MT"/>
                      </a:endParaRPr>
                    </a:p>
                  </a:txBody>
                  <a:tcPr marL="0" marR="0" marT="49530" marB="0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</a:tr>
              <a:tr h="58435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Среднемесячный</a:t>
                      </a:r>
                      <a:r>
                        <a:rPr sz="14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доход</a:t>
                      </a:r>
                      <a:r>
                        <a:rPr sz="14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от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трудовой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деятельности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i="1" spc="-10" dirty="0">
                          <a:latin typeface="Arial"/>
                          <a:cs typeface="Arial"/>
                        </a:rPr>
                        <a:t>рублей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lang="ru-RU" sz="1800" dirty="0" smtClean="0">
                          <a:latin typeface="Arial MT"/>
                          <a:cs typeface="Arial MT"/>
                        </a:rPr>
                        <a:t>42 525,0</a:t>
                      </a:r>
                      <a:endParaRPr sz="1800" dirty="0">
                        <a:latin typeface="Arial MT"/>
                        <a:cs typeface="Arial MT"/>
                      </a:endParaRPr>
                    </a:p>
                  </a:txBody>
                  <a:tcPr marL="0" marR="0" marT="147955" marB="0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lang="ru-RU" sz="1800" dirty="0" smtClean="0">
                          <a:latin typeface="Arial MT"/>
                          <a:cs typeface="Arial MT"/>
                        </a:rPr>
                        <a:t>47 389,9</a:t>
                      </a:r>
                      <a:endParaRPr sz="1800" dirty="0">
                        <a:latin typeface="Arial MT"/>
                        <a:cs typeface="Arial MT"/>
                      </a:endParaRPr>
                    </a:p>
                  </a:txBody>
                  <a:tcPr marL="0" marR="0" marT="147955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</a:tr>
              <a:tr h="48911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Величина</a:t>
                      </a:r>
                      <a:r>
                        <a:rPr sz="14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прожиточного</a:t>
                      </a:r>
                      <a:r>
                        <a:rPr sz="14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минимума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541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100" i="1" spc="-10" dirty="0">
                          <a:latin typeface="Arial"/>
                          <a:cs typeface="Arial"/>
                        </a:rPr>
                        <a:t>рублей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30175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800" dirty="0" smtClean="0">
                          <a:latin typeface="Arial MT"/>
                          <a:cs typeface="Arial MT"/>
                        </a:rPr>
                        <a:t>14 989,0</a:t>
                      </a:r>
                      <a:endParaRPr sz="1800" dirty="0">
                        <a:latin typeface="Arial MT"/>
                        <a:cs typeface="Arial MT"/>
                      </a:endParaRPr>
                    </a:p>
                  </a:txBody>
                  <a:tcPr marL="0" marR="0" marT="105410" marB="0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800" dirty="0" smtClean="0">
                          <a:latin typeface="Arial MT"/>
                          <a:cs typeface="Arial MT"/>
                        </a:rPr>
                        <a:t>17 201,0</a:t>
                      </a:r>
                      <a:endParaRPr sz="1800" dirty="0">
                        <a:latin typeface="Arial MT"/>
                        <a:cs typeface="Arial MT"/>
                      </a:endParaRPr>
                    </a:p>
                  </a:txBody>
                  <a:tcPr marL="0" marR="0" marT="105410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</a:tr>
              <a:tr h="583643">
                <a:tc>
                  <a:txBody>
                    <a:bodyPr/>
                    <a:lstStyle/>
                    <a:p>
                      <a:pPr marL="91440" marR="13341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Индекс</a:t>
                      </a:r>
                      <a:r>
                        <a:rPr sz="14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потребительских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цен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(в</a:t>
                      </a:r>
                      <a:r>
                        <a:rPr sz="14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4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к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предыдущему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году)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100" i="1" spc="-50" dirty="0">
                          <a:latin typeface="Arial"/>
                          <a:cs typeface="Arial"/>
                        </a:rPr>
                        <a:t>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lang="ru-RU" sz="1800" spc="-10" dirty="0" smtClean="0">
                          <a:latin typeface="Arial MT"/>
                          <a:cs typeface="Arial MT"/>
                        </a:rPr>
                        <a:t>102,0</a:t>
                      </a:r>
                      <a:endParaRPr sz="1800" dirty="0">
                        <a:latin typeface="Arial MT"/>
                        <a:cs typeface="Arial MT"/>
                      </a:endParaRPr>
                    </a:p>
                  </a:txBody>
                  <a:tcPr marL="0" marR="0" marT="147955" marB="0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103,9</a:t>
                      </a:r>
                      <a:endParaRPr sz="1800" dirty="0">
                        <a:latin typeface="Arial MT"/>
                        <a:cs typeface="Arial MT"/>
                      </a:endParaRPr>
                    </a:p>
                  </a:txBody>
                  <a:tcPr marL="0" marR="0" marT="147955" marB="0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40BEDF"/>
                      </a:solidFill>
                      <a:prstDash val="solid"/>
                    </a:lnB>
                  </a:tcPr>
                </a:tc>
              </a:tr>
              <a:tr h="48911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604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0660" marR="184785" indent="-952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106045" marB="0">
                    <a:lnL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40BEDF"/>
                      </a:solidFill>
                      <a:prstDash val="solid"/>
                    </a:lnR>
                    <a:lnT w="38100" cap="flat" cmpd="sng" algn="ctr">
                      <a:solidFill>
                        <a:srgbClr val="40B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endParaRPr sz="1800" dirty="0">
                        <a:latin typeface="Arial MT"/>
                        <a:cs typeface="Arial MT"/>
                      </a:endParaRPr>
                    </a:p>
                  </a:txBody>
                  <a:tcPr marL="0" marR="0" marT="106045" marB="0">
                    <a:lnL w="38100">
                      <a:solidFill>
                        <a:srgbClr val="40BED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40BED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9" name="Шестиугольник 8"/>
          <p:cNvSpPr/>
          <p:nvPr/>
        </p:nvSpPr>
        <p:spPr>
          <a:xfrm>
            <a:off x="9677400" y="1477241"/>
            <a:ext cx="2229609" cy="1805862"/>
          </a:xfrm>
          <a:prstGeom prst="hexagon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object 25"/>
          <p:cNvSpPr/>
          <p:nvPr/>
        </p:nvSpPr>
        <p:spPr>
          <a:xfrm rot="10800000">
            <a:off x="1270152" y="5410200"/>
            <a:ext cx="5664048" cy="1376846"/>
          </a:xfrm>
          <a:custGeom>
            <a:avLst/>
            <a:gdLst/>
            <a:ahLst/>
            <a:cxnLst/>
            <a:rect l="l" t="t" r="r" b="b"/>
            <a:pathLst>
              <a:path w="4015740" h="1656715">
                <a:moveTo>
                  <a:pt x="4015740" y="0"/>
                </a:moveTo>
                <a:lnTo>
                  <a:pt x="440055" y="0"/>
                </a:lnTo>
                <a:lnTo>
                  <a:pt x="0" y="828294"/>
                </a:lnTo>
                <a:lnTo>
                  <a:pt x="440055" y="1656588"/>
                </a:lnTo>
                <a:lnTo>
                  <a:pt x="4015740" y="1656588"/>
                </a:lnTo>
                <a:lnTo>
                  <a:pt x="4015740" y="0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9"/>
          <p:cNvSpPr txBox="1"/>
          <p:nvPr/>
        </p:nvSpPr>
        <p:spPr>
          <a:xfrm>
            <a:off x="1295400" y="5445367"/>
            <a:ext cx="4876800" cy="1306512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algn="l">
              <a:lnSpc>
                <a:spcPct val="99300"/>
              </a:lnSpc>
              <a:spcBef>
                <a:spcPts val="114"/>
              </a:spcBef>
            </a:pP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Социально-экономические показатели обеспечивают основу для понимания сценария здоровья в районе.     В разделе о социально-экономических показателях приводятся данные по образованию, полу, бедности, жилью, удобствам, занятости и другим экономическим показателям.</a:t>
            </a:r>
          </a:p>
        </p:txBody>
      </p:sp>
      <p:pic>
        <p:nvPicPr>
          <p:cNvPr id="12" name="object 5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9904" y="5708904"/>
            <a:ext cx="615696" cy="615696"/>
          </a:xfrm>
          <a:prstGeom prst="rect">
            <a:avLst/>
          </a:prstGeom>
        </p:spPr>
      </p:pic>
      <p:sp>
        <p:nvSpPr>
          <p:cNvPr id="13" name="object 2"/>
          <p:cNvSpPr txBox="1"/>
          <p:nvPr/>
        </p:nvSpPr>
        <p:spPr>
          <a:xfrm>
            <a:off x="559104" y="347598"/>
            <a:ext cx="1384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5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7</a:t>
            </a:r>
            <a:endParaRPr sz="16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96143" y="0"/>
            <a:ext cx="1896403" cy="6858254"/>
            <a:chOff x="10296143" y="0"/>
            <a:chExt cx="1896403" cy="6858254"/>
          </a:xfrm>
        </p:grpSpPr>
        <p:sp>
          <p:nvSpPr>
            <p:cNvPr id="3" name="object 3"/>
            <p:cNvSpPr/>
            <p:nvPr/>
          </p:nvSpPr>
          <p:spPr>
            <a:xfrm>
              <a:off x="10309911" y="0"/>
              <a:ext cx="1487805" cy="629920"/>
            </a:xfrm>
            <a:custGeom>
              <a:avLst/>
              <a:gdLst/>
              <a:ahLst/>
              <a:cxnLst/>
              <a:rect l="l" t="t" r="r" b="b"/>
              <a:pathLst>
                <a:path w="1487804" h="629920">
                  <a:moveTo>
                    <a:pt x="1487319" y="0"/>
                  </a:moveTo>
                  <a:lnTo>
                    <a:pt x="0" y="0"/>
                  </a:lnTo>
                  <a:lnTo>
                    <a:pt x="366850" y="629412"/>
                  </a:lnTo>
                  <a:lnTo>
                    <a:pt x="1120468" y="629412"/>
                  </a:lnTo>
                  <a:lnTo>
                    <a:pt x="1487319" y="0"/>
                  </a:lnTo>
                  <a:close/>
                </a:path>
              </a:pathLst>
            </a:custGeom>
            <a:solidFill>
              <a:srgbClr val="FAF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524487" y="7620"/>
              <a:ext cx="668020" cy="1306195"/>
            </a:xfrm>
            <a:custGeom>
              <a:avLst/>
              <a:gdLst/>
              <a:ahLst/>
              <a:cxnLst/>
              <a:rect l="l" t="t" r="r" b="b"/>
              <a:pathLst>
                <a:path w="668020" h="1306195">
                  <a:moveTo>
                    <a:pt x="667511" y="0"/>
                  </a:moveTo>
                  <a:lnTo>
                    <a:pt x="380618" y="0"/>
                  </a:lnTo>
                  <a:lnTo>
                    <a:pt x="0" y="653033"/>
                  </a:lnTo>
                  <a:lnTo>
                    <a:pt x="380618" y="1306067"/>
                  </a:lnTo>
                  <a:lnTo>
                    <a:pt x="667511" y="1306067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E8F7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96143" y="2112264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34"/>
                  </a:lnTo>
                  <a:lnTo>
                    <a:pt x="380619" y="1306068"/>
                  </a:lnTo>
                  <a:lnTo>
                    <a:pt x="1134236" y="1306068"/>
                  </a:lnTo>
                  <a:lnTo>
                    <a:pt x="1514855" y="653034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BAE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524487" y="1420367"/>
              <a:ext cx="668020" cy="1304925"/>
            </a:xfrm>
            <a:custGeom>
              <a:avLst/>
              <a:gdLst/>
              <a:ahLst/>
              <a:cxnLst/>
              <a:rect l="l" t="t" r="r" b="b"/>
              <a:pathLst>
                <a:path w="668020" h="1304925">
                  <a:moveTo>
                    <a:pt x="667511" y="0"/>
                  </a:moveTo>
                  <a:lnTo>
                    <a:pt x="380110" y="0"/>
                  </a:lnTo>
                  <a:lnTo>
                    <a:pt x="0" y="652272"/>
                  </a:lnTo>
                  <a:lnTo>
                    <a:pt x="380110" y="1304544"/>
                  </a:lnTo>
                  <a:lnTo>
                    <a:pt x="667511" y="1304544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D1ED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296143" y="3525011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33"/>
                  </a:lnTo>
                  <a:lnTo>
                    <a:pt x="380619" y="1306068"/>
                  </a:lnTo>
                  <a:lnTo>
                    <a:pt x="1134236" y="1306068"/>
                  </a:lnTo>
                  <a:lnTo>
                    <a:pt x="1514855" y="653033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3AB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524487" y="2831592"/>
              <a:ext cx="668020" cy="1306195"/>
            </a:xfrm>
            <a:custGeom>
              <a:avLst/>
              <a:gdLst/>
              <a:ahLst/>
              <a:cxnLst/>
              <a:rect l="l" t="t" r="r" b="b"/>
              <a:pathLst>
                <a:path w="668020" h="1306195">
                  <a:moveTo>
                    <a:pt x="667511" y="0"/>
                  </a:moveTo>
                  <a:lnTo>
                    <a:pt x="380618" y="0"/>
                  </a:lnTo>
                  <a:lnTo>
                    <a:pt x="0" y="653034"/>
                  </a:lnTo>
                  <a:lnTo>
                    <a:pt x="380618" y="1306068"/>
                  </a:lnTo>
                  <a:lnTo>
                    <a:pt x="667511" y="1306068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296143" y="4936235"/>
              <a:ext cx="1515110" cy="1306195"/>
            </a:xfrm>
            <a:custGeom>
              <a:avLst/>
              <a:gdLst/>
              <a:ahLst/>
              <a:cxnLst/>
              <a:rect l="l" t="t" r="r" b="b"/>
              <a:pathLst>
                <a:path w="1515109" h="1306195">
                  <a:moveTo>
                    <a:pt x="1134236" y="0"/>
                  </a:moveTo>
                  <a:lnTo>
                    <a:pt x="380619" y="0"/>
                  </a:lnTo>
                  <a:lnTo>
                    <a:pt x="0" y="653021"/>
                  </a:lnTo>
                  <a:lnTo>
                    <a:pt x="380619" y="1306042"/>
                  </a:lnTo>
                  <a:lnTo>
                    <a:pt x="1134236" y="1306042"/>
                  </a:lnTo>
                  <a:lnTo>
                    <a:pt x="1514855" y="653021"/>
                  </a:lnTo>
                  <a:lnTo>
                    <a:pt x="1134236" y="0"/>
                  </a:lnTo>
                  <a:close/>
                </a:path>
              </a:pathLst>
            </a:custGeom>
            <a:solidFill>
              <a:srgbClr val="13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24487" y="4244340"/>
              <a:ext cx="668020" cy="1304925"/>
            </a:xfrm>
            <a:custGeom>
              <a:avLst/>
              <a:gdLst/>
              <a:ahLst/>
              <a:cxnLst/>
              <a:rect l="l" t="t" r="r" b="b"/>
              <a:pathLst>
                <a:path w="668020" h="1304925">
                  <a:moveTo>
                    <a:pt x="667511" y="0"/>
                  </a:moveTo>
                  <a:lnTo>
                    <a:pt x="380110" y="0"/>
                  </a:lnTo>
                  <a:lnTo>
                    <a:pt x="0" y="652272"/>
                  </a:lnTo>
                  <a:lnTo>
                    <a:pt x="380110" y="1304544"/>
                  </a:lnTo>
                  <a:lnTo>
                    <a:pt x="667511" y="1304544"/>
                  </a:lnTo>
                  <a:lnTo>
                    <a:pt x="667511" y="0"/>
                  </a:lnTo>
                  <a:close/>
                </a:path>
              </a:pathLst>
            </a:custGeom>
            <a:solidFill>
              <a:srgbClr val="1881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79621" y="5655564"/>
              <a:ext cx="1812925" cy="1202690"/>
            </a:xfrm>
            <a:custGeom>
              <a:avLst/>
              <a:gdLst/>
              <a:ahLst/>
              <a:cxnLst/>
              <a:rect l="l" t="t" r="r" b="b"/>
              <a:pathLst>
                <a:path w="1812925" h="1202690">
                  <a:moveTo>
                    <a:pt x="1347889" y="1202436"/>
                  </a:moveTo>
                  <a:lnTo>
                    <a:pt x="1051267" y="693420"/>
                  </a:lnTo>
                  <a:lnTo>
                    <a:pt x="296633" y="693420"/>
                  </a:lnTo>
                  <a:lnTo>
                    <a:pt x="0" y="1202436"/>
                  </a:lnTo>
                  <a:lnTo>
                    <a:pt x="1347889" y="1202436"/>
                  </a:lnTo>
                  <a:close/>
                </a:path>
                <a:path w="1812925" h="1202690">
                  <a:moveTo>
                    <a:pt x="1812378" y="0"/>
                  </a:moveTo>
                  <a:lnTo>
                    <a:pt x="1525485" y="0"/>
                  </a:lnTo>
                  <a:lnTo>
                    <a:pt x="1144866" y="653021"/>
                  </a:lnTo>
                  <a:lnTo>
                    <a:pt x="1465097" y="1202436"/>
                  </a:lnTo>
                  <a:lnTo>
                    <a:pt x="1812378" y="1202436"/>
                  </a:lnTo>
                  <a:lnTo>
                    <a:pt x="1812378" y="0"/>
                  </a:lnTo>
                  <a:close/>
                </a:path>
              </a:pathLst>
            </a:custGeom>
            <a:solidFill>
              <a:srgbClr val="13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59104" y="347598"/>
            <a:ext cx="1384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50" dirty="0">
                <a:solidFill>
                  <a:schemeClr val="tx2"/>
                </a:solidFill>
                <a:latin typeface="Arial"/>
                <a:cs typeface="Arial"/>
              </a:rPr>
              <a:t>8</a:t>
            </a:r>
            <a:endParaRPr sz="1600" b="1" spc="-5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12925" y="70560"/>
            <a:ext cx="8457722" cy="5507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900" algn="ctr">
              <a:spcBef>
                <a:spcPts val="95"/>
              </a:spcBef>
            </a:pPr>
            <a:r>
              <a:rPr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ОСНОВНЫЕ ХАРАКТЕРИСТИКИ БЮДЖЕТА</a:t>
            </a:r>
            <a:r>
              <a:rPr lang="ru-RU"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 </a:t>
            </a:r>
            <a:endParaRPr sz="2000" b="1" dirty="0">
              <a:solidFill>
                <a:schemeClr val="tx2"/>
              </a:solidFill>
              <a:latin typeface="Arial"/>
              <a:ea typeface="+mj-ea"/>
              <a:cs typeface="Arial"/>
            </a:endParaRPr>
          </a:p>
          <a:p>
            <a:pPr marL="12700" algn="ctr">
              <a:lnSpc>
                <a:spcPts val="1825"/>
              </a:lnSpc>
            </a:pPr>
            <a:r>
              <a:rPr lang="ru-RU"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НА</a:t>
            </a:r>
            <a:r>
              <a:rPr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 202</a:t>
            </a:r>
            <a:r>
              <a:rPr lang="ru-RU"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5</a:t>
            </a:r>
            <a:r>
              <a:rPr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 ГОД</a:t>
            </a:r>
            <a:r>
              <a:rPr lang="ru-RU" sz="2000" b="1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 И ПЛАНОВЫЙ ПЕРИОД 2026 ГОД И 2027 </a:t>
            </a:r>
            <a:r>
              <a:rPr lang="ru-RU" sz="2000" b="1" dirty="0" smtClean="0">
                <a:solidFill>
                  <a:schemeClr val="tx2"/>
                </a:solidFill>
                <a:latin typeface="Arial"/>
                <a:ea typeface="+mj-ea"/>
                <a:cs typeface="Arial"/>
              </a:rPr>
              <a:t>ГОД</a:t>
            </a:r>
            <a:endParaRPr sz="16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279746"/>
              </p:ext>
            </p:extLst>
          </p:nvPr>
        </p:nvGraphicFramePr>
        <p:xfrm>
          <a:off x="1451227" y="762000"/>
          <a:ext cx="7613778" cy="2886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68650"/>
                <a:gridCol w="1512570"/>
                <a:gridCol w="1512570"/>
                <a:gridCol w="1419988"/>
              </a:tblGrid>
              <a:tr h="854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b="1" spc="-10" dirty="0">
                          <a:latin typeface="Arial"/>
                          <a:cs typeface="Arial"/>
                        </a:rPr>
                        <a:t>Показатели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38100">
                      <a:solidFill>
                        <a:srgbClr val="1E9AB9"/>
                      </a:solidFill>
                      <a:prstDash val="solid"/>
                    </a:lnR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9525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ДОХОДЫ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2000" dirty="0" smtClean="0">
                          <a:latin typeface="Arial"/>
                          <a:cs typeface="Arial"/>
                        </a:rPr>
                        <a:t>1 764,4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2000" dirty="0" smtClean="0">
                          <a:latin typeface="Arial"/>
                          <a:cs typeface="Arial"/>
                        </a:rPr>
                        <a:t>1 574,1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2000" dirty="0" smtClean="0">
                          <a:latin typeface="Arial"/>
                          <a:cs typeface="Arial"/>
                        </a:rPr>
                        <a:t>1 584,3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14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том</a:t>
                      </a:r>
                      <a:r>
                        <a:rPr sz="14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числе: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Налоговые</a:t>
                      </a:r>
                      <a:r>
                        <a:rPr sz="14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400" spc="-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неналоговые</a:t>
                      </a:r>
                      <a:r>
                        <a:rPr sz="14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доходы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2000" dirty="0" smtClean="0">
                          <a:latin typeface="Arial MT"/>
                          <a:cs typeface="Arial MT"/>
                        </a:rPr>
                        <a:t>633,9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2000" dirty="0" smtClean="0">
                          <a:latin typeface="Arial MT"/>
                          <a:cs typeface="Arial MT"/>
                        </a:rPr>
                        <a:t>651,1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2000" dirty="0" smtClean="0">
                          <a:latin typeface="Arial MT"/>
                          <a:cs typeface="Arial MT"/>
                        </a:rPr>
                        <a:t>699,9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30" dirty="0">
                          <a:latin typeface="Microsoft Sans Serif"/>
                          <a:cs typeface="Microsoft Sans Serif"/>
                        </a:rPr>
                        <a:t>Безвозмездные 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поступления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2000" dirty="0" smtClean="0">
                          <a:latin typeface="Arial MT"/>
                          <a:cs typeface="Arial MT"/>
                        </a:rPr>
                        <a:t>1 130,5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 MT"/>
                          <a:cs typeface="Arial MT"/>
                        </a:rPr>
                        <a:t>923,0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2000" dirty="0" smtClean="0">
                          <a:latin typeface="Arial MT"/>
                          <a:cs typeface="Arial MT"/>
                        </a:rPr>
                        <a:t>884,4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</a:tr>
              <a:tr h="32613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РАСХОДЫ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2000" dirty="0" smtClean="0">
                          <a:latin typeface="Arial"/>
                          <a:cs typeface="Arial"/>
                        </a:rPr>
                        <a:t>1 773,9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2000" dirty="0" smtClean="0">
                          <a:latin typeface="Arial"/>
                          <a:cs typeface="Arial"/>
                        </a:rPr>
                        <a:t>1 567,6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2000" dirty="0" smtClean="0">
                          <a:latin typeface="Arial"/>
                          <a:cs typeface="Arial"/>
                        </a:rPr>
                        <a:t>1 571,5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  <a:lnB w="38100">
                      <a:solidFill>
                        <a:srgbClr val="1E9AB9"/>
                      </a:solidFill>
                      <a:prstDash val="soli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ДЕФИЦИТ</a:t>
                      </a:r>
                      <a:r>
                        <a:rPr sz="14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(-)/</a:t>
                      </a:r>
                      <a:r>
                        <a:rPr sz="14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ПРОФИЦИТ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(+)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-9,6</a:t>
                      </a:r>
                      <a:endParaRPr sz="20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6,4</a:t>
                      </a:r>
                      <a:endParaRPr sz="20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12,9</a:t>
                      </a:r>
                    </a:p>
                  </a:txBody>
                  <a:tcPr marL="0" marR="0" marT="0" marB="0">
                    <a:lnL w="38100">
                      <a:solidFill>
                        <a:srgbClr val="1E9AB9"/>
                      </a:solidFill>
                      <a:prstDash val="solid"/>
                    </a:lnL>
                    <a:lnR w="38100">
                      <a:solidFill>
                        <a:srgbClr val="1E9AB9"/>
                      </a:solidFill>
                      <a:prstDash val="solid"/>
                    </a:lnR>
                    <a:lnT w="38100">
                      <a:solidFill>
                        <a:srgbClr val="1E9AB9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19" name="Шестиугольник 18"/>
          <p:cNvSpPr/>
          <p:nvPr/>
        </p:nvSpPr>
        <p:spPr>
          <a:xfrm>
            <a:off x="9666171" y="444182"/>
            <a:ext cx="2079127" cy="1628647"/>
          </a:xfrm>
          <a:prstGeom prst="hexagon">
            <a:avLst/>
          </a:prstGeom>
          <a:blipFill dpi="0" rotWithShape="1">
            <a:blip r:embed="rId2" cstate="print">
              <a:alphaModFix amt="83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5000"/>
                      </a14:imgEffect>
                      <a14:imgEffect>
                        <a14:brightnessContrast bright="18000" contrast="-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object 7"/>
          <p:cNvSpPr txBox="1"/>
          <p:nvPr/>
        </p:nvSpPr>
        <p:spPr>
          <a:xfrm>
            <a:off x="4831379" y="740459"/>
            <a:ext cx="96316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95"/>
              </a:spcBef>
            </a:pPr>
            <a:r>
              <a:rPr lang="ru-RU" sz="2400" b="1" spc="-1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2025</a:t>
            </a:r>
            <a:r>
              <a:rPr lang="ru-RU" sz="1400" b="1" spc="-1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400" b="1" spc="-10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год</a:t>
            </a:r>
          </a:p>
        </p:txBody>
      </p:sp>
      <p:sp>
        <p:nvSpPr>
          <p:cNvPr id="20" name="object 7"/>
          <p:cNvSpPr txBox="1"/>
          <p:nvPr/>
        </p:nvSpPr>
        <p:spPr>
          <a:xfrm>
            <a:off x="6443140" y="761996"/>
            <a:ext cx="96316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12700" marR="5080" algn="ctr">
              <a:lnSpc>
                <a:spcPct val="100000"/>
              </a:lnSpc>
              <a:spcBef>
                <a:spcPts val="95"/>
              </a:spcBef>
              <a:defRPr sz="2400" b="1" spc="-1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ru-RU" dirty="0"/>
              <a:t>2026 год</a:t>
            </a:r>
          </a:p>
        </p:txBody>
      </p:sp>
      <p:sp>
        <p:nvSpPr>
          <p:cNvPr id="21" name="object 7"/>
          <p:cNvSpPr txBox="1"/>
          <p:nvPr/>
        </p:nvSpPr>
        <p:spPr>
          <a:xfrm>
            <a:off x="7891914" y="761996"/>
            <a:ext cx="96316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12700" marR="5080" algn="ctr">
              <a:lnSpc>
                <a:spcPct val="100000"/>
              </a:lnSpc>
              <a:spcBef>
                <a:spcPts val="95"/>
              </a:spcBef>
              <a:defRPr sz="2400" b="1" spc="-1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ru-RU" dirty="0"/>
              <a:t>2027 год</a:t>
            </a: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897776442"/>
              </p:ext>
            </p:extLst>
          </p:nvPr>
        </p:nvGraphicFramePr>
        <p:xfrm>
          <a:off x="2002467" y="3574726"/>
          <a:ext cx="6258007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object 7"/>
          <p:cNvSpPr txBox="1"/>
          <p:nvPr/>
        </p:nvSpPr>
        <p:spPr>
          <a:xfrm>
            <a:off x="2572717" y="6557968"/>
            <a:ext cx="9631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400" b="1" spc="-10" dirty="0" smtClean="0">
                <a:solidFill>
                  <a:schemeClr val="tx1"/>
                </a:solidFill>
                <a:latin typeface="Arial"/>
                <a:cs typeface="Arial"/>
              </a:rPr>
              <a:t>2025 год</a:t>
            </a:r>
            <a:endParaRPr lang="ru-RU" sz="1400" b="1" spc="-1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4" name="object 7"/>
          <p:cNvSpPr txBox="1"/>
          <p:nvPr/>
        </p:nvSpPr>
        <p:spPr>
          <a:xfrm>
            <a:off x="4648199" y="6557423"/>
            <a:ext cx="9631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400" b="1" spc="-10" dirty="0" smtClean="0">
                <a:solidFill>
                  <a:schemeClr val="tx1"/>
                </a:solidFill>
                <a:latin typeface="Arial"/>
                <a:cs typeface="Arial"/>
              </a:rPr>
              <a:t>2026 год</a:t>
            </a:r>
            <a:endParaRPr lang="ru-RU" sz="1400" b="1" spc="-1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5" name="object 7"/>
          <p:cNvSpPr txBox="1"/>
          <p:nvPr/>
        </p:nvSpPr>
        <p:spPr>
          <a:xfrm>
            <a:off x="6640769" y="6557423"/>
            <a:ext cx="9631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400" b="1" spc="-10" dirty="0" smtClean="0">
                <a:solidFill>
                  <a:schemeClr val="tx1"/>
                </a:solidFill>
                <a:latin typeface="Arial"/>
                <a:cs typeface="Arial"/>
              </a:rPr>
              <a:t>2027 год</a:t>
            </a:r>
            <a:endParaRPr lang="ru-RU" sz="1400" b="1" spc="-1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6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  <p:sp>
        <p:nvSpPr>
          <p:cNvPr id="27" name="object 11"/>
          <p:cNvSpPr txBox="1"/>
          <p:nvPr/>
        </p:nvSpPr>
        <p:spPr>
          <a:xfrm rot="16200000">
            <a:off x="2297355" y="5142598"/>
            <a:ext cx="1033247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2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ДОХОДЫ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object 11"/>
          <p:cNvSpPr txBox="1"/>
          <p:nvPr/>
        </p:nvSpPr>
        <p:spPr>
          <a:xfrm rot="16200000">
            <a:off x="4399125" y="5809394"/>
            <a:ext cx="1033247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2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ДОХОДЫ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" name="object 11"/>
          <p:cNvSpPr txBox="1"/>
          <p:nvPr/>
        </p:nvSpPr>
        <p:spPr>
          <a:xfrm rot="16200000">
            <a:off x="6389525" y="5804438"/>
            <a:ext cx="1033247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2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ДОХОДЫ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0" name="object 11"/>
          <p:cNvSpPr txBox="1"/>
          <p:nvPr/>
        </p:nvSpPr>
        <p:spPr>
          <a:xfrm rot="16200000">
            <a:off x="2851155" y="5195364"/>
            <a:ext cx="114722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2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РАСХОДЫ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1" name="object 11"/>
          <p:cNvSpPr txBox="1"/>
          <p:nvPr/>
        </p:nvSpPr>
        <p:spPr>
          <a:xfrm rot="16200000">
            <a:off x="4869751" y="5804441"/>
            <a:ext cx="114722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2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РАСХОДЫ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2" name="object 11"/>
          <p:cNvSpPr txBox="1"/>
          <p:nvPr/>
        </p:nvSpPr>
        <p:spPr>
          <a:xfrm rot="16200000">
            <a:off x="6864386" y="5861427"/>
            <a:ext cx="114722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200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РАСХОДЫ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5005" y="793037"/>
            <a:ext cx="705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млн.</a:t>
            </a:r>
          </a:p>
          <a:p>
            <a:r>
              <a:rPr lang="ru-RU" b="1" spc="-1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43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9104" y="331723"/>
            <a:ext cx="1384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50" dirty="0" smtClean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9</a:t>
            </a:r>
            <a:endParaRPr sz="16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80223" y="59810"/>
            <a:ext cx="7992377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25" dirty="0">
                <a:solidFill>
                  <a:schemeClr val="accent5">
                    <a:lumMod val="50000"/>
                  </a:schemeClr>
                </a:solidFill>
              </a:rPr>
              <a:t>ДОХОДЫ </a:t>
            </a:r>
            <a:r>
              <a:rPr sz="2400" spc="-25" dirty="0" smtClean="0">
                <a:solidFill>
                  <a:schemeClr val="accent5">
                    <a:lumMod val="50000"/>
                  </a:schemeClr>
                </a:solidFill>
              </a:rPr>
              <a:t>БЮДЖЕТА</a:t>
            </a:r>
            <a:r>
              <a:rPr lang="ru-RU" sz="2400" spc="-25" dirty="0" smtClean="0">
                <a:solidFill>
                  <a:schemeClr val="accent5">
                    <a:lumMod val="50000"/>
                  </a:schemeClr>
                </a:solidFill>
              </a:rPr>
              <a:t> АХТУБИНСКОГО РАЙОНА</a:t>
            </a:r>
            <a:endParaRPr sz="2400" spc="-25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59738" y="3095625"/>
            <a:ext cx="295783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i="1" spc="-10" dirty="0">
                <a:latin typeface="Arial"/>
                <a:cs typeface="Arial"/>
              </a:rPr>
              <a:t>Поступления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от</a:t>
            </a:r>
            <a:r>
              <a:rPr sz="1200" b="1" i="1" spc="-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уплаты</a:t>
            </a:r>
            <a:r>
              <a:rPr sz="1200" b="1" i="1" spc="-10" dirty="0">
                <a:latin typeface="Arial"/>
                <a:cs typeface="Arial"/>
              </a:rPr>
              <a:t> налогов, установленных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Налоговым</a:t>
            </a:r>
            <a:r>
              <a:rPr sz="1200" b="1" i="1" spc="15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кодексом </a:t>
            </a:r>
            <a:r>
              <a:rPr sz="1200" b="1" i="1" dirty="0">
                <a:latin typeface="Arial"/>
                <a:cs typeface="Arial"/>
              </a:rPr>
              <a:t>Российской</a:t>
            </a:r>
            <a:r>
              <a:rPr sz="1200" b="1" i="1" spc="-5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Федерации,</a:t>
            </a:r>
            <a:r>
              <a:rPr sz="1200" b="1" i="1" spc="-50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например: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91770" algn="l"/>
              </a:tabLst>
            </a:pPr>
            <a:endParaRPr sz="1200" dirty="0" smtClean="0">
              <a:latin typeface="Arial"/>
              <a:cs typeface="Arial"/>
            </a:endParaRPr>
          </a:p>
          <a:p>
            <a:pPr marL="191770" indent="-179070">
              <a:lnSpc>
                <a:spcPct val="100000"/>
              </a:lnSpc>
              <a:buFont typeface="Wingdings"/>
              <a:buChar char=""/>
              <a:tabLst>
                <a:tab pos="191770" algn="l"/>
              </a:tabLst>
            </a:pPr>
            <a:r>
              <a:rPr sz="1200" i="1" dirty="0" err="1" smtClean="0">
                <a:latin typeface="Arial"/>
                <a:cs typeface="Arial"/>
              </a:rPr>
              <a:t>налог</a:t>
            </a:r>
            <a:r>
              <a:rPr sz="1200" i="1" spc="-45" dirty="0" smtClean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на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доходы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физических</a:t>
            </a:r>
            <a:r>
              <a:rPr sz="1200" i="1" spc="-65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лиц;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59738" y="4010025"/>
            <a:ext cx="7594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1770" indent="-17907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91770" algn="l"/>
              </a:tabLst>
            </a:pPr>
            <a:r>
              <a:rPr sz="1200" i="1" spc="-10" dirty="0">
                <a:latin typeface="Arial"/>
                <a:cs typeface="Arial"/>
              </a:rPr>
              <a:t>акцизы;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59738" y="4192904"/>
            <a:ext cx="3086353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1135" marR="5080" indent="-179070">
              <a:lnSpc>
                <a:spcPct val="100000"/>
              </a:lnSpc>
              <a:buFont typeface="Wingdings"/>
              <a:buChar char=""/>
              <a:tabLst>
                <a:tab pos="192405" algn="l"/>
              </a:tabLst>
            </a:pPr>
            <a:r>
              <a:rPr sz="1200" i="1" dirty="0" err="1" smtClean="0">
                <a:latin typeface="Arial"/>
                <a:cs typeface="Arial"/>
              </a:rPr>
              <a:t>налоги</a:t>
            </a:r>
            <a:r>
              <a:rPr sz="1200" i="1" dirty="0">
                <a:latin typeface="Arial"/>
                <a:cs typeface="Arial"/>
              </a:rPr>
              <a:t>,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уплачиваемые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в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связи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50" dirty="0">
                <a:latin typeface="Arial"/>
                <a:cs typeface="Arial"/>
              </a:rPr>
              <a:t>с 	</a:t>
            </a:r>
            <a:r>
              <a:rPr sz="1200" i="1" spc="-10" dirty="0">
                <a:latin typeface="Arial"/>
                <a:cs typeface="Arial"/>
              </a:rPr>
              <a:t>применением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специальных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налоговых 	</a:t>
            </a:r>
            <a:r>
              <a:rPr sz="1200" i="1" dirty="0">
                <a:latin typeface="Arial"/>
                <a:cs typeface="Arial"/>
              </a:rPr>
              <a:t>режимов</a:t>
            </a:r>
            <a:r>
              <a:rPr sz="1200" i="1" spc="-8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(упрощенная</a:t>
            </a:r>
            <a:r>
              <a:rPr sz="1200" i="1" spc="-60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система 	налогообложения,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lang="ru-RU" sz="1200" i="1" spc="-15" dirty="0" smtClean="0">
                <a:latin typeface="Arial"/>
                <a:cs typeface="Arial"/>
              </a:rPr>
              <a:t>единый сельскохозяйственный налог, </a:t>
            </a:r>
            <a:r>
              <a:rPr sz="1200" i="1" spc="-10" dirty="0" err="1" smtClean="0">
                <a:latin typeface="Arial"/>
                <a:cs typeface="Arial"/>
              </a:rPr>
              <a:t>патентная</a:t>
            </a:r>
            <a:r>
              <a:rPr lang="ru-RU" sz="1200" i="1" spc="-10" dirty="0" smtClean="0">
                <a:latin typeface="Arial"/>
                <a:cs typeface="Arial"/>
              </a:rPr>
              <a:t> система налогообложения</a:t>
            </a:r>
            <a:r>
              <a:rPr sz="1200" i="1" spc="-10" dirty="0" smtClean="0">
                <a:latin typeface="Arial"/>
                <a:cs typeface="Arial"/>
              </a:rPr>
              <a:t>);</a:t>
            </a:r>
            <a:endParaRPr sz="1200" dirty="0">
              <a:latin typeface="Arial"/>
              <a:cs typeface="Arial"/>
            </a:endParaRPr>
          </a:p>
          <a:p>
            <a:pPr marL="191770" indent="-17907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191770" algn="l"/>
              </a:tabLst>
            </a:pPr>
            <a:r>
              <a:rPr sz="1200" i="1" spc="-10" dirty="0">
                <a:latin typeface="Arial"/>
                <a:cs typeface="Arial"/>
              </a:rPr>
              <a:t>государственная</a:t>
            </a:r>
            <a:r>
              <a:rPr sz="1200" i="1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пошлина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49392" y="3095625"/>
            <a:ext cx="2932430" cy="3500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3870">
              <a:lnSpc>
                <a:spcPct val="100000"/>
              </a:lnSpc>
              <a:spcBef>
                <a:spcPts val="100"/>
              </a:spcBef>
            </a:pPr>
            <a:r>
              <a:rPr sz="1200" b="1" i="1" spc="-10" dirty="0">
                <a:latin typeface="Arial"/>
                <a:cs typeface="Arial"/>
              </a:rPr>
              <a:t>Поступления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от</a:t>
            </a:r>
            <a:r>
              <a:rPr sz="1200" b="1" i="1" spc="-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уплаты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spc="-20" dirty="0">
                <a:latin typeface="Arial"/>
                <a:cs typeface="Arial"/>
              </a:rPr>
              <a:t>иных </a:t>
            </a:r>
            <a:r>
              <a:rPr sz="1200" b="1" i="1" spc="-10" dirty="0">
                <a:latin typeface="Arial"/>
                <a:cs typeface="Arial"/>
              </a:rPr>
              <a:t>платежей,</a:t>
            </a:r>
            <a:r>
              <a:rPr sz="1200" b="1" i="1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установленных</a:t>
            </a:r>
            <a:endParaRPr sz="1200" dirty="0">
              <a:latin typeface="Arial"/>
              <a:cs typeface="Arial"/>
            </a:endParaRPr>
          </a:p>
          <a:p>
            <a:pPr marL="12700" marR="354965">
              <a:lnSpc>
                <a:spcPct val="100000"/>
              </a:lnSpc>
            </a:pPr>
            <a:r>
              <a:rPr sz="1200" b="1" i="1" spc="-10" dirty="0">
                <a:latin typeface="Arial"/>
                <a:cs typeface="Arial"/>
              </a:rPr>
              <a:t>законодательством</a:t>
            </a:r>
            <a:r>
              <a:rPr sz="1200" b="1" i="1" spc="35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Российской </a:t>
            </a:r>
            <a:r>
              <a:rPr sz="1200" b="1" i="1" dirty="0">
                <a:latin typeface="Arial"/>
                <a:cs typeface="Arial"/>
              </a:rPr>
              <a:t>Федерации,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например:</a:t>
            </a:r>
            <a:endParaRPr sz="1200" dirty="0">
              <a:latin typeface="Arial"/>
              <a:cs typeface="Arial"/>
            </a:endParaRPr>
          </a:p>
          <a:p>
            <a:pPr marL="191770" indent="-179070">
              <a:lnSpc>
                <a:spcPct val="100000"/>
              </a:lnSpc>
              <a:buFont typeface="Wingdings"/>
              <a:buChar char=""/>
              <a:tabLst>
                <a:tab pos="191770" algn="l"/>
              </a:tabLst>
            </a:pPr>
            <a:r>
              <a:rPr sz="1200" i="1" dirty="0">
                <a:latin typeface="Arial"/>
                <a:cs typeface="Arial"/>
              </a:rPr>
              <a:t>доходы</a:t>
            </a:r>
            <a:r>
              <a:rPr sz="1200" i="1" spc="-5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от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использования</a:t>
            </a:r>
            <a:endParaRPr sz="1200" dirty="0">
              <a:latin typeface="Arial"/>
              <a:cs typeface="Arial"/>
            </a:endParaRPr>
          </a:p>
          <a:p>
            <a:pPr marL="192405" marR="5080">
              <a:lnSpc>
                <a:spcPct val="100000"/>
              </a:lnSpc>
            </a:pPr>
            <a:r>
              <a:rPr sz="1200" i="1" dirty="0">
                <a:latin typeface="Arial"/>
                <a:cs typeface="Arial"/>
              </a:rPr>
              <a:t>и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продажи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имущества,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находящегося </a:t>
            </a:r>
            <a:r>
              <a:rPr sz="1200" i="1" dirty="0">
                <a:latin typeface="Arial"/>
                <a:cs typeface="Arial"/>
              </a:rPr>
              <a:t>в</a:t>
            </a:r>
            <a:r>
              <a:rPr sz="1200" i="1" spc="10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государственной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и </a:t>
            </a:r>
            <a:r>
              <a:rPr sz="1200" i="1" spc="-10" dirty="0">
                <a:latin typeface="Arial"/>
                <a:cs typeface="Arial"/>
              </a:rPr>
              <a:t>муниципальной собственности;</a:t>
            </a:r>
            <a:endParaRPr sz="1200" dirty="0">
              <a:latin typeface="Arial"/>
              <a:cs typeface="Arial"/>
            </a:endParaRPr>
          </a:p>
          <a:p>
            <a:pPr marL="191135" marR="5715" indent="-179070">
              <a:lnSpc>
                <a:spcPct val="100000"/>
              </a:lnSpc>
              <a:buFont typeface="Wingdings"/>
              <a:buChar char=""/>
              <a:tabLst>
                <a:tab pos="192405" algn="l"/>
              </a:tabLst>
            </a:pPr>
            <a:r>
              <a:rPr sz="1200" i="1" dirty="0">
                <a:latin typeface="Arial"/>
                <a:cs typeface="Arial"/>
              </a:rPr>
              <a:t>платежи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за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пользование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природными 	ресурсами,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в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том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числе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spc="-25" dirty="0">
                <a:latin typeface="Arial"/>
                <a:cs typeface="Arial"/>
              </a:rPr>
              <a:t>за 	</a:t>
            </a:r>
            <a:r>
              <a:rPr sz="1200" i="1" spc="-10" dirty="0">
                <a:latin typeface="Arial"/>
                <a:cs typeface="Arial"/>
              </a:rPr>
              <a:t>использование</a:t>
            </a:r>
            <a:r>
              <a:rPr sz="1200" i="1" spc="10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лесов;</a:t>
            </a:r>
            <a:endParaRPr sz="1200" dirty="0">
              <a:latin typeface="Arial"/>
              <a:cs typeface="Arial"/>
            </a:endParaRPr>
          </a:p>
          <a:p>
            <a:pPr marL="191135" marR="1042035" indent="-179070">
              <a:lnSpc>
                <a:spcPct val="100000"/>
              </a:lnSpc>
              <a:buFont typeface="Wingdings"/>
              <a:buChar char=""/>
              <a:tabLst>
                <a:tab pos="192405" algn="l"/>
              </a:tabLst>
            </a:pPr>
            <a:r>
              <a:rPr sz="1200" i="1" dirty="0">
                <a:latin typeface="Arial"/>
                <a:cs typeface="Arial"/>
              </a:rPr>
              <a:t>штрафы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за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нарушение 	законодательства;</a:t>
            </a:r>
            <a:endParaRPr sz="1200" dirty="0">
              <a:latin typeface="Arial"/>
              <a:cs typeface="Arial"/>
            </a:endParaRPr>
          </a:p>
          <a:p>
            <a:pPr marL="191770" indent="-179070">
              <a:lnSpc>
                <a:spcPct val="100000"/>
              </a:lnSpc>
              <a:buFont typeface="Wingdings"/>
              <a:buChar char=""/>
              <a:tabLst>
                <a:tab pos="191770" algn="l"/>
              </a:tabLst>
            </a:pPr>
            <a:r>
              <a:rPr sz="1200" i="1" spc="-10" dirty="0">
                <a:latin typeface="Arial"/>
                <a:cs typeface="Arial"/>
              </a:rPr>
              <a:t>административные</a:t>
            </a:r>
            <a:r>
              <a:rPr sz="1200" i="1" spc="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платежи;</a:t>
            </a:r>
            <a:endParaRPr sz="1200" dirty="0">
              <a:latin typeface="Arial"/>
              <a:cs typeface="Arial"/>
            </a:endParaRPr>
          </a:p>
          <a:p>
            <a:pPr marL="191135" marR="788035" indent="-179070">
              <a:lnSpc>
                <a:spcPct val="100000"/>
              </a:lnSpc>
              <a:buFont typeface="Wingdings"/>
              <a:buChar char=""/>
              <a:tabLst>
                <a:tab pos="192405" algn="l"/>
              </a:tabLst>
            </a:pPr>
            <a:r>
              <a:rPr sz="1200" i="1" dirty="0">
                <a:latin typeface="Arial"/>
                <a:cs typeface="Arial"/>
              </a:rPr>
              <a:t>доходы</a:t>
            </a:r>
            <a:r>
              <a:rPr sz="1200" i="1" spc="-4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от</a:t>
            </a:r>
            <a:r>
              <a:rPr sz="1200" i="1" spc="-5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платных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услуг, 	оказываемых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казенными 	учреждениями;</a:t>
            </a:r>
            <a:endParaRPr sz="1200" dirty="0">
              <a:latin typeface="Arial"/>
              <a:cs typeface="Arial"/>
            </a:endParaRPr>
          </a:p>
          <a:p>
            <a:pPr marL="191135" marR="191770" indent="-17907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192405" algn="l"/>
              </a:tabLst>
            </a:pPr>
            <a:r>
              <a:rPr sz="1200" i="1" spc="-10" dirty="0">
                <a:latin typeface="Arial"/>
                <a:cs typeface="Arial"/>
              </a:rPr>
              <a:t>средства</a:t>
            </a:r>
            <a:r>
              <a:rPr sz="1200" i="1" spc="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самообложения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граждан, 	инициативные</a:t>
            </a:r>
            <a:r>
              <a:rPr sz="1200" i="1" spc="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платежи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73261" y="3095625"/>
            <a:ext cx="285940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0485">
              <a:lnSpc>
                <a:spcPct val="100000"/>
              </a:lnSpc>
              <a:spcBef>
                <a:spcPts val="100"/>
              </a:spcBef>
            </a:pPr>
            <a:r>
              <a:rPr sz="1200" b="1" i="1" spc="-10" dirty="0">
                <a:latin typeface="Arial"/>
                <a:cs typeface="Arial"/>
              </a:rPr>
              <a:t>Поступления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от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других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бюджетов </a:t>
            </a:r>
            <a:r>
              <a:rPr sz="1200" b="1" i="1" dirty="0">
                <a:latin typeface="Arial"/>
                <a:cs typeface="Arial"/>
              </a:rPr>
              <a:t>бюджетной</a:t>
            </a:r>
            <a:r>
              <a:rPr sz="1200" b="1" i="1" spc="-5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системы,</a:t>
            </a:r>
            <a:r>
              <a:rPr sz="1200" b="1" i="1" spc="-55" dirty="0">
                <a:latin typeface="Arial"/>
                <a:cs typeface="Arial"/>
              </a:rPr>
              <a:t> </a:t>
            </a:r>
            <a:r>
              <a:rPr sz="1200" b="1" i="1" spc="-25" dirty="0">
                <a:latin typeface="Arial"/>
                <a:cs typeface="Arial"/>
              </a:rPr>
              <a:t>от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latin typeface="Arial"/>
                <a:cs typeface="Arial"/>
              </a:rPr>
              <a:t>организаций</a:t>
            </a:r>
            <a:r>
              <a:rPr sz="1200" b="1" i="1" spc="-3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и</a:t>
            </a:r>
            <a:r>
              <a:rPr sz="1200" b="1" i="1" spc="-4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граждан,</a:t>
            </a:r>
            <a:r>
              <a:rPr sz="1200" b="1" i="1" spc="-50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например:</a:t>
            </a:r>
            <a:endParaRPr sz="1200">
              <a:latin typeface="Arial"/>
              <a:cs typeface="Arial"/>
            </a:endParaRPr>
          </a:p>
          <a:p>
            <a:pPr marL="191770" indent="-179070">
              <a:lnSpc>
                <a:spcPct val="100000"/>
              </a:lnSpc>
              <a:buFont typeface="Wingdings"/>
              <a:buChar char=""/>
              <a:tabLst>
                <a:tab pos="191770" algn="l"/>
              </a:tabLst>
            </a:pPr>
            <a:r>
              <a:rPr sz="1200" i="1" spc="-10" dirty="0">
                <a:latin typeface="Arial"/>
                <a:cs typeface="Arial"/>
              </a:rPr>
              <a:t>дотации;</a:t>
            </a:r>
            <a:endParaRPr sz="1200">
              <a:latin typeface="Arial"/>
              <a:cs typeface="Arial"/>
            </a:endParaRPr>
          </a:p>
          <a:p>
            <a:pPr marL="191770" indent="-179070">
              <a:lnSpc>
                <a:spcPct val="100000"/>
              </a:lnSpc>
              <a:buFont typeface="Wingdings"/>
              <a:buChar char=""/>
              <a:tabLst>
                <a:tab pos="191770" algn="l"/>
              </a:tabLst>
            </a:pPr>
            <a:r>
              <a:rPr sz="1200" i="1" spc="-10" dirty="0">
                <a:latin typeface="Arial"/>
                <a:cs typeface="Arial"/>
              </a:rPr>
              <a:t>субсидии;</a:t>
            </a:r>
            <a:endParaRPr sz="1200">
              <a:latin typeface="Arial"/>
              <a:cs typeface="Arial"/>
            </a:endParaRPr>
          </a:p>
          <a:p>
            <a:pPr marL="191770" indent="-179070">
              <a:lnSpc>
                <a:spcPct val="100000"/>
              </a:lnSpc>
              <a:buFont typeface="Wingdings"/>
              <a:buChar char=""/>
              <a:tabLst>
                <a:tab pos="191770" algn="l"/>
              </a:tabLst>
            </a:pPr>
            <a:r>
              <a:rPr sz="1200" i="1" spc="-10" dirty="0">
                <a:latin typeface="Arial"/>
                <a:cs typeface="Arial"/>
              </a:rPr>
              <a:t>субвенции;</a:t>
            </a:r>
            <a:endParaRPr sz="1200">
              <a:latin typeface="Arial"/>
              <a:cs typeface="Arial"/>
            </a:endParaRPr>
          </a:p>
          <a:p>
            <a:pPr marL="191770" indent="-179070">
              <a:lnSpc>
                <a:spcPct val="100000"/>
              </a:lnSpc>
              <a:buFont typeface="Wingdings"/>
              <a:buChar char=""/>
              <a:tabLst>
                <a:tab pos="191770" algn="l"/>
              </a:tabLst>
            </a:pPr>
            <a:r>
              <a:rPr sz="1200" i="1" dirty="0">
                <a:latin typeface="Arial"/>
                <a:cs typeface="Arial"/>
              </a:rPr>
              <a:t>иные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межбюджетные трансферты;</a:t>
            </a:r>
            <a:endParaRPr sz="1200">
              <a:latin typeface="Arial"/>
              <a:cs typeface="Arial"/>
            </a:endParaRPr>
          </a:p>
          <a:p>
            <a:pPr marL="191770" indent="-179070">
              <a:lnSpc>
                <a:spcPct val="100000"/>
              </a:lnSpc>
              <a:buFont typeface="Wingdings"/>
              <a:buChar char=""/>
              <a:tabLst>
                <a:tab pos="191770" algn="l"/>
              </a:tabLst>
            </a:pPr>
            <a:r>
              <a:rPr sz="1200" i="1" spc="-10" dirty="0">
                <a:latin typeface="Arial"/>
                <a:cs typeface="Arial"/>
              </a:rPr>
              <a:t>безвозмездные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поступления</a:t>
            </a:r>
            <a:endParaRPr sz="1200">
              <a:latin typeface="Arial"/>
              <a:cs typeface="Arial"/>
            </a:endParaRPr>
          </a:p>
          <a:p>
            <a:pPr marL="192405" marR="196215">
              <a:lnSpc>
                <a:spcPct val="100000"/>
              </a:lnSpc>
            </a:pPr>
            <a:r>
              <a:rPr sz="1200" i="1" dirty="0">
                <a:latin typeface="Arial"/>
                <a:cs typeface="Arial"/>
              </a:rPr>
              <a:t>от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организаций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и</a:t>
            </a:r>
            <a:r>
              <a:rPr sz="1200" i="1" spc="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физических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spc="-25" dirty="0">
                <a:latin typeface="Arial"/>
                <a:cs typeface="Arial"/>
              </a:rPr>
              <a:t>лиц </a:t>
            </a:r>
            <a:r>
              <a:rPr sz="1200" i="1" spc="-10" dirty="0">
                <a:latin typeface="Arial"/>
                <a:cs typeface="Arial"/>
              </a:rPr>
              <a:t>(добровольные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пожертвования)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2577" y="490727"/>
            <a:ext cx="9584690" cy="281487"/>
          </a:xfrm>
          <a:prstGeom prst="rect">
            <a:avLst/>
          </a:prstGeom>
          <a:solidFill>
            <a:srgbClr val="40BEDF"/>
          </a:solidFill>
        </p:spPr>
        <p:txBody>
          <a:bodyPr vert="horz" wrap="square" lIns="0" tIns="65405" rIns="0" bIns="0" rtlCol="0">
            <a:spAutoFit/>
          </a:bodyPr>
          <a:lstStyle/>
          <a:p>
            <a:pPr marL="196850" algn="ctr">
              <a:lnSpc>
                <a:spcPct val="100000"/>
              </a:lnSpc>
              <a:spcBef>
                <a:spcPts val="515"/>
              </a:spcBef>
            </a:pPr>
            <a:r>
              <a:rPr sz="1400" b="1" i="1" spc="-10" dirty="0">
                <a:solidFill>
                  <a:srgbClr val="FF0000"/>
                </a:solidFill>
                <a:latin typeface="Arial"/>
                <a:cs typeface="Arial"/>
              </a:rPr>
              <a:t>Доходы</a:t>
            </a:r>
            <a:r>
              <a:rPr sz="1400" b="1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бюджета</a:t>
            </a:r>
            <a:r>
              <a:rPr sz="1400" b="1" i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–</a:t>
            </a:r>
            <a:r>
              <a:rPr sz="1400" b="1" i="1" spc="-25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i="1" spc="-1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безвозмездные</a:t>
            </a:r>
            <a:r>
              <a:rPr sz="1400" b="1" i="1" spc="-55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и</a:t>
            </a:r>
            <a:r>
              <a:rPr sz="1400" b="1" i="1" spc="-25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i="1" spc="-1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безвозвратные</a:t>
            </a:r>
            <a:r>
              <a:rPr sz="1400" b="1" i="1" spc="-55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i="1" spc="-1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поступления</a:t>
            </a:r>
            <a:r>
              <a:rPr sz="1400" b="1" i="1" spc="-35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денежных</a:t>
            </a:r>
            <a:r>
              <a:rPr sz="1400" b="1" i="1" spc="-4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средств</a:t>
            </a:r>
            <a:r>
              <a:rPr sz="1400" b="1" i="1" spc="-3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в</a:t>
            </a:r>
            <a:r>
              <a:rPr sz="1400" b="1" i="1" spc="-1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i="1" spc="-10" dirty="0" err="1" smtClean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бюджет</a:t>
            </a:r>
            <a:endParaRPr sz="14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08988" y="932687"/>
            <a:ext cx="9427845" cy="2056130"/>
          </a:xfrm>
          <a:custGeom>
            <a:avLst/>
            <a:gdLst/>
            <a:ahLst/>
            <a:cxnLst/>
            <a:rect l="l" t="t" r="r" b="b"/>
            <a:pathLst>
              <a:path w="9427845" h="2056130">
                <a:moveTo>
                  <a:pt x="2386584" y="1027938"/>
                </a:moveTo>
                <a:lnTo>
                  <a:pt x="1787398" y="0"/>
                </a:lnTo>
                <a:lnTo>
                  <a:pt x="599186" y="0"/>
                </a:lnTo>
                <a:lnTo>
                  <a:pt x="0" y="1027938"/>
                </a:lnTo>
                <a:lnTo>
                  <a:pt x="599186" y="2055876"/>
                </a:lnTo>
                <a:lnTo>
                  <a:pt x="1787398" y="2055876"/>
                </a:lnTo>
                <a:lnTo>
                  <a:pt x="2386584" y="1027938"/>
                </a:lnTo>
                <a:close/>
              </a:path>
              <a:path w="9427845" h="2056130">
                <a:moveTo>
                  <a:pt x="5907024" y="1027938"/>
                </a:moveTo>
                <a:lnTo>
                  <a:pt x="5307838" y="0"/>
                </a:lnTo>
                <a:lnTo>
                  <a:pt x="4119626" y="0"/>
                </a:lnTo>
                <a:lnTo>
                  <a:pt x="3520440" y="1027938"/>
                </a:lnTo>
                <a:lnTo>
                  <a:pt x="4119626" y="2055876"/>
                </a:lnTo>
                <a:lnTo>
                  <a:pt x="5307838" y="2055876"/>
                </a:lnTo>
                <a:lnTo>
                  <a:pt x="5907024" y="1027938"/>
                </a:lnTo>
                <a:close/>
              </a:path>
              <a:path w="9427845" h="2056130">
                <a:moveTo>
                  <a:pt x="9427464" y="1027938"/>
                </a:moveTo>
                <a:lnTo>
                  <a:pt x="8828278" y="0"/>
                </a:lnTo>
                <a:lnTo>
                  <a:pt x="7640066" y="0"/>
                </a:lnTo>
                <a:lnTo>
                  <a:pt x="7040880" y="1027938"/>
                </a:lnTo>
                <a:lnTo>
                  <a:pt x="7640066" y="2055876"/>
                </a:lnTo>
                <a:lnTo>
                  <a:pt x="8828278" y="2055876"/>
                </a:lnTo>
                <a:lnTo>
                  <a:pt x="9427464" y="1027938"/>
                </a:lnTo>
                <a:close/>
              </a:path>
            </a:pathLst>
          </a:custGeom>
          <a:solidFill>
            <a:srgbClr val="40BEDF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18385" y="1718817"/>
            <a:ext cx="13665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НАЛОГОВЫЕ</a:t>
            </a:r>
            <a:endParaRPr sz="16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28697" y="1962657"/>
            <a:ext cx="9480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ДОХОДЫ</a:t>
            </a:r>
            <a:endParaRPr sz="16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446275" y="0"/>
            <a:ext cx="10746105" cy="2517775"/>
            <a:chOff x="1446275" y="0"/>
            <a:chExt cx="10746105" cy="2517775"/>
          </a:xfrm>
        </p:grpSpPr>
        <p:sp>
          <p:nvSpPr>
            <p:cNvPr id="14" name="object 14"/>
            <p:cNvSpPr/>
            <p:nvPr/>
          </p:nvSpPr>
          <p:spPr>
            <a:xfrm>
              <a:off x="4047743" y="1301496"/>
              <a:ext cx="751840" cy="647700"/>
            </a:xfrm>
            <a:custGeom>
              <a:avLst/>
              <a:gdLst/>
              <a:ahLst/>
              <a:cxnLst/>
              <a:rect l="l" t="t" r="r" b="b"/>
              <a:pathLst>
                <a:path w="751839" h="647700">
                  <a:moveTo>
                    <a:pt x="562609" y="0"/>
                  </a:moveTo>
                  <a:lnTo>
                    <a:pt x="188721" y="0"/>
                  </a:lnTo>
                  <a:lnTo>
                    <a:pt x="0" y="323850"/>
                  </a:lnTo>
                  <a:lnTo>
                    <a:pt x="188721" y="647700"/>
                  </a:lnTo>
                  <a:lnTo>
                    <a:pt x="562609" y="647700"/>
                  </a:lnTo>
                  <a:lnTo>
                    <a:pt x="751331" y="323850"/>
                  </a:lnTo>
                  <a:lnTo>
                    <a:pt x="562609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46091" y="1793748"/>
              <a:ext cx="832485" cy="716280"/>
            </a:xfrm>
            <a:custGeom>
              <a:avLst/>
              <a:gdLst/>
              <a:ahLst/>
              <a:cxnLst/>
              <a:rect l="l" t="t" r="r" b="b"/>
              <a:pathLst>
                <a:path w="832485" h="716280">
                  <a:moveTo>
                    <a:pt x="623316" y="0"/>
                  </a:moveTo>
                  <a:lnTo>
                    <a:pt x="208787" y="0"/>
                  </a:lnTo>
                  <a:lnTo>
                    <a:pt x="0" y="358139"/>
                  </a:lnTo>
                  <a:lnTo>
                    <a:pt x="208787" y="716279"/>
                  </a:lnTo>
                  <a:lnTo>
                    <a:pt x="623316" y="716279"/>
                  </a:lnTo>
                  <a:lnTo>
                    <a:pt x="832104" y="358139"/>
                  </a:lnTo>
                  <a:lnTo>
                    <a:pt x="623316" y="0"/>
                  </a:lnTo>
                  <a:close/>
                </a:path>
              </a:pathLst>
            </a:custGeom>
            <a:solidFill>
              <a:srgbClr val="3AB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49724" y="1078991"/>
              <a:ext cx="462280" cy="398145"/>
            </a:xfrm>
            <a:custGeom>
              <a:avLst/>
              <a:gdLst/>
              <a:ahLst/>
              <a:cxnLst/>
              <a:rect l="l" t="t" r="r" b="b"/>
              <a:pathLst>
                <a:path w="462279" h="398144">
                  <a:moveTo>
                    <a:pt x="345821" y="0"/>
                  </a:moveTo>
                  <a:lnTo>
                    <a:pt x="115950" y="0"/>
                  </a:lnTo>
                  <a:lnTo>
                    <a:pt x="0" y="198882"/>
                  </a:lnTo>
                  <a:lnTo>
                    <a:pt x="115950" y="397763"/>
                  </a:lnTo>
                  <a:lnTo>
                    <a:pt x="345821" y="397763"/>
                  </a:lnTo>
                  <a:lnTo>
                    <a:pt x="461772" y="198882"/>
                  </a:lnTo>
                  <a:lnTo>
                    <a:pt x="345821" y="0"/>
                  </a:lnTo>
                  <a:close/>
                </a:path>
              </a:pathLst>
            </a:custGeom>
            <a:solidFill>
              <a:srgbClr val="1881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587996" y="1149096"/>
              <a:ext cx="1130935" cy="974090"/>
            </a:xfrm>
            <a:custGeom>
              <a:avLst/>
              <a:gdLst/>
              <a:ahLst/>
              <a:cxnLst/>
              <a:rect l="l" t="t" r="r" b="b"/>
              <a:pathLst>
                <a:path w="1130934" h="974089">
                  <a:moveTo>
                    <a:pt x="846962" y="0"/>
                  </a:moveTo>
                  <a:lnTo>
                    <a:pt x="283845" y="0"/>
                  </a:lnTo>
                  <a:lnTo>
                    <a:pt x="0" y="486917"/>
                  </a:lnTo>
                  <a:lnTo>
                    <a:pt x="283845" y="973836"/>
                  </a:lnTo>
                  <a:lnTo>
                    <a:pt x="846962" y="973836"/>
                  </a:lnTo>
                  <a:lnTo>
                    <a:pt x="1130807" y="486917"/>
                  </a:lnTo>
                  <a:lnTo>
                    <a:pt x="846962" y="0"/>
                  </a:lnTo>
                  <a:close/>
                </a:path>
              </a:pathLst>
            </a:custGeom>
            <a:solidFill>
              <a:srgbClr val="3AB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406383" y="2019300"/>
              <a:ext cx="577850" cy="498475"/>
            </a:xfrm>
            <a:custGeom>
              <a:avLst/>
              <a:gdLst/>
              <a:ahLst/>
              <a:cxnLst/>
              <a:rect l="l" t="t" r="r" b="b"/>
              <a:pathLst>
                <a:path w="577850" h="498475">
                  <a:moveTo>
                    <a:pt x="432435" y="0"/>
                  </a:moveTo>
                  <a:lnTo>
                    <a:pt x="145161" y="0"/>
                  </a:lnTo>
                  <a:lnTo>
                    <a:pt x="0" y="249174"/>
                  </a:lnTo>
                  <a:lnTo>
                    <a:pt x="145161" y="498348"/>
                  </a:lnTo>
                  <a:lnTo>
                    <a:pt x="432435" y="498348"/>
                  </a:lnTo>
                  <a:lnTo>
                    <a:pt x="577596" y="249174"/>
                  </a:lnTo>
                  <a:lnTo>
                    <a:pt x="432435" y="0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46275" y="2019300"/>
              <a:ext cx="462280" cy="398145"/>
            </a:xfrm>
            <a:custGeom>
              <a:avLst/>
              <a:gdLst/>
              <a:ahLst/>
              <a:cxnLst/>
              <a:rect l="l" t="t" r="r" b="b"/>
              <a:pathLst>
                <a:path w="462280" h="398144">
                  <a:moveTo>
                    <a:pt x="345821" y="0"/>
                  </a:moveTo>
                  <a:lnTo>
                    <a:pt x="115951" y="0"/>
                  </a:lnTo>
                  <a:lnTo>
                    <a:pt x="0" y="198882"/>
                  </a:lnTo>
                  <a:lnTo>
                    <a:pt x="115951" y="397763"/>
                  </a:lnTo>
                  <a:lnTo>
                    <a:pt x="345821" y="397763"/>
                  </a:lnTo>
                  <a:lnTo>
                    <a:pt x="461772" y="198882"/>
                  </a:lnTo>
                  <a:lnTo>
                    <a:pt x="345821" y="0"/>
                  </a:lnTo>
                  <a:close/>
                </a:path>
              </a:pathLst>
            </a:custGeom>
            <a:solidFill>
              <a:srgbClr val="D1ED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907268" y="1010411"/>
              <a:ext cx="749935" cy="646430"/>
            </a:xfrm>
            <a:custGeom>
              <a:avLst/>
              <a:gdLst/>
              <a:ahLst/>
              <a:cxnLst/>
              <a:rect l="l" t="t" r="r" b="b"/>
              <a:pathLst>
                <a:path w="749934" h="646430">
                  <a:moveTo>
                    <a:pt x="561466" y="0"/>
                  </a:moveTo>
                  <a:lnTo>
                    <a:pt x="188340" y="0"/>
                  </a:lnTo>
                  <a:lnTo>
                    <a:pt x="0" y="323088"/>
                  </a:lnTo>
                  <a:lnTo>
                    <a:pt x="188340" y="646176"/>
                  </a:lnTo>
                  <a:lnTo>
                    <a:pt x="561466" y="646176"/>
                  </a:lnTo>
                  <a:lnTo>
                    <a:pt x="749807" y="323088"/>
                  </a:lnTo>
                  <a:lnTo>
                    <a:pt x="561466" y="0"/>
                  </a:lnTo>
                  <a:close/>
                </a:path>
              </a:pathLst>
            </a:custGeom>
            <a:solidFill>
              <a:srgbClr val="1881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527535" y="1356360"/>
              <a:ext cx="664845" cy="646430"/>
            </a:xfrm>
            <a:custGeom>
              <a:avLst/>
              <a:gdLst/>
              <a:ahLst/>
              <a:cxnLst/>
              <a:rect l="l" t="t" r="r" b="b"/>
              <a:pathLst>
                <a:path w="664845" h="646430">
                  <a:moveTo>
                    <a:pt x="562991" y="0"/>
                  </a:moveTo>
                  <a:lnTo>
                    <a:pt x="188341" y="0"/>
                  </a:lnTo>
                  <a:lnTo>
                    <a:pt x="0" y="323088"/>
                  </a:lnTo>
                  <a:lnTo>
                    <a:pt x="188341" y="646176"/>
                  </a:lnTo>
                  <a:lnTo>
                    <a:pt x="562991" y="646176"/>
                  </a:lnTo>
                  <a:lnTo>
                    <a:pt x="664464" y="472104"/>
                  </a:lnTo>
                  <a:lnTo>
                    <a:pt x="664464" y="174071"/>
                  </a:lnTo>
                  <a:lnTo>
                    <a:pt x="562991" y="0"/>
                  </a:lnTo>
                  <a:close/>
                </a:path>
              </a:pathLst>
            </a:custGeom>
            <a:solidFill>
              <a:srgbClr val="D1ED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524487" y="649223"/>
              <a:ext cx="668020" cy="646430"/>
            </a:xfrm>
            <a:custGeom>
              <a:avLst/>
              <a:gdLst/>
              <a:ahLst/>
              <a:cxnLst/>
              <a:rect l="l" t="t" r="r" b="b"/>
              <a:pathLst>
                <a:path w="668020" h="646430">
                  <a:moveTo>
                    <a:pt x="562990" y="0"/>
                  </a:moveTo>
                  <a:lnTo>
                    <a:pt x="188340" y="0"/>
                  </a:lnTo>
                  <a:lnTo>
                    <a:pt x="0" y="323088"/>
                  </a:lnTo>
                  <a:lnTo>
                    <a:pt x="188340" y="646176"/>
                  </a:lnTo>
                  <a:lnTo>
                    <a:pt x="562990" y="646176"/>
                  </a:lnTo>
                  <a:lnTo>
                    <a:pt x="667511" y="466876"/>
                  </a:lnTo>
                  <a:lnTo>
                    <a:pt x="667511" y="179299"/>
                  </a:lnTo>
                  <a:lnTo>
                    <a:pt x="562990" y="0"/>
                  </a:lnTo>
                  <a:close/>
                </a:path>
              </a:pathLst>
            </a:custGeom>
            <a:solidFill>
              <a:srgbClr val="3AB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145012" y="0"/>
              <a:ext cx="1047115" cy="882650"/>
            </a:xfrm>
            <a:custGeom>
              <a:avLst/>
              <a:gdLst/>
              <a:ahLst/>
              <a:cxnLst/>
              <a:rect l="l" t="t" r="r" b="b"/>
              <a:pathLst>
                <a:path w="1047115" h="882650">
                  <a:moveTo>
                    <a:pt x="461772" y="683514"/>
                  </a:moveTo>
                  <a:lnTo>
                    <a:pt x="345821" y="484632"/>
                  </a:lnTo>
                  <a:lnTo>
                    <a:pt x="115951" y="484632"/>
                  </a:lnTo>
                  <a:lnTo>
                    <a:pt x="0" y="683514"/>
                  </a:lnTo>
                  <a:lnTo>
                    <a:pt x="115951" y="882396"/>
                  </a:lnTo>
                  <a:lnTo>
                    <a:pt x="345821" y="882396"/>
                  </a:lnTo>
                  <a:lnTo>
                    <a:pt x="461772" y="683514"/>
                  </a:lnTo>
                  <a:close/>
                </a:path>
                <a:path w="1047115" h="882650">
                  <a:moveTo>
                    <a:pt x="1046988" y="160591"/>
                  </a:moveTo>
                  <a:lnTo>
                    <a:pt x="953363" y="0"/>
                  </a:lnTo>
                  <a:lnTo>
                    <a:pt x="532523" y="0"/>
                  </a:lnTo>
                  <a:lnTo>
                    <a:pt x="367284" y="283476"/>
                  </a:lnTo>
                  <a:lnTo>
                    <a:pt x="555625" y="606552"/>
                  </a:lnTo>
                  <a:lnTo>
                    <a:pt x="930275" y="606552"/>
                  </a:lnTo>
                  <a:lnTo>
                    <a:pt x="1046988" y="406349"/>
                  </a:lnTo>
                  <a:lnTo>
                    <a:pt x="1046988" y="160591"/>
                  </a:lnTo>
                  <a:close/>
                </a:path>
              </a:pathLst>
            </a:custGeom>
            <a:solidFill>
              <a:srgbClr val="8DD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696203" y="1709166"/>
            <a:ext cx="164718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3220" marR="5080" indent="-35052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НЕНАЛОГОВЫЕ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ДОХОДЫ</a:t>
            </a:r>
            <a:endParaRPr sz="16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77070" y="1493900"/>
            <a:ext cx="1926589" cy="1184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 marR="10795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БЕЗВОЗМЕЗДНЫЕ ПОСТУПЛЕНИЯ</a:t>
            </a:r>
            <a:endParaRPr sz="16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100" b="1" i="1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(финансовая</a:t>
            </a:r>
            <a:r>
              <a:rPr sz="1100" b="1" i="1" spc="-55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поддержка</a:t>
            </a:r>
            <a:r>
              <a:rPr sz="1100" b="1" i="1" spc="-4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100" b="1" i="1" spc="-25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из</a:t>
            </a:r>
            <a:endParaRPr sz="11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100" b="1" i="1" spc="-1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вышестоящих</a:t>
            </a:r>
            <a:endParaRPr sz="11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100" b="1" i="1" spc="-1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бюджетов</a:t>
            </a:r>
            <a:endParaRPr sz="11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100" b="1" i="1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или</a:t>
            </a:r>
            <a:r>
              <a:rPr sz="1100" b="1" i="1" spc="-3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физических</a:t>
            </a:r>
            <a:r>
              <a:rPr sz="1100" b="1" i="1" spc="-35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100" b="1" i="1" spc="-2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лиц)</a:t>
            </a:r>
            <a:endParaRPr sz="11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192523" y="1068324"/>
            <a:ext cx="7524115" cy="1388745"/>
            <a:chOff x="4192523" y="1068324"/>
            <a:chExt cx="7524115" cy="1388745"/>
          </a:xfrm>
        </p:grpSpPr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2523" y="1356360"/>
              <a:ext cx="480060" cy="4800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07267" y="1068324"/>
              <a:ext cx="809244" cy="4678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51647" y="1149096"/>
              <a:ext cx="867155" cy="86715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81727" y="1871472"/>
              <a:ext cx="586739" cy="585215"/>
            </a:xfrm>
            <a:prstGeom prst="rect">
              <a:avLst/>
            </a:prstGeom>
          </p:spPr>
        </p:pic>
      </p:grpSp>
      <p:sp>
        <p:nvSpPr>
          <p:cNvPr id="31" name="object 2"/>
          <p:cNvSpPr txBox="1"/>
          <p:nvPr/>
        </p:nvSpPr>
        <p:spPr>
          <a:xfrm>
            <a:off x="0" y="1002557"/>
            <a:ext cx="12954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Б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Ю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Т</a:t>
            </a:r>
            <a:r>
              <a:rPr sz="700" b="1" spc="-4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Я</a:t>
            </a:r>
            <a:r>
              <a:rPr sz="700" b="1" spc="-2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Ж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50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lang="ru-RU" sz="700" b="1" spc="-10" dirty="0" smtClean="0">
                <a:solidFill>
                  <a:srgbClr val="375F92"/>
                </a:solidFill>
                <a:latin typeface="Times New Roman"/>
                <a:cs typeface="Times New Roman"/>
              </a:rPr>
              <a:t>ХТУБИНСКОГО</a:t>
            </a:r>
            <a:r>
              <a:rPr sz="700" b="1" spc="-95" dirty="0" smtClean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МУ</a:t>
            </a:r>
            <a:r>
              <a:rPr sz="700" b="1" spc="15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ИЦ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ИПА</a:t>
            </a:r>
            <a:r>
              <a:rPr sz="700" b="1" spc="-5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Ь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Н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dirty="0">
                <a:solidFill>
                  <a:srgbClr val="375F92"/>
                </a:solidFill>
                <a:latin typeface="Times New Roman"/>
                <a:cs typeface="Times New Roman"/>
              </a:rPr>
              <a:t>Г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700" b="1" spc="-95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700" b="1" spc="2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700" b="1" spc="-1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r>
              <a:rPr sz="700" b="1" spc="10" dirty="0">
                <a:solidFill>
                  <a:srgbClr val="375F92"/>
                </a:solidFill>
                <a:latin typeface="Times New Roman"/>
                <a:cs typeface="Times New Roman"/>
              </a:rPr>
              <a:t>ЙОН</a:t>
            </a:r>
            <a:r>
              <a:rPr sz="700" b="1" spc="5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7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3572</TotalTime>
  <Words>2465</Words>
  <Application>Microsoft Office PowerPoint</Application>
  <PresentationFormat>Произвольный</PresentationFormat>
  <Paragraphs>805</Paragraphs>
  <Slides>24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Office Theme</vt:lpstr>
      <vt:lpstr>БЮДЖЕТ ДЛЯ ГРАЖДАН       к решению Совета муниципального образования «Ахтубинский муниципальный район  Астраханской области»       «О бюджете муниципального образования «Ахтубинский муниципальный район  Астраханской области» на 2025 год  и на плановый период 2026 и 2027 годов»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ДОХОДЫ БЮДЖЕТА АХТУБИНСКОГО РАЙОНА</vt:lpstr>
      <vt:lpstr>НАЛОГИ, УПЛАЧИВАЕМЫЕ ГРАЖДАНАМИ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Подготовлено  финансовым управлением администрации муниципального образования «Ахтубинский муниципальный район  Астраханской области»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Романова Ольга Александровна</dc:creator>
  <cp:lastModifiedBy>finotd</cp:lastModifiedBy>
  <cp:revision>230</cp:revision>
  <cp:lastPrinted>2025-04-14T11:11:19Z</cp:lastPrinted>
  <dcterms:created xsi:type="dcterms:W3CDTF">2025-04-09T10:26:41Z</dcterms:created>
  <dcterms:modified xsi:type="dcterms:W3CDTF">2025-06-24T07:51:30Z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2021-04-28T00:00:00Z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2025-04-09T00:00:00Z</vt:filetime>
  </property>
  <property fmtid="{D5CDD505-2E9C-101B-9397-08002B2CF9AE}" pid="5" name="Producer">
    <vt:lpwstr>Microsoft® PowerPoint® 2016</vt:lpwstr>
  </property>
</Properties>
</file>