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7.jpg" ContentType="image/jpg"/>
  <Override PartName="/ppt/media/image2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6.jpg" ContentType="image/jpg"/>
  <Override PartName="/ppt/media/image4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8" r:id="rId10"/>
    <p:sldId id="326" r:id="rId11"/>
    <p:sldId id="327" r:id="rId12"/>
    <p:sldId id="275" r:id="rId13"/>
    <p:sldId id="277" r:id="rId14"/>
    <p:sldId id="276" r:id="rId15"/>
    <p:sldId id="278" r:id="rId16"/>
    <p:sldId id="279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FF0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993" y="457200"/>
            <a:ext cx="7939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ГБУЗ АО «Ахтубинская районная больница»</a:t>
            </a:r>
          </a:p>
          <a:p>
            <a:pPr algn="ctr"/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Центр Здоровья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3842" y="1981200"/>
            <a:ext cx="6522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5"/>
                </a:solidFill>
                <a:latin typeface="Arial Black" panose="020B0A04020102020204" pitchFamily="34" charset="0"/>
              </a:rPr>
              <a:t>Оказание </a:t>
            </a:r>
          </a:p>
          <a:p>
            <a:pPr algn="ctr"/>
            <a:r>
              <a:rPr lang="ru-RU" sz="2800" dirty="0">
                <a:solidFill>
                  <a:schemeClr val="accent5"/>
                </a:solidFill>
                <a:latin typeface="Arial Black" panose="020B0A04020102020204" pitchFamily="34" charset="0"/>
              </a:rPr>
              <a:t>первой медицинской помощи </a:t>
            </a:r>
          </a:p>
          <a:p>
            <a:pPr algn="ctr"/>
            <a:r>
              <a:rPr lang="ru-RU" sz="2800" dirty="0">
                <a:solidFill>
                  <a:schemeClr val="accent5"/>
                </a:solidFill>
                <a:latin typeface="Arial Black" panose="020B0A04020102020204" pitchFamily="34" charset="0"/>
              </a:rPr>
              <a:t>на месте происшествия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86200"/>
            <a:ext cx="29718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7772400" cy="3254375"/>
          </a:xfrm>
        </p:spPr>
        <p:txBody>
          <a:bodyPr/>
          <a:lstStyle/>
          <a:p>
            <a:pPr algn="ctr"/>
            <a:r>
              <a:rPr lang="ru-RU" sz="4400" dirty="0"/>
              <a:t>Сердечно-легочная реанимация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При отсутствии сердцебиения и дыхания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02481" y="1447800"/>
            <a:ext cx="274319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3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58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771255" cy="6642100"/>
            <a:chOff x="0" y="0"/>
            <a:chExt cx="8771255" cy="6642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312" y="74676"/>
              <a:ext cx="8302625" cy="65674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87449" cy="2365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60951" y="0"/>
            <a:ext cx="4572000" cy="6858000"/>
            <a:chOff x="4560951" y="0"/>
            <a:chExt cx="457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0951" y="0"/>
              <a:ext cx="457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5624" y="4924044"/>
              <a:ext cx="2324100" cy="108661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11200" y="3090163"/>
            <a:ext cx="31813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7020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Контактный </a:t>
            </a:r>
            <a:r>
              <a:rPr sz="32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участок</a:t>
            </a:r>
            <a:r>
              <a:rPr sz="3200" b="1" spc="-1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ладони</a:t>
            </a:r>
            <a:endParaRPr sz="32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87449" cy="2365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036050" cy="6781800"/>
            <a:chOff x="0" y="0"/>
            <a:chExt cx="9036050" cy="6781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47974"/>
              <a:ext cx="4140200" cy="4433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6776" y="2887661"/>
              <a:ext cx="4859274" cy="3886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187449" cy="23653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0" y="622277"/>
            <a:ext cx="6629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Варианты</a:t>
            </a:r>
            <a:r>
              <a:rPr sz="24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расположения</a:t>
            </a:r>
            <a:r>
              <a:rPr sz="2400" b="1" spc="-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рук</a:t>
            </a:r>
            <a:r>
              <a:rPr sz="2400" b="1" spc="1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при</a:t>
            </a:r>
            <a:r>
              <a:rPr sz="2400" b="1" spc="-4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10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непрямо</a:t>
            </a:r>
            <a:r>
              <a:rPr lang="ru-RU" sz="2400" b="1" spc="-1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м</a:t>
            </a:r>
            <a:endParaRPr sz="24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2400" b="1" spc="-10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массаж</a:t>
            </a:r>
            <a:r>
              <a:rPr lang="ru-RU" sz="2400" b="1" spc="-1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е</a:t>
            </a:r>
            <a:r>
              <a:rPr sz="2400" b="1" spc="-4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сердца</a:t>
            </a:r>
            <a:endParaRPr sz="24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178" y="2729560"/>
            <a:ext cx="246697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Положение </a:t>
            </a:r>
            <a:r>
              <a:rPr sz="3200" b="1" spc="-2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тела при </a:t>
            </a:r>
            <a:r>
              <a:rPr sz="3200" b="1" spc="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про</a:t>
            </a:r>
            <a:r>
              <a:rPr sz="3200" b="1" spc="-4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3200" b="1" spc="-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е</a:t>
            </a:r>
            <a:r>
              <a:rPr sz="3200" b="1" spc="-1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д</a:t>
            </a:r>
            <a:r>
              <a:rPr sz="3200" b="1" spc="-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ен</a:t>
            </a:r>
            <a:r>
              <a:rPr sz="3200" b="1" spc="-1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32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и  </a:t>
            </a:r>
            <a:r>
              <a:rPr sz="3200" b="1" spc="-2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СЛР</a:t>
            </a:r>
            <a:endParaRPr sz="32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73336" y="0"/>
            <a:ext cx="6071235" cy="6859905"/>
            <a:chOff x="3073336" y="0"/>
            <a:chExt cx="6071235" cy="6859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2924" y="0"/>
              <a:ext cx="6061075" cy="68596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78098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25975" y="527049"/>
              <a:ext cx="2593975" cy="4105275"/>
            </a:xfrm>
            <a:custGeom>
              <a:avLst/>
              <a:gdLst/>
              <a:ahLst/>
              <a:cxnLst/>
              <a:rect l="l" t="t" r="r" b="b"/>
              <a:pathLst>
                <a:path w="2593975" h="4105275">
                  <a:moveTo>
                    <a:pt x="1225550" y="936625"/>
                  </a:moveTo>
                  <a:lnTo>
                    <a:pt x="1585849" y="4033774"/>
                  </a:lnTo>
                </a:path>
                <a:path w="2593975" h="4105275">
                  <a:moveTo>
                    <a:pt x="2593975" y="1584325"/>
                  </a:moveTo>
                  <a:lnTo>
                    <a:pt x="1801749" y="4105275"/>
                  </a:lnTo>
                </a:path>
                <a:path w="2593975" h="4105275">
                  <a:moveTo>
                    <a:pt x="1404874" y="0"/>
                  </a:moveTo>
                  <a:lnTo>
                    <a:pt x="0" y="2844800"/>
                  </a:lnTo>
                </a:path>
              </a:pathLst>
            </a:custGeom>
            <a:ln w="3175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94225" y="455675"/>
              <a:ext cx="71755" cy="5005705"/>
            </a:xfrm>
            <a:custGeom>
              <a:avLst/>
              <a:gdLst/>
              <a:ahLst/>
              <a:cxnLst/>
              <a:rect l="l" t="t" r="r" b="b"/>
              <a:pathLst>
                <a:path w="71754" h="5005705">
                  <a:moveTo>
                    <a:pt x="71374" y="0"/>
                  </a:moveTo>
                  <a:lnTo>
                    <a:pt x="0" y="5005324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74514" y="954494"/>
              <a:ext cx="421005" cy="208915"/>
            </a:xfrm>
            <a:custGeom>
              <a:avLst/>
              <a:gdLst/>
              <a:ahLst/>
              <a:cxnLst/>
              <a:rect l="l" t="t" r="r" b="b"/>
              <a:pathLst>
                <a:path w="421004" h="208915">
                  <a:moveTo>
                    <a:pt x="0" y="119290"/>
                  </a:moveTo>
                  <a:lnTo>
                    <a:pt x="35813" y="208571"/>
                  </a:lnTo>
                  <a:lnTo>
                    <a:pt x="136144" y="167677"/>
                  </a:lnTo>
                  <a:lnTo>
                    <a:pt x="102108" y="155485"/>
                  </a:lnTo>
                  <a:lnTo>
                    <a:pt x="120745" y="131355"/>
                  </a:lnTo>
                  <a:lnTo>
                    <a:pt x="34036" y="131355"/>
                  </a:lnTo>
                  <a:lnTo>
                    <a:pt x="0" y="119290"/>
                  </a:lnTo>
                  <a:close/>
                </a:path>
                <a:path w="421004" h="208915">
                  <a:moveTo>
                    <a:pt x="264118" y="0"/>
                  </a:moveTo>
                  <a:lnTo>
                    <a:pt x="219878" y="4433"/>
                  </a:lnTo>
                  <a:lnTo>
                    <a:pt x="176831" y="16277"/>
                  </a:lnTo>
                  <a:lnTo>
                    <a:pt x="135850" y="35211"/>
                  </a:lnTo>
                  <a:lnTo>
                    <a:pt x="97807" y="60916"/>
                  </a:lnTo>
                  <a:lnTo>
                    <a:pt x="63578" y="93070"/>
                  </a:lnTo>
                  <a:lnTo>
                    <a:pt x="34036" y="131355"/>
                  </a:lnTo>
                  <a:lnTo>
                    <a:pt x="120745" y="131355"/>
                  </a:lnTo>
                  <a:lnTo>
                    <a:pt x="131645" y="117242"/>
                  </a:lnTo>
                  <a:lnTo>
                    <a:pt x="165861" y="85117"/>
                  </a:lnTo>
                  <a:lnTo>
                    <a:pt x="203888" y="59431"/>
                  </a:lnTo>
                  <a:lnTo>
                    <a:pt x="244855" y="40503"/>
                  </a:lnTo>
                  <a:lnTo>
                    <a:pt x="287895" y="28653"/>
                  </a:lnTo>
                  <a:lnTo>
                    <a:pt x="332136" y="24201"/>
                  </a:lnTo>
                  <a:lnTo>
                    <a:pt x="379644" y="24201"/>
                  </a:lnTo>
                  <a:lnTo>
                    <a:pt x="352679" y="14642"/>
                  </a:lnTo>
                  <a:lnTo>
                    <a:pt x="308676" y="3296"/>
                  </a:lnTo>
                  <a:lnTo>
                    <a:pt x="264118" y="0"/>
                  </a:lnTo>
                  <a:close/>
                </a:path>
                <a:path w="421004" h="208915">
                  <a:moveTo>
                    <a:pt x="379644" y="24201"/>
                  </a:moveTo>
                  <a:lnTo>
                    <a:pt x="332136" y="24201"/>
                  </a:lnTo>
                  <a:lnTo>
                    <a:pt x="376711" y="27467"/>
                  </a:lnTo>
                  <a:lnTo>
                    <a:pt x="420750" y="38772"/>
                  </a:lnTo>
                  <a:lnTo>
                    <a:pt x="379644" y="24201"/>
                  </a:lnTo>
                  <a:close/>
                </a:path>
              </a:pathLst>
            </a:custGeom>
            <a:solidFill>
              <a:srgbClr val="D16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0341" y="983615"/>
              <a:ext cx="209550" cy="372745"/>
            </a:xfrm>
            <a:custGeom>
              <a:avLst/>
              <a:gdLst/>
              <a:ahLst/>
              <a:cxnLst/>
              <a:rect l="l" t="t" r="r" b="b"/>
              <a:pathLst>
                <a:path w="209550" h="372744">
                  <a:moveTo>
                    <a:pt x="0" y="0"/>
                  </a:moveTo>
                  <a:lnTo>
                    <a:pt x="37327" y="24037"/>
                  </a:lnTo>
                  <a:lnTo>
                    <a:pt x="69446" y="53617"/>
                  </a:lnTo>
                  <a:lnTo>
                    <a:pt x="96068" y="87931"/>
                  </a:lnTo>
                  <a:lnTo>
                    <a:pt x="116904" y="126170"/>
                  </a:lnTo>
                  <a:lnTo>
                    <a:pt x="131667" y="167528"/>
                  </a:lnTo>
                  <a:lnTo>
                    <a:pt x="140066" y="211196"/>
                  </a:lnTo>
                  <a:lnTo>
                    <a:pt x="141815" y="256366"/>
                  </a:lnTo>
                  <a:lnTo>
                    <a:pt x="136624" y="302230"/>
                  </a:lnTo>
                  <a:lnTo>
                    <a:pt x="124206" y="347980"/>
                  </a:lnTo>
                  <a:lnTo>
                    <a:pt x="192278" y="372237"/>
                  </a:lnTo>
                  <a:lnTo>
                    <a:pt x="202946" y="334899"/>
                  </a:lnTo>
                  <a:lnTo>
                    <a:pt x="209511" y="288478"/>
                  </a:lnTo>
                  <a:lnTo>
                    <a:pt x="208991" y="243096"/>
                  </a:lnTo>
                  <a:lnTo>
                    <a:pt x="201803" y="199440"/>
                  </a:lnTo>
                  <a:lnTo>
                    <a:pt x="188366" y="158200"/>
                  </a:lnTo>
                  <a:lnTo>
                    <a:pt x="169100" y="120062"/>
                  </a:lnTo>
                  <a:lnTo>
                    <a:pt x="144424" y="85715"/>
                  </a:lnTo>
                  <a:lnTo>
                    <a:pt x="114757" y="55848"/>
                  </a:lnTo>
                  <a:lnTo>
                    <a:pt x="80518" y="31147"/>
                  </a:lnTo>
                  <a:lnTo>
                    <a:pt x="42125" y="12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5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74514" y="954494"/>
              <a:ext cx="596265" cy="401955"/>
            </a:xfrm>
            <a:custGeom>
              <a:avLst/>
              <a:gdLst/>
              <a:ahLst/>
              <a:cxnLst/>
              <a:rect l="l" t="t" r="r" b="b"/>
              <a:pathLst>
                <a:path w="596264" h="401955">
                  <a:moveTo>
                    <a:pt x="420750" y="38772"/>
                  </a:moveTo>
                  <a:lnTo>
                    <a:pt x="376711" y="27467"/>
                  </a:lnTo>
                  <a:lnTo>
                    <a:pt x="332136" y="24201"/>
                  </a:lnTo>
                  <a:lnTo>
                    <a:pt x="287895" y="28653"/>
                  </a:lnTo>
                  <a:lnTo>
                    <a:pt x="244855" y="40503"/>
                  </a:lnTo>
                  <a:lnTo>
                    <a:pt x="203888" y="59431"/>
                  </a:lnTo>
                  <a:lnTo>
                    <a:pt x="165861" y="85117"/>
                  </a:lnTo>
                  <a:lnTo>
                    <a:pt x="131645" y="117242"/>
                  </a:lnTo>
                  <a:lnTo>
                    <a:pt x="102108" y="155485"/>
                  </a:lnTo>
                  <a:lnTo>
                    <a:pt x="136144" y="167677"/>
                  </a:lnTo>
                  <a:lnTo>
                    <a:pt x="35813" y="208571"/>
                  </a:lnTo>
                  <a:lnTo>
                    <a:pt x="0" y="119290"/>
                  </a:lnTo>
                  <a:lnTo>
                    <a:pt x="34036" y="131355"/>
                  </a:lnTo>
                  <a:lnTo>
                    <a:pt x="63578" y="93070"/>
                  </a:lnTo>
                  <a:lnTo>
                    <a:pt x="97807" y="60916"/>
                  </a:lnTo>
                  <a:lnTo>
                    <a:pt x="135850" y="35211"/>
                  </a:lnTo>
                  <a:lnTo>
                    <a:pt x="176831" y="16277"/>
                  </a:lnTo>
                  <a:lnTo>
                    <a:pt x="219878" y="4433"/>
                  </a:lnTo>
                  <a:lnTo>
                    <a:pt x="264118" y="0"/>
                  </a:lnTo>
                  <a:lnTo>
                    <a:pt x="308676" y="3296"/>
                  </a:lnTo>
                  <a:lnTo>
                    <a:pt x="352679" y="14642"/>
                  </a:lnTo>
                  <a:lnTo>
                    <a:pt x="420750" y="38772"/>
                  </a:lnTo>
                  <a:lnTo>
                    <a:pt x="460701" y="56993"/>
                  </a:lnTo>
                  <a:lnTo>
                    <a:pt x="496137" y="81212"/>
                  </a:lnTo>
                  <a:lnTo>
                    <a:pt x="526732" y="110682"/>
                  </a:lnTo>
                  <a:lnTo>
                    <a:pt x="552162" y="144658"/>
                  </a:lnTo>
                  <a:lnTo>
                    <a:pt x="572103" y="182393"/>
                  </a:lnTo>
                  <a:lnTo>
                    <a:pt x="586229" y="223143"/>
                  </a:lnTo>
                  <a:lnTo>
                    <a:pt x="594218" y="266160"/>
                  </a:lnTo>
                  <a:lnTo>
                    <a:pt x="595742" y="310699"/>
                  </a:lnTo>
                  <a:lnTo>
                    <a:pt x="590479" y="356013"/>
                  </a:lnTo>
                  <a:lnTo>
                    <a:pt x="578104" y="401357"/>
                  </a:lnTo>
                  <a:lnTo>
                    <a:pt x="510032" y="377100"/>
                  </a:lnTo>
                  <a:lnTo>
                    <a:pt x="522450" y="331350"/>
                  </a:lnTo>
                  <a:lnTo>
                    <a:pt x="527641" y="285486"/>
                  </a:lnTo>
                  <a:lnTo>
                    <a:pt x="525892" y="240316"/>
                  </a:lnTo>
                  <a:lnTo>
                    <a:pt x="517493" y="196649"/>
                  </a:lnTo>
                  <a:lnTo>
                    <a:pt x="502730" y="155291"/>
                  </a:lnTo>
                  <a:lnTo>
                    <a:pt x="481894" y="117051"/>
                  </a:lnTo>
                  <a:lnTo>
                    <a:pt x="455272" y="82738"/>
                  </a:lnTo>
                  <a:lnTo>
                    <a:pt x="423153" y="53158"/>
                  </a:lnTo>
                  <a:lnTo>
                    <a:pt x="385825" y="29120"/>
                  </a:lnTo>
                </a:path>
              </a:pathLst>
            </a:custGeom>
            <a:ln w="25400">
              <a:solidFill>
                <a:srgbClr val="994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7907" y="1418971"/>
              <a:ext cx="283210" cy="377825"/>
            </a:xfrm>
            <a:custGeom>
              <a:avLst/>
              <a:gdLst/>
              <a:ahLst/>
              <a:cxnLst/>
              <a:rect l="l" t="t" r="r" b="b"/>
              <a:pathLst>
                <a:path w="283210" h="377825">
                  <a:moveTo>
                    <a:pt x="146684" y="282066"/>
                  </a:moveTo>
                  <a:lnTo>
                    <a:pt x="198881" y="377316"/>
                  </a:lnTo>
                  <a:lnTo>
                    <a:pt x="282828" y="330453"/>
                  </a:lnTo>
                  <a:lnTo>
                    <a:pt x="248792" y="318388"/>
                  </a:lnTo>
                  <a:lnTo>
                    <a:pt x="249197" y="294131"/>
                  </a:lnTo>
                  <a:lnTo>
                    <a:pt x="180720" y="294131"/>
                  </a:lnTo>
                  <a:lnTo>
                    <a:pt x="146684" y="282066"/>
                  </a:lnTo>
                  <a:close/>
                </a:path>
                <a:path w="283210" h="377825">
                  <a:moveTo>
                    <a:pt x="0" y="0"/>
                  </a:moveTo>
                  <a:lnTo>
                    <a:pt x="42530" y="19451"/>
                  </a:lnTo>
                  <a:lnTo>
                    <a:pt x="80351" y="45458"/>
                  </a:lnTo>
                  <a:lnTo>
                    <a:pt x="112969" y="77215"/>
                  </a:lnTo>
                  <a:lnTo>
                    <a:pt x="139890" y="113918"/>
                  </a:lnTo>
                  <a:lnTo>
                    <a:pt x="160620" y="154766"/>
                  </a:lnTo>
                  <a:lnTo>
                    <a:pt x="174664" y="198953"/>
                  </a:lnTo>
                  <a:lnTo>
                    <a:pt x="181529" y="245676"/>
                  </a:lnTo>
                  <a:lnTo>
                    <a:pt x="180720" y="294131"/>
                  </a:lnTo>
                  <a:lnTo>
                    <a:pt x="249197" y="294131"/>
                  </a:lnTo>
                  <a:lnTo>
                    <a:pt x="242736" y="223190"/>
                  </a:lnTo>
                  <a:lnTo>
                    <a:pt x="228692" y="178983"/>
                  </a:lnTo>
                  <a:lnTo>
                    <a:pt x="207962" y="138112"/>
                  </a:lnTo>
                  <a:lnTo>
                    <a:pt x="181041" y="101385"/>
                  </a:lnTo>
                  <a:lnTo>
                    <a:pt x="148423" y="69607"/>
                  </a:lnTo>
                  <a:lnTo>
                    <a:pt x="110602" y="43587"/>
                  </a:lnTo>
                  <a:lnTo>
                    <a:pt x="68071" y="24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6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39513" y="1403475"/>
              <a:ext cx="391795" cy="219075"/>
            </a:xfrm>
            <a:custGeom>
              <a:avLst/>
              <a:gdLst/>
              <a:ahLst/>
              <a:cxnLst/>
              <a:rect l="l" t="t" r="r" b="b"/>
              <a:pathLst>
                <a:path w="391795" h="219075">
                  <a:moveTo>
                    <a:pt x="263643" y="0"/>
                  </a:moveTo>
                  <a:lnTo>
                    <a:pt x="220745" y="4261"/>
                  </a:lnTo>
                  <a:lnTo>
                    <a:pt x="179006" y="15177"/>
                  </a:lnTo>
                  <a:lnTo>
                    <a:pt x="139203" y="32479"/>
                  </a:lnTo>
                  <a:lnTo>
                    <a:pt x="102111" y="55897"/>
                  </a:lnTo>
                  <a:lnTo>
                    <a:pt x="68505" y="85161"/>
                  </a:lnTo>
                  <a:lnTo>
                    <a:pt x="39163" y="120001"/>
                  </a:lnTo>
                  <a:lnTo>
                    <a:pt x="14859" y="160148"/>
                  </a:lnTo>
                  <a:lnTo>
                    <a:pt x="0" y="194819"/>
                  </a:lnTo>
                  <a:lnTo>
                    <a:pt x="68072" y="218949"/>
                  </a:lnTo>
                  <a:lnTo>
                    <a:pt x="87481" y="175536"/>
                  </a:lnTo>
                  <a:lnTo>
                    <a:pt x="112779" y="136695"/>
                  </a:lnTo>
                  <a:lnTo>
                    <a:pt x="143213" y="102866"/>
                  </a:lnTo>
                  <a:lnTo>
                    <a:pt x="178032" y="74490"/>
                  </a:lnTo>
                  <a:lnTo>
                    <a:pt x="216481" y="52008"/>
                  </a:lnTo>
                  <a:lnTo>
                    <a:pt x="257810" y="35862"/>
                  </a:lnTo>
                  <a:lnTo>
                    <a:pt x="301264" y="26492"/>
                  </a:lnTo>
                  <a:lnTo>
                    <a:pt x="346092" y="24339"/>
                  </a:lnTo>
                  <a:lnTo>
                    <a:pt x="378278" y="24339"/>
                  </a:lnTo>
                  <a:lnTo>
                    <a:pt x="349817" y="12522"/>
                  </a:lnTo>
                  <a:lnTo>
                    <a:pt x="306926" y="2663"/>
                  </a:lnTo>
                  <a:lnTo>
                    <a:pt x="263643" y="0"/>
                  </a:lnTo>
                  <a:close/>
                </a:path>
                <a:path w="391795" h="219075">
                  <a:moveTo>
                    <a:pt x="378278" y="24339"/>
                  </a:moveTo>
                  <a:lnTo>
                    <a:pt x="346092" y="24339"/>
                  </a:lnTo>
                  <a:lnTo>
                    <a:pt x="391540" y="29846"/>
                  </a:lnTo>
                  <a:lnTo>
                    <a:pt x="378278" y="24339"/>
                  </a:lnTo>
                  <a:close/>
                </a:path>
              </a:pathLst>
            </a:custGeom>
            <a:solidFill>
              <a:srgbClr val="A85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39513" y="1403483"/>
              <a:ext cx="641350" cy="393065"/>
            </a:xfrm>
            <a:custGeom>
              <a:avLst/>
              <a:gdLst/>
              <a:ahLst/>
              <a:cxnLst/>
              <a:rect l="l" t="t" r="r" b="b"/>
              <a:pathLst>
                <a:path w="641350" h="393064">
                  <a:moveTo>
                    <a:pt x="358394" y="15487"/>
                  </a:moveTo>
                  <a:lnTo>
                    <a:pt x="400924" y="34939"/>
                  </a:lnTo>
                  <a:lnTo>
                    <a:pt x="438745" y="60945"/>
                  </a:lnTo>
                  <a:lnTo>
                    <a:pt x="471363" y="92702"/>
                  </a:lnTo>
                  <a:lnTo>
                    <a:pt x="498284" y="129406"/>
                  </a:lnTo>
                  <a:lnTo>
                    <a:pt x="519014" y="170254"/>
                  </a:lnTo>
                  <a:lnTo>
                    <a:pt x="533058" y="214441"/>
                  </a:lnTo>
                  <a:lnTo>
                    <a:pt x="539923" y="261164"/>
                  </a:lnTo>
                  <a:lnTo>
                    <a:pt x="539114" y="309619"/>
                  </a:lnTo>
                  <a:lnTo>
                    <a:pt x="505078" y="297554"/>
                  </a:lnTo>
                  <a:lnTo>
                    <a:pt x="557276" y="392804"/>
                  </a:lnTo>
                  <a:lnTo>
                    <a:pt x="641223" y="345941"/>
                  </a:lnTo>
                  <a:lnTo>
                    <a:pt x="607187" y="333876"/>
                  </a:lnTo>
                  <a:lnTo>
                    <a:pt x="607995" y="285415"/>
                  </a:lnTo>
                  <a:lnTo>
                    <a:pt x="601130" y="238678"/>
                  </a:lnTo>
                  <a:lnTo>
                    <a:pt x="587086" y="194471"/>
                  </a:lnTo>
                  <a:lnTo>
                    <a:pt x="566356" y="153600"/>
                  </a:lnTo>
                  <a:lnTo>
                    <a:pt x="539435" y="116873"/>
                  </a:lnTo>
                  <a:lnTo>
                    <a:pt x="506817" y="85095"/>
                  </a:lnTo>
                  <a:lnTo>
                    <a:pt x="468996" y="59075"/>
                  </a:lnTo>
                  <a:lnTo>
                    <a:pt x="426465" y="39617"/>
                  </a:lnTo>
                  <a:lnTo>
                    <a:pt x="358394" y="15487"/>
                  </a:lnTo>
                  <a:lnTo>
                    <a:pt x="314682" y="3981"/>
                  </a:lnTo>
                  <a:lnTo>
                    <a:pt x="270755" y="0"/>
                  </a:lnTo>
                  <a:lnTo>
                    <a:pt x="227350" y="3175"/>
                  </a:lnTo>
                  <a:lnTo>
                    <a:pt x="185202" y="13138"/>
                  </a:lnTo>
                  <a:lnTo>
                    <a:pt x="145049" y="29521"/>
                  </a:lnTo>
                  <a:lnTo>
                    <a:pt x="107628" y="51954"/>
                  </a:lnTo>
                  <a:lnTo>
                    <a:pt x="73676" y="80068"/>
                  </a:lnTo>
                  <a:lnTo>
                    <a:pt x="43929" y="113495"/>
                  </a:lnTo>
                  <a:lnTo>
                    <a:pt x="19125" y="151866"/>
                  </a:lnTo>
                  <a:lnTo>
                    <a:pt x="0" y="194811"/>
                  </a:lnTo>
                  <a:lnTo>
                    <a:pt x="68072" y="218941"/>
                  </a:lnTo>
                  <a:lnTo>
                    <a:pt x="87481" y="175529"/>
                  </a:lnTo>
                  <a:lnTo>
                    <a:pt x="112779" y="136688"/>
                  </a:lnTo>
                  <a:lnTo>
                    <a:pt x="143213" y="102859"/>
                  </a:lnTo>
                  <a:lnTo>
                    <a:pt x="178032" y="74483"/>
                  </a:lnTo>
                  <a:lnTo>
                    <a:pt x="216481" y="52001"/>
                  </a:lnTo>
                  <a:lnTo>
                    <a:pt x="257810" y="35854"/>
                  </a:lnTo>
                  <a:lnTo>
                    <a:pt x="301264" y="26484"/>
                  </a:lnTo>
                  <a:lnTo>
                    <a:pt x="346092" y="24332"/>
                  </a:lnTo>
                  <a:lnTo>
                    <a:pt x="391540" y="29838"/>
                  </a:lnTo>
                </a:path>
              </a:pathLst>
            </a:custGeom>
            <a:ln w="25400">
              <a:solidFill>
                <a:srgbClr val="994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87449" cy="23653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11448"/>
            <a:ext cx="9143999" cy="41306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87449" cy="2365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9439" y="457200"/>
            <a:ext cx="77645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МЕХАНИЗМ </a:t>
            </a:r>
          </a:p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НЕПРЯМОГО МАССАЖА СЕРДЦА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838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235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86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866" y="53340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ПЕРВАЯ ПОМОЩЬ </a:t>
            </a:r>
            <a:r>
              <a:rPr lang="ru-RU" sz="2800" dirty="0">
                <a:latin typeface="+mj-lt"/>
              </a:rPr>
              <a:t>– это комплекс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latin typeface="+mj-lt"/>
              </a:rPr>
              <a:t>простейших медицинских мероприятий, выполняемых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latin typeface="+mj-lt"/>
              </a:rPr>
              <a:t>непосредственно на месте происшествия или вблизи него 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latin typeface="+mj-lt"/>
              </a:rPr>
              <a:t>в порядке </a:t>
            </a:r>
            <a:r>
              <a:rPr lang="ru-RU" sz="2800" dirty="0">
                <a:solidFill>
                  <a:srgbClr val="FF0000"/>
                </a:solidFill>
                <a:latin typeface="+mj-lt"/>
              </a:rPr>
              <a:t>САМО</a:t>
            </a:r>
            <a:r>
              <a:rPr lang="ru-RU" sz="2800" dirty="0">
                <a:latin typeface="+mj-lt"/>
              </a:rPr>
              <a:t>- и </a:t>
            </a:r>
            <a:r>
              <a:rPr lang="ru-RU" sz="2800" dirty="0">
                <a:solidFill>
                  <a:srgbClr val="FF0000"/>
                </a:solidFill>
                <a:latin typeface="+mj-lt"/>
              </a:rPr>
              <a:t>ВЗАИМОПОМОЩИ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077200" cy="259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Первая помощь при кровотечениях</a:t>
            </a:r>
          </a:p>
        </p:txBody>
      </p:sp>
    </p:spTree>
    <p:extLst>
      <p:ext uri="{BB962C8B-B14F-4D97-AF65-F5344CB8AC3E}">
        <p14:creationId xmlns:p14="http://schemas.microsoft.com/office/powerpoint/2010/main" val="3260773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540004"/>
            <a:ext cx="8229600" cy="383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Кровотечение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наиболее частая причина смерти при травмах.</a:t>
            </a:r>
            <a:r>
              <a:rPr lang="en-US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время военных действий причиной смерти раненых в </a:t>
            </a:r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30-50%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случаев является кровотечение.</a:t>
            </a:r>
            <a:r>
              <a:rPr lang="en-US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Следовательно, правильно и своевременно оказанная помощь при кровотечениях может сохранить большое число жизней</a:t>
            </a:r>
            <a:r>
              <a:rPr lang="ru-RU" altLang="ru-RU" sz="28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6403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9e7663a860ad3174b88e8dc7f1f23a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045698" cy="52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77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Способы временной остановки наружного кровотечения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6002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Прямое давление на рану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Наложение давящей повязки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Пальцевое прижатие артерии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Наложение кровоостанавливающего жгута (табельного или импровизированного)</a:t>
            </a:r>
          </a:p>
        </p:txBody>
      </p:sp>
    </p:spTree>
    <p:extLst>
      <p:ext uri="{BB962C8B-B14F-4D97-AF65-F5344CB8AC3E}">
        <p14:creationId xmlns:p14="http://schemas.microsoft.com/office/powerpoint/2010/main" val="3136454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Прямое давление на рану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7526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Это наиболее простой способ остановки кровотечения. </a:t>
            </a:r>
          </a:p>
          <a:p>
            <a:pPr algn="just"/>
            <a:r>
              <a:rPr lang="ru-RU" sz="2000" dirty="0"/>
              <a:t>Рана закрывается стерильными салфетками, стерильным бинтом или любой подручной тканью, после чего на область раны осуществляется давление рукой участника оказания первой помощи с силой, достаточной для остановки кровотечения.</a:t>
            </a:r>
          </a:p>
        </p:txBody>
      </p:sp>
    </p:spTree>
    <p:extLst>
      <p:ext uri="{BB962C8B-B14F-4D97-AF65-F5344CB8AC3E}">
        <p14:creationId xmlns:p14="http://schemas.microsoft.com/office/powerpoint/2010/main" val="3927986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Пальцевое прижатие артерии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676400"/>
            <a:ext cx="746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 быстрый и эффективный способ остановки артериального кровотечения. </a:t>
            </a:r>
          </a:p>
          <a:p>
            <a:r>
              <a:rPr lang="ru-RU" dirty="0"/>
              <a:t>Выбор точек компрессии обусловлен возможностью прижатия артерии к кости. </a:t>
            </a:r>
          </a:p>
          <a:p>
            <a:r>
              <a:rPr lang="ru-RU" dirty="0"/>
              <a:t>Эффективность и правильность использования этого способа определяется визуально – по уменьшению или остановке кровотечения.</a:t>
            </a:r>
          </a:p>
        </p:txBody>
      </p:sp>
    </p:spTree>
    <p:extLst>
      <p:ext uri="{BB962C8B-B14F-4D97-AF65-F5344CB8AC3E}">
        <p14:creationId xmlns:p14="http://schemas.microsoft.com/office/powerpoint/2010/main" val="3186996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066482"/>
          </a:xfrm>
        </p:spPr>
        <p:txBody>
          <a:bodyPr>
            <a:normAutofit/>
          </a:bodyPr>
          <a:lstStyle/>
          <a:p>
            <a:r>
              <a:rPr lang="ru-RU" sz="2400" dirty="0"/>
              <a:t>4. Наложение кровоостанавливающего жгута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08196"/>
            <a:ext cx="8077200" cy="251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4400" y="16764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Применяется для продолжительной временной остановки сильного артериального кровотечения, например, при транспортировке пострадавшего на этап, где ему будет оказана хирургическая помощь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472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04800"/>
            <a:ext cx="5105400" cy="990282"/>
          </a:xfrm>
        </p:spPr>
        <p:txBody>
          <a:bodyPr>
            <a:normAutofit/>
          </a:bodyPr>
          <a:lstStyle/>
          <a:p>
            <a:r>
              <a:rPr lang="ru-RU" sz="1800" dirty="0"/>
              <a:t>Правила наложения кровоостанавливающего жгута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305342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Жгут накладывается только при артериальном кровотечении из ран конечностей; предпочтительное место наложения жгута – плечо и бедро.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Жгут накладывается либо поверх одежды, либо на повязку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голое тело жгут накладывать нельзя!)</a:t>
            </a:r>
          </a:p>
          <a:p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наложением жгут заводится за конечность и растягивается, кровотечение останавливается первым (растянутым) туром жгута; все последующие туры накладываются так, чтобы каждый последующий тур примерно наполовину перекрывал предыдущий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697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1066800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Calibri Light" pitchFamily="34" charset="0"/>
              <a:buAutoNum type="arabicPeriod" startAt="4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Жгут не должен быть закрыт одеждой или повязкой </a:t>
            </a: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(должен      быть на виду!)</a:t>
            </a:r>
          </a:p>
          <a:p>
            <a:pPr marL="514350" indent="-514350">
              <a:buFont typeface="Calibri Light" pitchFamily="34" charset="0"/>
              <a:buAutoNum type="arabicPeriod" startAt="4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Точное время наложение жгута следует указать в записке, записку поместить под жгут.</a:t>
            </a:r>
          </a:p>
          <a:p>
            <a:pPr marL="514350" indent="-514350">
              <a:buFont typeface="Calibri Light" pitchFamily="34" charset="0"/>
              <a:buAutoNum type="arabicPeriod" startAt="4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Максимальное время наложения жгута на конечность не должно превышать </a:t>
            </a: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 минут в теплое время года и 30 минут в холодное.</a:t>
            </a:r>
          </a:p>
          <a:p>
            <a:pPr marL="514350" indent="-514350">
              <a:buFont typeface="Calibri Light" pitchFamily="34" charset="0"/>
              <a:buAutoNum type="arabicPeriod" startAt="4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После наложения жгута конечность следует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иммобилизировать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термоизолировать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(укутать) доступными средствами.</a:t>
            </a:r>
          </a:p>
        </p:txBody>
      </p:sp>
    </p:spTree>
    <p:extLst>
      <p:ext uri="{BB962C8B-B14F-4D97-AF65-F5344CB8AC3E}">
        <p14:creationId xmlns:p14="http://schemas.microsoft.com/office/powerpoint/2010/main" val="1684380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Если максимальное время наложения жгута истекло, а медицинская помощь недоступна, следует сделать: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447800"/>
            <a:ext cx="792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Осуществить пальцевое прижатие артерии выше жгута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Снять жгут на 15 минут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возможности выполнить легкий массаж конечности, на которую был наложен жгут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Вновь наложить жгут, но чуть выше места предыдущего наложения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Время повторного наложения должно быть максимально сокращено!</a:t>
            </a:r>
          </a:p>
        </p:txBody>
      </p:sp>
    </p:spTree>
    <p:extLst>
      <p:ext uri="{BB962C8B-B14F-4D97-AF65-F5344CB8AC3E}">
        <p14:creationId xmlns:p14="http://schemas.microsoft.com/office/powerpoint/2010/main" val="275394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3500" y="6153150"/>
            <a:ext cx="1970405" cy="457200"/>
            <a:chOff x="63500" y="6153150"/>
            <a:chExt cx="1970405" cy="457200"/>
          </a:xfrm>
        </p:grpSpPr>
        <p:sp>
          <p:nvSpPr>
            <p:cNvPr id="4" name="object 4"/>
            <p:cNvSpPr/>
            <p:nvPr/>
          </p:nvSpPr>
          <p:spPr>
            <a:xfrm>
              <a:off x="76200" y="6165850"/>
              <a:ext cx="1945005" cy="431800"/>
            </a:xfrm>
            <a:custGeom>
              <a:avLst/>
              <a:gdLst/>
              <a:ahLst/>
              <a:cxnLst/>
              <a:rect l="l" t="t" r="r" b="b"/>
              <a:pathLst>
                <a:path w="1945005" h="431800">
                  <a:moveTo>
                    <a:pt x="972350" y="0"/>
                  </a:moveTo>
                  <a:lnTo>
                    <a:pt x="899781" y="592"/>
                  </a:lnTo>
                  <a:lnTo>
                    <a:pt x="828662" y="2340"/>
                  </a:lnTo>
                  <a:lnTo>
                    <a:pt x="759179" y="5204"/>
                  </a:lnTo>
                  <a:lnTo>
                    <a:pt x="691520" y="9140"/>
                  </a:lnTo>
                  <a:lnTo>
                    <a:pt x="625875" y="14108"/>
                  </a:lnTo>
                  <a:lnTo>
                    <a:pt x="562429" y="20065"/>
                  </a:lnTo>
                  <a:lnTo>
                    <a:pt x="501373" y="26971"/>
                  </a:lnTo>
                  <a:lnTo>
                    <a:pt x="442893" y="34782"/>
                  </a:lnTo>
                  <a:lnTo>
                    <a:pt x="387178" y="43457"/>
                  </a:lnTo>
                  <a:lnTo>
                    <a:pt x="334415" y="52955"/>
                  </a:lnTo>
                  <a:lnTo>
                    <a:pt x="284793" y="63234"/>
                  </a:lnTo>
                  <a:lnTo>
                    <a:pt x="238500" y="74252"/>
                  </a:lnTo>
                  <a:lnTo>
                    <a:pt x="195723" y="85968"/>
                  </a:lnTo>
                  <a:lnTo>
                    <a:pt x="156651" y="98339"/>
                  </a:lnTo>
                  <a:lnTo>
                    <a:pt x="90372" y="124881"/>
                  </a:lnTo>
                  <a:lnTo>
                    <a:pt x="41168" y="153544"/>
                  </a:lnTo>
                  <a:lnTo>
                    <a:pt x="10543" y="183995"/>
                  </a:lnTo>
                  <a:lnTo>
                    <a:pt x="0" y="215900"/>
                  </a:lnTo>
                  <a:lnTo>
                    <a:pt x="2666" y="232013"/>
                  </a:lnTo>
                  <a:lnTo>
                    <a:pt x="41167" y="278255"/>
                  </a:lnTo>
                  <a:lnTo>
                    <a:pt x="90371" y="306918"/>
                  </a:lnTo>
                  <a:lnTo>
                    <a:pt x="156650" y="333460"/>
                  </a:lnTo>
                  <a:lnTo>
                    <a:pt x="195722" y="345831"/>
                  </a:lnTo>
                  <a:lnTo>
                    <a:pt x="238499" y="357547"/>
                  </a:lnTo>
                  <a:lnTo>
                    <a:pt x="284792" y="368565"/>
                  </a:lnTo>
                  <a:lnTo>
                    <a:pt x="334414" y="378844"/>
                  </a:lnTo>
                  <a:lnTo>
                    <a:pt x="387177" y="388342"/>
                  </a:lnTo>
                  <a:lnTo>
                    <a:pt x="442892" y="397017"/>
                  </a:lnTo>
                  <a:lnTo>
                    <a:pt x="501372" y="404828"/>
                  </a:lnTo>
                  <a:lnTo>
                    <a:pt x="562429" y="411734"/>
                  </a:lnTo>
                  <a:lnTo>
                    <a:pt x="625874" y="417691"/>
                  </a:lnTo>
                  <a:lnTo>
                    <a:pt x="691520" y="422659"/>
                  </a:lnTo>
                  <a:lnTo>
                    <a:pt x="759179" y="426595"/>
                  </a:lnTo>
                  <a:lnTo>
                    <a:pt x="828662" y="429459"/>
                  </a:lnTo>
                  <a:lnTo>
                    <a:pt x="899781" y="431207"/>
                  </a:lnTo>
                  <a:lnTo>
                    <a:pt x="972350" y="431800"/>
                  </a:lnTo>
                  <a:lnTo>
                    <a:pt x="1044921" y="431207"/>
                  </a:lnTo>
                  <a:lnTo>
                    <a:pt x="1116044" y="429459"/>
                  </a:lnTo>
                  <a:lnTo>
                    <a:pt x="1185531" y="426595"/>
                  </a:lnTo>
                  <a:lnTo>
                    <a:pt x="1253193" y="422659"/>
                  </a:lnTo>
                  <a:lnTo>
                    <a:pt x="1318842" y="417691"/>
                  </a:lnTo>
                  <a:lnTo>
                    <a:pt x="1382290" y="411734"/>
                  </a:lnTo>
                  <a:lnTo>
                    <a:pt x="1443350" y="404828"/>
                  </a:lnTo>
                  <a:lnTo>
                    <a:pt x="1501833" y="397017"/>
                  </a:lnTo>
                  <a:lnTo>
                    <a:pt x="1557552" y="388342"/>
                  </a:lnTo>
                  <a:lnTo>
                    <a:pt x="1610317" y="378844"/>
                  </a:lnTo>
                  <a:lnTo>
                    <a:pt x="1659942" y="368565"/>
                  </a:lnTo>
                  <a:lnTo>
                    <a:pt x="1706238" y="357547"/>
                  </a:lnTo>
                  <a:lnTo>
                    <a:pt x="1749017" y="345831"/>
                  </a:lnTo>
                  <a:lnTo>
                    <a:pt x="1788091" y="333460"/>
                  </a:lnTo>
                  <a:lnTo>
                    <a:pt x="1854374" y="306918"/>
                  </a:lnTo>
                  <a:lnTo>
                    <a:pt x="1903580" y="278255"/>
                  </a:lnTo>
                  <a:lnTo>
                    <a:pt x="1934207" y="247804"/>
                  </a:lnTo>
                  <a:lnTo>
                    <a:pt x="1944751" y="215900"/>
                  </a:lnTo>
                  <a:lnTo>
                    <a:pt x="1942083" y="199786"/>
                  </a:lnTo>
                  <a:lnTo>
                    <a:pt x="1903580" y="153544"/>
                  </a:lnTo>
                  <a:lnTo>
                    <a:pt x="1854374" y="124881"/>
                  </a:lnTo>
                  <a:lnTo>
                    <a:pt x="1788091" y="98339"/>
                  </a:lnTo>
                  <a:lnTo>
                    <a:pt x="1749017" y="85968"/>
                  </a:lnTo>
                  <a:lnTo>
                    <a:pt x="1706238" y="74252"/>
                  </a:lnTo>
                  <a:lnTo>
                    <a:pt x="1659942" y="63234"/>
                  </a:lnTo>
                  <a:lnTo>
                    <a:pt x="1610317" y="52955"/>
                  </a:lnTo>
                  <a:lnTo>
                    <a:pt x="1557552" y="43457"/>
                  </a:lnTo>
                  <a:lnTo>
                    <a:pt x="1501833" y="34782"/>
                  </a:lnTo>
                  <a:lnTo>
                    <a:pt x="1443350" y="26971"/>
                  </a:lnTo>
                  <a:lnTo>
                    <a:pt x="1382290" y="20065"/>
                  </a:lnTo>
                  <a:lnTo>
                    <a:pt x="1318842" y="14108"/>
                  </a:lnTo>
                  <a:lnTo>
                    <a:pt x="1253193" y="9140"/>
                  </a:lnTo>
                  <a:lnTo>
                    <a:pt x="1185531" y="5204"/>
                  </a:lnTo>
                  <a:lnTo>
                    <a:pt x="1116044" y="2340"/>
                  </a:lnTo>
                  <a:lnTo>
                    <a:pt x="1044921" y="592"/>
                  </a:lnTo>
                  <a:lnTo>
                    <a:pt x="972350" y="0"/>
                  </a:lnTo>
                  <a:close/>
                </a:path>
              </a:pathLst>
            </a:custGeom>
            <a:solidFill>
              <a:srgbClr val="D16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00" y="6165850"/>
              <a:ext cx="1945005" cy="431800"/>
            </a:xfrm>
            <a:custGeom>
              <a:avLst/>
              <a:gdLst/>
              <a:ahLst/>
              <a:cxnLst/>
              <a:rect l="l" t="t" r="r" b="b"/>
              <a:pathLst>
                <a:path w="1945005" h="431800">
                  <a:moveTo>
                    <a:pt x="0" y="215900"/>
                  </a:moveTo>
                  <a:lnTo>
                    <a:pt x="23439" y="168567"/>
                  </a:lnTo>
                  <a:lnTo>
                    <a:pt x="63542" y="138968"/>
                  </a:lnTo>
                  <a:lnTo>
                    <a:pt x="121471" y="111324"/>
                  </a:lnTo>
                  <a:lnTo>
                    <a:pt x="195723" y="85968"/>
                  </a:lnTo>
                  <a:lnTo>
                    <a:pt x="238500" y="74252"/>
                  </a:lnTo>
                  <a:lnTo>
                    <a:pt x="284793" y="63234"/>
                  </a:lnTo>
                  <a:lnTo>
                    <a:pt x="334415" y="52955"/>
                  </a:lnTo>
                  <a:lnTo>
                    <a:pt x="387178" y="43457"/>
                  </a:lnTo>
                  <a:lnTo>
                    <a:pt x="442893" y="34782"/>
                  </a:lnTo>
                  <a:lnTo>
                    <a:pt x="501373" y="26971"/>
                  </a:lnTo>
                  <a:lnTo>
                    <a:pt x="562429" y="20065"/>
                  </a:lnTo>
                  <a:lnTo>
                    <a:pt x="625875" y="14108"/>
                  </a:lnTo>
                  <a:lnTo>
                    <a:pt x="691520" y="9140"/>
                  </a:lnTo>
                  <a:lnTo>
                    <a:pt x="759179" y="5204"/>
                  </a:lnTo>
                  <a:lnTo>
                    <a:pt x="828662" y="2340"/>
                  </a:lnTo>
                  <a:lnTo>
                    <a:pt x="899781" y="592"/>
                  </a:lnTo>
                  <a:lnTo>
                    <a:pt x="972350" y="0"/>
                  </a:lnTo>
                  <a:lnTo>
                    <a:pt x="1044921" y="592"/>
                  </a:lnTo>
                  <a:lnTo>
                    <a:pt x="1116044" y="2340"/>
                  </a:lnTo>
                  <a:lnTo>
                    <a:pt x="1185531" y="5204"/>
                  </a:lnTo>
                  <a:lnTo>
                    <a:pt x="1253193" y="9140"/>
                  </a:lnTo>
                  <a:lnTo>
                    <a:pt x="1318842" y="14108"/>
                  </a:lnTo>
                  <a:lnTo>
                    <a:pt x="1382290" y="20065"/>
                  </a:lnTo>
                  <a:lnTo>
                    <a:pt x="1443350" y="26971"/>
                  </a:lnTo>
                  <a:lnTo>
                    <a:pt x="1501833" y="34782"/>
                  </a:lnTo>
                  <a:lnTo>
                    <a:pt x="1557552" y="43457"/>
                  </a:lnTo>
                  <a:lnTo>
                    <a:pt x="1610317" y="52955"/>
                  </a:lnTo>
                  <a:lnTo>
                    <a:pt x="1659942" y="63234"/>
                  </a:lnTo>
                  <a:lnTo>
                    <a:pt x="1706238" y="74252"/>
                  </a:lnTo>
                  <a:lnTo>
                    <a:pt x="1749017" y="85968"/>
                  </a:lnTo>
                  <a:lnTo>
                    <a:pt x="1788091" y="98339"/>
                  </a:lnTo>
                  <a:lnTo>
                    <a:pt x="1854374" y="124881"/>
                  </a:lnTo>
                  <a:lnTo>
                    <a:pt x="1903580" y="153544"/>
                  </a:lnTo>
                  <a:lnTo>
                    <a:pt x="1934207" y="183995"/>
                  </a:lnTo>
                  <a:lnTo>
                    <a:pt x="1944751" y="215900"/>
                  </a:lnTo>
                  <a:lnTo>
                    <a:pt x="1942083" y="232013"/>
                  </a:lnTo>
                  <a:lnTo>
                    <a:pt x="1934207" y="247804"/>
                  </a:lnTo>
                  <a:lnTo>
                    <a:pt x="1903580" y="278255"/>
                  </a:lnTo>
                  <a:lnTo>
                    <a:pt x="1854374" y="306918"/>
                  </a:lnTo>
                  <a:lnTo>
                    <a:pt x="1788091" y="333460"/>
                  </a:lnTo>
                  <a:lnTo>
                    <a:pt x="1749017" y="345831"/>
                  </a:lnTo>
                  <a:lnTo>
                    <a:pt x="1706238" y="357547"/>
                  </a:lnTo>
                  <a:lnTo>
                    <a:pt x="1659942" y="368565"/>
                  </a:lnTo>
                  <a:lnTo>
                    <a:pt x="1610317" y="378844"/>
                  </a:lnTo>
                  <a:lnTo>
                    <a:pt x="1557552" y="388342"/>
                  </a:lnTo>
                  <a:lnTo>
                    <a:pt x="1501833" y="397017"/>
                  </a:lnTo>
                  <a:lnTo>
                    <a:pt x="1443350" y="404828"/>
                  </a:lnTo>
                  <a:lnTo>
                    <a:pt x="1382290" y="411734"/>
                  </a:lnTo>
                  <a:lnTo>
                    <a:pt x="1318842" y="417691"/>
                  </a:lnTo>
                  <a:lnTo>
                    <a:pt x="1253193" y="422659"/>
                  </a:lnTo>
                  <a:lnTo>
                    <a:pt x="1185531" y="426595"/>
                  </a:lnTo>
                  <a:lnTo>
                    <a:pt x="1116044" y="429459"/>
                  </a:lnTo>
                  <a:lnTo>
                    <a:pt x="1044921" y="431207"/>
                  </a:lnTo>
                  <a:lnTo>
                    <a:pt x="972350" y="431800"/>
                  </a:lnTo>
                  <a:lnTo>
                    <a:pt x="899781" y="431207"/>
                  </a:lnTo>
                  <a:lnTo>
                    <a:pt x="828662" y="429459"/>
                  </a:lnTo>
                  <a:lnTo>
                    <a:pt x="759179" y="426595"/>
                  </a:lnTo>
                  <a:lnTo>
                    <a:pt x="691520" y="422659"/>
                  </a:lnTo>
                  <a:lnTo>
                    <a:pt x="625874" y="417691"/>
                  </a:lnTo>
                  <a:lnTo>
                    <a:pt x="562429" y="411734"/>
                  </a:lnTo>
                  <a:lnTo>
                    <a:pt x="501372" y="404828"/>
                  </a:lnTo>
                  <a:lnTo>
                    <a:pt x="442892" y="397017"/>
                  </a:lnTo>
                  <a:lnTo>
                    <a:pt x="387177" y="388342"/>
                  </a:lnTo>
                  <a:lnTo>
                    <a:pt x="334414" y="378844"/>
                  </a:lnTo>
                  <a:lnTo>
                    <a:pt x="284792" y="368565"/>
                  </a:lnTo>
                  <a:lnTo>
                    <a:pt x="238499" y="357547"/>
                  </a:lnTo>
                  <a:lnTo>
                    <a:pt x="195722" y="345831"/>
                  </a:lnTo>
                  <a:lnTo>
                    <a:pt x="156650" y="333460"/>
                  </a:lnTo>
                  <a:lnTo>
                    <a:pt x="90371" y="306918"/>
                  </a:lnTo>
                  <a:lnTo>
                    <a:pt x="41167" y="278255"/>
                  </a:lnTo>
                  <a:lnTo>
                    <a:pt x="10542" y="247804"/>
                  </a:lnTo>
                  <a:lnTo>
                    <a:pt x="0" y="215900"/>
                  </a:lnTo>
                  <a:close/>
                </a:path>
              </a:pathLst>
            </a:custGeom>
            <a:ln w="25400">
              <a:solidFill>
                <a:srgbClr val="994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68808" y="1214627"/>
            <a:ext cx="8775700" cy="5259705"/>
            <a:chOff x="368808" y="1214627"/>
            <a:chExt cx="8775700" cy="52597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5608319"/>
              <a:ext cx="1406652" cy="4998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808" y="5974080"/>
              <a:ext cx="1437132" cy="4998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63775" y="5157850"/>
              <a:ext cx="1945005" cy="574675"/>
            </a:xfrm>
            <a:custGeom>
              <a:avLst/>
              <a:gdLst/>
              <a:ahLst/>
              <a:cxnLst/>
              <a:rect l="l" t="t" r="r" b="b"/>
              <a:pathLst>
                <a:path w="1945004" h="574675">
                  <a:moveTo>
                    <a:pt x="972312" y="0"/>
                  </a:moveTo>
                  <a:lnTo>
                    <a:pt x="902862" y="720"/>
                  </a:lnTo>
                  <a:lnTo>
                    <a:pt x="834733" y="2850"/>
                  </a:lnTo>
                  <a:lnTo>
                    <a:pt x="768087" y="6341"/>
                  </a:lnTo>
                  <a:lnTo>
                    <a:pt x="703090" y="11144"/>
                  </a:lnTo>
                  <a:lnTo>
                    <a:pt x="639906" y="17211"/>
                  </a:lnTo>
                  <a:lnTo>
                    <a:pt x="578698" y="24494"/>
                  </a:lnTo>
                  <a:lnTo>
                    <a:pt x="519633" y="32943"/>
                  </a:lnTo>
                  <a:lnTo>
                    <a:pt x="462874" y="42511"/>
                  </a:lnTo>
                  <a:lnTo>
                    <a:pt x="408585" y="53148"/>
                  </a:lnTo>
                  <a:lnTo>
                    <a:pt x="356931" y="64807"/>
                  </a:lnTo>
                  <a:lnTo>
                    <a:pt x="308076" y="77439"/>
                  </a:lnTo>
                  <a:lnTo>
                    <a:pt x="262184" y="90996"/>
                  </a:lnTo>
                  <a:lnTo>
                    <a:pt x="219421" y="105429"/>
                  </a:lnTo>
                  <a:lnTo>
                    <a:pt x="179951" y="120689"/>
                  </a:lnTo>
                  <a:lnTo>
                    <a:pt x="143937" y="136728"/>
                  </a:lnTo>
                  <a:lnTo>
                    <a:pt x="82937" y="170950"/>
                  </a:lnTo>
                  <a:lnTo>
                    <a:pt x="37737" y="207707"/>
                  </a:lnTo>
                  <a:lnTo>
                    <a:pt x="9653" y="246611"/>
                  </a:lnTo>
                  <a:lnTo>
                    <a:pt x="0" y="287274"/>
                  </a:lnTo>
                  <a:lnTo>
                    <a:pt x="2440" y="307795"/>
                  </a:lnTo>
                  <a:lnTo>
                    <a:pt x="21474" y="347620"/>
                  </a:lnTo>
                  <a:lnTo>
                    <a:pt x="58280" y="385498"/>
                  </a:lnTo>
                  <a:lnTo>
                    <a:pt x="111544" y="421040"/>
                  </a:lnTo>
                  <a:lnTo>
                    <a:pt x="179951" y="453857"/>
                  </a:lnTo>
                  <a:lnTo>
                    <a:pt x="219421" y="469123"/>
                  </a:lnTo>
                  <a:lnTo>
                    <a:pt x="262184" y="483561"/>
                  </a:lnTo>
                  <a:lnTo>
                    <a:pt x="308076" y="497123"/>
                  </a:lnTo>
                  <a:lnTo>
                    <a:pt x="356931" y="509761"/>
                  </a:lnTo>
                  <a:lnTo>
                    <a:pt x="408585" y="521426"/>
                  </a:lnTo>
                  <a:lnTo>
                    <a:pt x="462874" y="532070"/>
                  </a:lnTo>
                  <a:lnTo>
                    <a:pt x="519633" y="541644"/>
                  </a:lnTo>
                  <a:lnTo>
                    <a:pt x="578698" y="550098"/>
                  </a:lnTo>
                  <a:lnTo>
                    <a:pt x="639906" y="557386"/>
                  </a:lnTo>
                  <a:lnTo>
                    <a:pt x="703090" y="563457"/>
                  </a:lnTo>
                  <a:lnTo>
                    <a:pt x="768087" y="568264"/>
                  </a:lnTo>
                  <a:lnTo>
                    <a:pt x="834733" y="571758"/>
                  </a:lnTo>
                  <a:lnTo>
                    <a:pt x="902862" y="573890"/>
                  </a:lnTo>
                  <a:lnTo>
                    <a:pt x="972312" y="574611"/>
                  </a:lnTo>
                  <a:lnTo>
                    <a:pt x="1041746" y="573890"/>
                  </a:lnTo>
                  <a:lnTo>
                    <a:pt x="1109863" y="571758"/>
                  </a:lnTo>
                  <a:lnTo>
                    <a:pt x="1176498" y="568264"/>
                  </a:lnTo>
                  <a:lnTo>
                    <a:pt x="1241488" y="563457"/>
                  </a:lnTo>
                  <a:lnTo>
                    <a:pt x="1304667" y="557386"/>
                  </a:lnTo>
                  <a:lnTo>
                    <a:pt x="1365870" y="550098"/>
                  </a:lnTo>
                  <a:lnTo>
                    <a:pt x="1424934" y="541644"/>
                  </a:lnTo>
                  <a:lnTo>
                    <a:pt x="1481693" y="532070"/>
                  </a:lnTo>
                  <a:lnTo>
                    <a:pt x="1535983" y="521426"/>
                  </a:lnTo>
                  <a:lnTo>
                    <a:pt x="1587639" y="509761"/>
                  </a:lnTo>
                  <a:lnTo>
                    <a:pt x="1636498" y="497123"/>
                  </a:lnTo>
                  <a:lnTo>
                    <a:pt x="1682393" y="483561"/>
                  </a:lnTo>
                  <a:lnTo>
                    <a:pt x="1725161" y="469123"/>
                  </a:lnTo>
                  <a:lnTo>
                    <a:pt x="1764637" y="453857"/>
                  </a:lnTo>
                  <a:lnTo>
                    <a:pt x="1800656" y="437814"/>
                  </a:lnTo>
                  <a:lnTo>
                    <a:pt x="1861667" y="403586"/>
                  </a:lnTo>
                  <a:lnTo>
                    <a:pt x="1906876" y="366827"/>
                  </a:lnTo>
                  <a:lnTo>
                    <a:pt x="1934967" y="327927"/>
                  </a:lnTo>
                  <a:lnTo>
                    <a:pt x="1944624" y="287274"/>
                  </a:lnTo>
                  <a:lnTo>
                    <a:pt x="1942182" y="266746"/>
                  </a:lnTo>
                  <a:lnTo>
                    <a:pt x="1923144" y="226915"/>
                  </a:lnTo>
                  <a:lnTo>
                    <a:pt x="1886329" y="189036"/>
                  </a:lnTo>
                  <a:lnTo>
                    <a:pt x="1833054" y="153498"/>
                  </a:lnTo>
                  <a:lnTo>
                    <a:pt x="1764637" y="120689"/>
                  </a:lnTo>
                  <a:lnTo>
                    <a:pt x="1725161" y="105429"/>
                  </a:lnTo>
                  <a:lnTo>
                    <a:pt x="1682393" y="90996"/>
                  </a:lnTo>
                  <a:lnTo>
                    <a:pt x="1636498" y="77439"/>
                  </a:lnTo>
                  <a:lnTo>
                    <a:pt x="1587639" y="64807"/>
                  </a:lnTo>
                  <a:lnTo>
                    <a:pt x="1535983" y="53148"/>
                  </a:lnTo>
                  <a:lnTo>
                    <a:pt x="1481693" y="42511"/>
                  </a:lnTo>
                  <a:lnTo>
                    <a:pt x="1424934" y="32943"/>
                  </a:lnTo>
                  <a:lnTo>
                    <a:pt x="1365870" y="24494"/>
                  </a:lnTo>
                  <a:lnTo>
                    <a:pt x="1304667" y="17211"/>
                  </a:lnTo>
                  <a:lnTo>
                    <a:pt x="1241488" y="11144"/>
                  </a:lnTo>
                  <a:lnTo>
                    <a:pt x="1176498" y="6341"/>
                  </a:lnTo>
                  <a:lnTo>
                    <a:pt x="1109863" y="2850"/>
                  </a:lnTo>
                  <a:lnTo>
                    <a:pt x="1041746" y="720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D16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3775" y="5157850"/>
              <a:ext cx="1945005" cy="574675"/>
            </a:xfrm>
            <a:custGeom>
              <a:avLst/>
              <a:gdLst/>
              <a:ahLst/>
              <a:cxnLst/>
              <a:rect l="l" t="t" r="r" b="b"/>
              <a:pathLst>
                <a:path w="1945004" h="574675">
                  <a:moveTo>
                    <a:pt x="0" y="287274"/>
                  </a:moveTo>
                  <a:lnTo>
                    <a:pt x="9653" y="246611"/>
                  </a:lnTo>
                  <a:lnTo>
                    <a:pt x="37737" y="207707"/>
                  </a:lnTo>
                  <a:lnTo>
                    <a:pt x="82937" y="170950"/>
                  </a:lnTo>
                  <a:lnTo>
                    <a:pt x="143937" y="136728"/>
                  </a:lnTo>
                  <a:lnTo>
                    <a:pt x="179951" y="120689"/>
                  </a:lnTo>
                  <a:lnTo>
                    <a:pt x="219421" y="105429"/>
                  </a:lnTo>
                  <a:lnTo>
                    <a:pt x="262184" y="90996"/>
                  </a:lnTo>
                  <a:lnTo>
                    <a:pt x="308076" y="77439"/>
                  </a:lnTo>
                  <a:lnTo>
                    <a:pt x="356931" y="64807"/>
                  </a:lnTo>
                  <a:lnTo>
                    <a:pt x="408585" y="53148"/>
                  </a:lnTo>
                  <a:lnTo>
                    <a:pt x="462874" y="42511"/>
                  </a:lnTo>
                  <a:lnTo>
                    <a:pt x="519633" y="32943"/>
                  </a:lnTo>
                  <a:lnTo>
                    <a:pt x="578698" y="24494"/>
                  </a:lnTo>
                  <a:lnTo>
                    <a:pt x="639906" y="17211"/>
                  </a:lnTo>
                  <a:lnTo>
                    <a:pt x="703090" y="11144"/>
                  </a:lnTo>
                  <a:lnTo>
                    <a:pt x="768087" y="6341"/>
                  </a:lnTo>
                  <a:lnTo>
                    <a:pt x="834733" y="2850"/>
                  </a:lnTo>
                  <a:lnTo>
                    <a:pt x="902862" y="720"/>
                  </a:lnTo>
                  <a:lnTo>
                    <a:pt x="972312" y="0"/>
                  </a:lnTo>
                  <a:lnTo>
                    <a:pt x="1041746" y="720"/>
                  </a:lnTo>
                  <a:lnTo>
                    <a:pt x="1109863" y="2850"/>
                  </a:lnTo>
                  <a:lnTo>
                    <a:pt x="1176498" y="6341"/>
                  </a:lnTo>
                  <a:lnTo>
                    <a:pt x="1241488" y="11144"/>
                  </a:lnTo>
                  <a:lnTo>
                    <a:pt x="1304667" y="17211"/>
                  </a:lnTo>
                  <a:lnTo>
                    <a:pt x="1365870" y="24494"/>
                  </a:lnTo>
                  <a:lnTo>
                    <a:pt x="1424934" y="32943"/>
                  </a:lnTo>
                  <a:lnTo>
                    <a:pt x="1481693" y="42511"/>
                  </a:lnTo>
                  <a:lnTo>
                    <a:pt x="1535983" y="53148"/>
                  </a:lnTo>
                  <a:lnTo>
                    <a:pt x="1587639" y="64807"/>
                  </a:lnTo>
                  <a:lnTo>
                    <a:pt x="1636498" y="77439"/>
                  </a:lnTo>
                  <a:lnTo>
                    <a:pt x="1682393" y="90996"/>
                  </a:lnTo>
                  <a:lnTo>
                    <a:pt x="1725161" y="105429"/>
                  </a:lnTo>
                  <a:lnTo>
                    <a:pt x="1764637" y="120689"/>
                  </a:lnTo>
                  <a:lnTo>
                    <a:pt x="1800656" y="136728"/>
                  </a:lnTo>
                  <a:lnTo>
                    <a:pt x="1861667" y="170950"/>
                  </a:lnTo>
                  <a:lnTo>
                    <a:pt x="1906876" y="207707"/>
                  </a:lnTo>
                  <a:lnTo>
                    <a:pt x="1934967" y="246611"/>
                  </a:lnTo>
                  <a:lnTo>
                    <a:pt x="1944624" y="287274"/>
                  </a:lnTo>
                  <a:lnTo>
                    <a:pt x="1942182" y="307795"/>
                  </a:lnTo>
                  <a:lnTo>
                    <a:pt x="1934967" y="327927"/>
                  </a:lnTo>
                  <a:lnTo>
                    <a:pt x="1906876" y="366827"/>
                  </a:lnTo>
                  <a:lnTo>
                    <a:pt x="1861667" y="403586"/>
                  </a:lnTo>
                  <a:lnTo>
                    <a:pt x="1800656" y="437814"/>
                  </a:lnTo>
                  <a:lnTo>
                    <a:pt x="1764637" y="453857"/>
                  </a:lnTo>
                  <a:lnTo>
                    <a:pt x="1725161" y="469123"/>
                  </a:lnTo>
                  <a:lnTo>
                    <a:pt x="1682393" y="483561"/>
                  </a:lnTo>
                  <a:lnTo>
                    <a:pt x="1636498" y="497123"/>
                  </a:lnTo>
                  <a:lnTo>
                    <a:pt x="1587639" y="509761"/>
                  </a:lnTo>
                  <a:lnTo>
                    <a:pt x="1535983" y="521426"/>
                  </a:lnTo>
                  <a:lnTo>
                    <a:pt x="1481693" y="532070"/>
                  </a:lnTo>
                  <a:lnTo>
                    <a:pt x="1424934" y="541644"/>
                  </a:lnTo>
                  <a:lnTo>
                    <a:pt x="1365870" y="550098"/>
                  </a:lnTo>
                  <a:lnTo>
                    <a:pt x="1304667" y="557386"/>
                  </a:lnTo>
                  <a:lnTo>
                    <a:pt x="1241488" y="563457"/>
                  </a:lnTo>
                  <a:lnTo>
                    <a:pt x="1176498" y="568264"/>
                  </a:lnTo>
                  <a:lnTo>
                    <a:pt x="1109863" y="571758"/>
                  </a:lnTo>
                  <a:lnTo>
                    <a:pt x="1041746" y="573890"/>
                  </a:lnTo>
                  <a:lnTo>
                    <a:pt x="972312" y="574611"/>
                  </a:lnTo>
                  <a:lnTo>
                    <a:pt x="902862" y="573890"/>
                  </a:lnTo>
                  <a:lnTo>
                    <a:pt x="834733" y="571758"/>
                  </a:lnTo>
                  <a:lnTo>
                    <a:pt x="768087" y="568264"/>
                  </a:lnTo>
                  <a:lnTo>
                    <a:pt x="703090" y="563457"/>
                  </a:lnTo>
                  <a:lnTo>
                    <a:pt x="639906" y="557386"/>
                  </a:lnTo>
                  <a:lnTo>
                    <a:pt x="578698" y="550098"/>
                  </a:lnTo>
                  <a:lnTo>
                    <a:pt x="519633" y="541644"/>
                  </a:lnTo>
                  <a:lnTo>
                    <a:pt x="462874" y="532070"/>
                  </a:lnTo>
                  <a:lnTo>
                    <a:pt x="408585" y="521426"/>
                  </a:lnTo>
                  <a:lnTo>
                    <a:pt x="356931" y="509761"/>
                  </a:lnTo>
                  <a:lnTo>
                    <a:pt x="308076" y="497123"/>
                  </a:lnTo>
                  <a:lnTo>
                    <a:pt x="262184" y="483561"/>
                  </a:lnTo>
                  <a:lnTo>
                    <a:pt x="219421" y="469123"/>
                  </a:lnTo>
                  <a:lnTo>
                    <a:pt x="179951" y="453857"/>
                  </a:lnTo>
                  <a:lnTo>
                    <a:pt x="143937" y="437814"/>
                  </a:lnTo>
                  <a:lnTo>
                    <a:pt x="82937" y="403586"/>
                  </a:lnTo>
                  <a:lnTo>
                    <a:pt x="37737" y="366827"/>
                  </a:lnTo>
                  <a:lnTo>
                    <a:pt x="9653" y="327927"/>
                  </a:lnTo>
                  <a:lnTo>
                    <a:pt x="0" y="287274"/>
                  </a:lnTo>
                  <a:close/>
                </a:path>
              </a:pathLst>
            </a:custGeom>
            <a:ln w="25399">
              <a:solidFill>
                <a:srgbClr val="994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9719" y="4744212"/>
              <a:ext cx="2145792" cy="4998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6711" y="5109972"/>
              <a:ext cx="1437132" cy="49987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92500" y="4292600"/>
              <a:ext cx="1943100" cy="431800"/>
            </a:xfrm>
            <a:custGeom>
              <a:avLst/>
              <a:gdLst/>
              <a:ahLst/>
              <a:cxnLst/>
              <a:rect l="l" t="t" r="r" b="b"/>
              <a:pathLst>
                <a:path w="1943100" h="431800">
                  <a:moveTo>
                    <a:pt x="971550" y="0"/>
                  </a:moveTo>
                  <a:lnTo>
                    <a:pt x="899041" y="592"/>
                  </a:lnTo>
                  <a:lnTo>
                    <a:pt x="827980" y="2340"/>
                  </a:lnTo>
                  <a:lnTo>
                    <a:pt x="758555" y="5203"/>
                  </a:lnTo>
                  <a:lnTo>
                    <a:pt x="690952" y="9139"/>
                  </a:lnTo>
                  <a:lnTo>
                    <a:pt x="625360" y="14107"/>
                  </a:lnTo>
                  <a:lnTo>
                    <a:pt x="561967" y="20063"/>
                  </a:lnTo>
                  <a:lnTo>
                    <a:pt x="500961" y="26968"/>
                  </a:lnTo>
                  <a:lnTo>
                    <a:pt x="442529" y="34779"/>
                  </a:lnTo>
                  <a:lnTo>
                    <a:pt x="386860" y="43454"/>
                  </a:lnTo>
                  <a:lnTo>
                    <a:pt x="334140" y="52951"/>
                  </a:lnTo>
                  <a:lnTo>
                    <a:pt x="284559" y="63230"/>
                  </a:lnTo>
                  <a:lnTo>
                    <a:pt x="238303" y="74247"/>
                  </a:lnTo>
                  <a:lnTo>
                    <a:pt x="195562" y="85962"/>
                  </a:lnTo>
                  <a:lnTo>
                    <a:pt x="156522" y="98333"/>
                  </a:lnTo>
                  <a:lnTo>
                    <a:pt x="90297" y="124875"/>
                  </a:lnTo>
                  <a:lnTo>
                    <a:pt x="41134" y="153539"/>
                  </a:lnTo>
                  <a:lnTo>
                    <a:pt x="10534" y="183992"/>
                  </a:lnTo>
                  <a:lnTo>
                    <a:pt x="0" y="215900"/>
                  </a:lnTo>
                  <a:lnTo>
                    <a:pt x="2664" y="232014"/>
                  </a:lnTo>
                  <a:lnTo>
                    <a:pt x="41134" y="278260"/>
                  </a:lnTo>
                  <a:lnTo>
                    <a:pt x="90297" y="306924"/>
                  </a:lnTo>
                  <a:lnTo>
                    <a:pt x="156522" y="333466"/>
                  </a:lnTo>
                  <a:lnTo>
                    <a:pt x="195562" y="345837"/>
                  </a:lnTo>
                  <a:lnTo>
                    <a:pt x="238303" y="357552"/>
                  </a:lnTo>
                  <a:lnTo>
                    <a:pt x="284559" y="368569"/>
                  </a:lnTo>
                  <a:lnTo>
                    <a:pt x="334140" y="378848"/>
                  </a:lnTo>
                  <a:lnTo>
                    <a:pt x="386860" y="388345"/>
                  </a:lnTo>
                  <a:lnTo>
                    <a:pt x="442529" y="397020"/>
                  </a:lnTo>
                  <a:lnTo>
                    <a:pt x="500961" y="404831"/>
                  </a:lnTo>
                  <a:lnTo>
                    <a:pt x="561967" y="411736"/>
                  </a:lnTo>
                  <a:lnTo>
                    <a:pt x="625360" y="417692"/>
                  </a:lnTo>
                  <a:lnTo>
                    <a:pt x="690952" y="422660"/>
                  </a:lnTo>
                  <a:lnTo>
                    <a:pt x="758555" y="426596"/>
                  </a:lnTo>
                  <a:lnTo>
                    <a:pt x="827980" y="429459"/>
                  </a:lnTo>
                  <a:lnTo>
                    <a:pt x="899041" y="431207"/>
                  </a:lnTo>
                  <a:lnTo>
                    <a:pt x="971550" y="431800"/>
                  </a:lnTo>
                  <a:lnTo>
                    <a:pt x="1044058" y="431207"/>
                  </a:lnTo>
                  <a:lnTo>
                    <a:pt x="1115119" y="429459"/>
                  </a:lnTo>
                  <a:lnTo>
                    <a:pt x="1184544" y="426596"/>
                  </a:lnTo>
                  <a:lnTo>
                    <a:pt x="1252147" y="422660"/>
                  </a:lnTo>
                  <a:lnTo>
                    <a:pt x="1317739" y="417692"/>
                  </a:lnTo>
                  <a:lnTo>
                    <a:pt x="1381132" y="411736"/>
                  </a:lnTo>
                  <a:lnTo>
                    <a:pt x="1442138" y="404831"/>
                  </a:lnTo>
                  <a:lnTo>
                    <a:pt x="1500570" y="397020"/>
                  </a:lnTo>
                  <a:lnTo>
                    <a:pt x="1556239" y="388345"/>
                  </a:lnTo>
                  <a:lnTo>
                    <a:pt x="1608959" y="378848"/>
                  </a:lnTo>
                  <a:lnTo>
                    <a:pt x="1658540" y="368569"/>
                  </a:lnTo>
                  <a:lnTo>
                    <a:pt x="1704796" y="357552"/>
                  </a:lnTo>
                  <a:lnTo>
                    <a:pt x="1747537" y="345837"/>
                  </a:lnTo>
                  <a:lnTo>
                    <a:pt x="1786577" y="333466"/>
                  </a:lnTo>
                  <a:lnTo>
                    <a:pt x="1852802" y="306924"/>
                  </a:lnTo>
                  <a:lnTo>
                    <a:pt x="1901965" y="278260"/>
                  </a:lnTo>
                  <a:lnTo>
                    <a:pt x="1932565" y="247807"/>
                  </a:lnTo>
                  <a:lnTo>
                    <a:pt x="1943100" y="215900"/>
                  </a:lnTo>
                  <a:lnTo>
                    <a:pt x="1940435" y="199785"/>
                  </a:lnTo>
                  <a:lnTo>
                    <a:pt x="1901965" y="153539"/>
                  </a:lnTo>
                  <a:lnTo>
                    <a:pt x="1852802" y="124875"/>
                  </a:lnTo>
                  <a:lnTo>
                    <a:pt x="1786577" y="98333"/>
                  </a:lnTo>
                  <a:lnTo>
                    <a:pt x="1747537" y="85962"/>
                  </a:lnTo>
                  <a:lnTo>
                    <a:pt x="1704796" y="74247"/>
                  </a:lnTo>
                  <a:lnTo>
                    <a:pt x="1658540" y="63230"/>
                  </a:lnTo>
                  <a:lnTo>
                    <a:pt x="1608959" y="52951"/>
                  </a:lnTo>
                  <a:lnTo>
                    <a:pt x="1556239" y="43454"/>
                  </a:lnTo>
                  <a:lnTo>
                    <a:pt x="1500570" y="34779"/>
                  </a:lnTo>
                  <a:lnTo>
                    <a:pt x="1442138" y="26968"/>
                  </a:lnTo>
                  <a:lnTo>
                    <a:pt x="1381132" y="20063"/>
                  </a:lnTo>
                  <a:lnTo>
                    <a:pt x="1317739" y="14107"/>
                  </a:lnTo>
                  <a:lnTo>
                    <a:pt x="1252147" y="9139"/>
                  </a:lnTo>
                  <a:lnTo>
                    <a:pt x="1184544" y="5203"/>
                  </a:lnTo>
                  <a:lnTo>
                    <a:pt x="1115119" y="2340"/>
                  </a:lnTo>
                  <a:lnTo>
                    <a:pt x="1044058" y="592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D16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92500" y="4292600"/>
              <a:ext cx="1943100" cy="431800"/>
            </a:xfrm>
            <a:custGeom>
              <a:avLst/>
              <a:gdLst/>
              <a:ahLst/>
              <a:cxnLst/>
              <a:rect l="l" t="t" r="r" b="b"/>
              <a:pathLst>
                <a:path w="1943100" h="431800">
                  <a:moveTo>
                    <a:pt x="0" y="215900"/>
                  </a:moveTo>
                  <a:lnTo>
                    <a:pt x="23419" y="168563"/>
                  </a:lnTo>
                  <a:lnTo>
                    <a:pt x="63489" y="138963"/>
                  </a:lnTo>
                  <a:lnTo>
                    <a:pt x="121371" y="111318"/>
                  </a:lnTo>
                  <a:lnTo>
                    <a:pt x="195562" y="85962"/>
                  </a:lnTo>
                  <a:lnTo>
                    <a:pt x="238303" y="74247"/>
                  </a:lnTo>
                  <a:lnTo>
                    <a:pt x="284559" y="63230"/>
                  </a:lnTo>
                  <a:lnTo>
                    <a:pt x="334140" y="52951"/>
                  </a:lnTo>
                  <a:lnTo>
                    <a:pt x="386860" y="43454"/>
                  </a:lnTo>
                  <a:lnTo>
                    <a:pt x="442529" y="34779"/>
                  </a:lnTo>
                  <a:lnTo>
                    <a:pt x="500961" y="26968"/>
                  </a:lnTo>
                  <a:lnTo>
                    <a:pt x="561967" y="20063"/>
                  </a:lnTo>
                  <a:lnTo>
                    <a:pt x="625360" y="14107"/>
                  </a:lnTo>
                  <a:lnTo>
                    <a:pt x="690952" y="9139"/>
                  </a:lnTo>
                  <a:lnTo>
                    <a:pt x="758555" y="5203"/>
                  </a:lnTo>
                  <a:lnTo>
                    <a:pt x="827980" y="2340"/>
                  </a:lnTo>
                  <a:lnTo>
                    <a:pt x="899041" y="592"/>
                  </a:lnTo>
                  <a:lnTo>
                    <a:pt x="971550" y="0"/>
                  </a:lnTo>
                  <a:lnTo>
                    <a:pt x="1044058" y="592"/>
                  </a:lnTo>
                  <a:lnTo>
                    <a:pt x="1115119" y="2340"/>
                  </a:lnTo>
                  <a:lnTo>
                    <a:pt x="1184544" y="5203"/>
                  </a:lnTo>
                  <a:lnTo>
                    <a:pt x="1252147" y="9139"/>
                  </a:lnTo>
                  <a:lnTo>
                    <a:pt x="1317739" y="14107"/>
                  </a:lnTo>
                  <a:lnTo>
                    <a:pt x="1381132" y="20063"/>
                  </a:lnTo>
                  <a:lnTo>
                    <a:pt x="1442138" y="26968"/>
                  </a:lnTo>
                  <a:lnTo>
                    <a:pt x="1500570" y="34779"/>
                  </a:lnTo>
                  <a:lnTo>
                    <a:pt x="1556239" y="43454"/>
                  </a:lnTo>
                  <a:lnTo>
                    <a:pt x="1608959" y="52951"/>
                  </a:lnTo>
                  <a:lnTo>
                    <a:pt x="1658540" y="63230"/>
                  </a:lnTo>
                  <a:lnTo>
                    <a:pt x="1704796" y="74247"/>
                  </a:lnTo>
                  <a:lnTo>
                    <a:pt x="1747537" y="85962"/>
                  </a:lnTo>
                  <a:lnTo>
                    <a:pt x="1786577" y="98333"/>
                  </a:lnTo>
                  <a:lnTo>
                    <a:pt x="1852802" y="124875"/>
                  </a:lnTo>
                  <a:lnTo>
                    <a:pt x="1901965" y="153539"/>
                  </a:lnTo>
                  <a:lnTo>
                    <a:pt x="1932565" y="183992"/>
                  </a:lnTo>
                  <a:lnTo>
                    <a:pt x="1943100" y="215900"/>
                  </a:lnTo>
                  <a:lnTo>
                    <a:pt x="1940435" y="232014"/>
                  </a:lnTo>
                  <a:lnTo>
                    <a:pt x="1932565" y="247807"/>
                  </a:lnTo>
                  <a:lnTo>
                    <a:pt x="1901965" y="278260"/>
                  </a:lnTo>
                  <a:lnTo>
                    <a:pt x="1852802" y="306924"/>
                  </a:lnTo>
                  <a:lnTo>
                    <a:pt x="1786577" y="333466"/>
                  </a:lnTo>
                  <a:lnTo>
                    <a:pt x="1747537" y="345837"/>
                  </a:lnTo>
                  <a:lnTo>
                    <a:pt x="1704796" y="357552"/>
                  </a:lnTo>
                  <a:lnTo>
                    <a:pt x="1658540" y="368569"/>
                  </a:lnTo>
                  <a:lnTo>
                    <a:pt x="1608959" y="378848"/>
                  </a:lnTo>
                  <a:lnTo>
                    <a:pt x="1556239" y="388345"/>
                  </a:lnTo>
                  <a:lnTo>
                    <a:pt x="1500570" y="397020"/>
                  </a:lnTo>
                  <a:lnTo>
                    <a:pt x="1442138" y="404831"/>
                  </a:lnTo>
                  <a:lnTo>
                    <a:pt x="1381132" y="411736"/>
                  </a:lnTo>
                  <a:lnTo>
                    <a:pt x="1317739" y="417692"/>
                  </a:lnTo>
                  <a:lnTo>
                    <a:pt x="1252147" y="422660"/>
                  </a:lnTo>
                  <a:lnTo>
                    <a:pt x="1184544" y="426596"/>
                  </a:lnTo>
                  <a:lnTo>
                    <a:pt x="1115119" y="429459"/>
                  </a:lnTo>
                  <a:lnTo>
                    <a:pt x="1044058" y="431207"/>
                  </a:lnTo>
                  <a:lnTo>
                    <a:pt x="971550" y="431800"/>
                  </a:lnTo>
                  <a:lnTo>
                    <a:pt x="899041" y="431207"/>
                  </a:lnTo>
                  <a:lnTo>
                    <a:pt x="827980" y="429459"/>
                  </a:lnTo>
                  <a:lnTo>
                    <a:pt x="758555" y="426596"/>
                  </a:lnTo>
                  <a:lnTo>
                    <a:pt x="690952" y="422660"/>
                  </a:lnTo>
                  <a:lnTo>
                    <a:pt x="625360" y="417692"/>
                  </a:lnTo>
                  <a:lnTo>
                    <a:pt x="561967" y="411736"/>
                  </a:lnTo>
                  <a:lnTo>
                    <a:pt x="500961" y="404831"/>
                  </a:lnTo>
                  <a:lnTo>
                    <a:pt x="442529" y="397020"/>
                  </a:lnTo>
                  <a:lnTo>
                    <a:pt x="386860" y="388345"/>
                  </a:lnTo>
                  <a:lnTo>
                    <a:pt x="334140" y="378848"/>
                  </a:lnTo>
                  <a:lnTo>
                    <a:pt x="284559" y="368569"/>
                  </a:lnTo>
                  <a:lnTo>
                    <a:pt x="238303" y="357552"/>
                  </a:lnTo>
                  <a:lnTo>
                    <a:pt x="195562" y="345837"/>
                  </a:lnTo>
                  <a:lnTo>
                    <a:pt x="156522" y="333466"/>
                  </a:lnTo>
                  <a:lnTo>
                    <a:pt x="90297" y="306924"/>
                  </a:lnTo>
                  <a:lnTo>
                    <a:pt x="41134" y="278260"/>
                  </a:lnTo>
                  <a:lnTo>
                    <a:pt x="10534" y="247807"/>
                  </a:lnTo>
                  <a:lnTo>
                    <a:pt x="0" y="215900"/>
                  </a:lnTo>
                  <a:close/>
                </a:path>
              </a:pathLst>
            </a:custGeom>
            <a:ln w="25400">
              <a:solidFill>
                <a:srgbClr val="994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0356" y="3375660"/>
              <a:ext cx="1406652" cy="4998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19856" y="3741420"/>
              <a:ext cx="1784603" cy="4998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57015" y="4107179"/>
              <a:ext cx="1437132" cy="49987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148325" y="3357626"/>
              <a:ext cx="1945005" cy="431800"/>
            </a:xfrm>
            <a:custGeom>
              <a:avLst/>
              <a:gdLst/>
              <a:ahLst/>
              <a:cxnLst/>
              <a:rect l="l" t="t" r="r" b="b"/>
              <a:pathLst>
                <a:path w="1945004" h="431800">
                  <a:moveTo>
                    <a:pt x="972312" y="0"/>
                  </a:moveTo>
                  <a:lnTo>
                    <a:pt x="899736" y="592"/>
                  </a:lnTo>
                  <a:lnTo>
                    <a:pt x="828610" y="2340"/>
                  </a:lnTo>
                  <a:lnTo>
                    <a:pt x="759123" y="5203"/>
                  </a:lnTo>
                  <a:lnTo>
                    <a:pt x="691462" y="9139"/>
                  </a:lnTo>
                  <a:lnTo>
                    <a:pt x="625815" y="14107"/>
                  </a:lnTo>
                  <a:lnTo>
                    <a:pt x="562370" y="20063"/>
                  </a:lnTo>
                  <a:lnTo>
                    <a:pt x="501315" y="26968"/>
                  </a:lnTo>
                  <a:lnTo>
                    <a:pt x="442838" y="34779"/>
                  </a:lnTo>
                  <a:lnTo>
                    <a:pt x="387126" y="43454"/>
                  </a:lnTo>
                  <a:lnTo>
                    <a:pt x="334367" y="52951"/>
                  </a:lnTo>
                  <a:lnTo>
                    <a:pt x="284749" y="63230"/>
                  </a:lnTo>
                  <a:lnTo>
                    <a:pt x="238461" y="74247"/>
                  </a:lnTo>
                  <a:lnTo>
                    <a:pt x="195689" y="85962"/>
                  </a:lnTo>
                  <a:lnTo>
                    <a:pt x="156622" y="98333"/>
                  </a:lnTo>
                  <a:lnTo>
                    <a:pt x="90354" y="124875"/>
                  </a:lnTo>
                  <a:lnTo>
                    <a:pt x="41159" y="153539"/>
                  </a:lnTo>
                  <a:lnTo>
                    <a:pt x="10540" y="183992"/>
                  </a:lnTo>
                  <a:lnTo>
                    <a:pt x="0" y="215900"/>
                  </a:lnTo>
                  <a:lnTo>
                    <a:pt x="2666" y="231998"/>
                  </a:lnTo>
                  <a:lnTo>
                    <a:pt x="41159" y="278213"/>
                  </a:lnTo>
                  <a:lnTo>
                    <a:pt x="90354" y="306869"/>
                  </a:lnTo>
                  <a:lnTo>
                    <a:pt x="156622" y="333410"/>
                  </a:lnTo>
                  <a:lnTo>
                    <a:pt x="195689" y="345782"/>
                  </a:lnTo>
                  <a:lnTo>
                    <a:pt x="238461" y="357500"/>
                  </a:lnTo>
                  <a:lnTo>
                    <a:pt x="284749" y="368522"/>
                  </a:lnTo>
                  <a:lnTo>
                    <a:pt x="334367" y="378805"/>
                  </a:lnTo>
                  <a:lnTo>
                    <a:pt x="387126" y="388308"/>
                  </a:lnTo>
                  <a:lnTo>
                    <a:pt x="442838" y="396988"/>
                  </a:lnTo>
                  <a:lnTo>
                    <a:pt x="501315" y="404805"/>
                  </a:lnTo>
                  <a:lnTo>
                    <a:pt x="562370" y="411715"/>
                  </a:lnTo>
                  <a:lnTo>
                    <a:pt x="625815" y="417677"/>
                  </a:lnTo>
                  <a:lnTo>
                    <a:pt x="691462" y="422649"/>
                  </a:lnTo>
                  <a:lnTo>
                    <a:pt x="759123" y="426590"/>
                  </a:lnTo>
                  <a:lnTo>
                    <a:pt x="828610" y="429456"/>
                  </a:lnTo>
                  <a:lnTo>
                    <a:pt x="899736" y="431207"/>
                  </a:lnTo>
                  <a:lnTo>
                    <a:pt x="972312" y="431800"/>
                  </a:lnTo>
                  <a:lnTo>
                    <a:pt x="1044872" y="431207"/>
                  </a:lnTo>
                  <a:lnTo>
                    <a:pt x="1115984" y="429456"/>
                  </a:lnTo>
                  <a:lnTo>
                    <a:pt x="1185461" y="426590"/>
                  </a:lnTo>
                  <a:lnTo>
                    <a:pt x="1253115" y="422649"/>
                  </a:lnTo>
                  <a:lnTo>
                    <a:pt x="1318756" y="417677"/>
                  </a:lnTo>
                  <a:lnTo>
                    <a:pt x="1382198" y="411715"/>
                  </a:lnTo>
                  <a:lnTo>
                    <a:pt x="1443251" y="404805"/>
                  </a:lnTo>
                  <a:lnTo>
                    <a:pt x="1501729" y="396988"/>
                  </a:lnTo>
                  <a:lnTo>
                    <a:pt x="1557443" y="388308"/>
                  </a:lnTo>
                  <a:lnTo>
                    <a:pt x="1610205" y="378805"/>
                  </a:lnTo>
                  <a:lnTo>
                    <a:pt x="1659826" y="368522"/>
                  </a:lnTo>
                  <a:lnTo>
                    <a:pt x="1706119" y="357500"/>
                  </a:lnTo>
                  <a:lnTo>
                    <a:pt x="1748896" y="345782"/>
                  </a:lnTo>
                  <a:lnTo>
                    <a:pt x="1787969" y="333410"/>
                  </a:lnTo>
                  <a:lnTo>
                    <a:pt x="1854248" y="306869"/>
                  </a:lnTo>
                  <a:lnTo>
                    <a:pt x="1903454" y="278213"/>
                  </a:lnTo>
                  <a:lnTo>
                    <a:pt x="1934080" y="247778"/>
                  </a:lnTo>
                  <a:lnTo>
                    <a:pt x="1944624" y="215900"/>
                  </a:lnTo>
                  <a:lnTo>
                    <a:pt x="1941956" y="199785"/>
                  </a:lnTo>
                  <a:lnTo>
                    <a:pt x="1903454" y="153539"/>
                  </a:lnTo>
                  <a:lnTo>
                    <a:pt x="1854248" y="124875"/>
                  </a:lnTo>
                  <a:lnTo>
                    <a:pt x="1787969" y="98333"/>
                  </a:lnTo>
                  <a:lnTo>
                    <a:pt x="1748896" y="85962"/>
                  </a:lnTo>
                  <a:lnTo>
                    <a:pt x="1706119" y="74247"/>
                  </a:lnTo>
                  <a:lnTo>
                    <a:pt x="1659826" y="63230"/>
                  </a:lnTo>
                  <a:lnTo>
                    <a:pt x="1610205" y="52951"/>
                  </a:lnTo>
                  <a:lnTo>
                    <a:pt x="1557443" y="43454"/>
                  </a:lnTo>
                  <a:lnTo>
                    <a:pt x="1501729" y="34779"/>
                  </a:lnTo>
                  <a:lnTo>
                    <a:pt x="1443251" y="26968"/>
                  </a:lnTo>
                  <a:lnTo>
                    <a:pt x="1382198" y="20063"/>
                  </a:lnTo>
                  <a:lnTo>
                    <a:pt x="1318756" y="14107"/>
                  </a:lnTo>
                  <a:lnTo>
                    <a:pt x="1253115" y="9139"/>
                  </a:lnTo>
                  <a:lnTo>
                    <a:pt x="1185461" y="5203"/>
                  </a:lnTo>
                  <a:lnTo>
                    <a:pt x="1115984" y="2340"/>
                  </a:lnTo>
                  <a:lnTo>
                    <a:pt x="1044872" y="592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D16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48325" y="3357626"/>
              <a:ext cx="1945005" cy="431800"/>
            </a:xfrm>
            <a:custGeom>
              <a:avLst/>
              <a:gdLst/>
              <a:ahLst/>
              <a:cxnLst/>
              <a:rect l="l" t="t" r="r" b="b"/>
              <a:pathLst>
                <a:path w="1945004" h="431800">
                  <a:moveTo>
                    <a:pt x="0" y="215900"/>
                  </a:moveTo>
                  <a:lnTo>
                    <a:pt x="23433" y="168563"/>
                  </a:lnTo>
                  <a:lnTo>
                    <a:pt x="63528" y="138963"/>
                  </a:lnTo>
                  <a:lnTo>
                    <a:pt x="121448" y="111318"/>
                  </a:lnTo>
                  <a:lnTo>
                    <a:pt x="195689" y="85962"/>
                  </a:lnTo>
                  <a:lnTo>
                    <a:pt x="238461" y="74247"/>
                  </a:lnTo>
                  <a:lnTo>
                    <a:pt x="284749" y="63230"/>
                  </a:lnTo>
                  <a:lnTo>
                    <a:pt x="334367" y="52951"/>
                  </a:lnTo>
                  <a:lnTo>
                    <a:pt x="387126" y="43454"/>
                  </a:lnTo>
                  <a:lnTo>
                    <a:pt x="442838" y="34779"/>
                  </a:lnTo>
                  <a:lnTo>
                    <a:pt x="501315" y="26968"/>
                  </a:lnTo>
                  <a:lnTo>
                    <a:pt x="562370" y="20063"/>
                  </a:lnTo>
                  <a:lnTo>
                    <a:pt x="625815" y="14107"/>
                  </a:lnTo>
                  <a:lnTo>
                    <a:pt x="691462" y="9139"/>
                  </a:lnTo>
                  <a:lnTo>
                    <a:pt x="759123" y="5203"/>
                  </a:lnTo>
                  <a:lnTo>
                    <a:pt x="828610" y="2340"/>
                  </a:lnTo>
                  <a:lnTo>
                    <a:pt x="899736" y="592"/>
                  </a:lnTo>
                  <a:lnTo>
                    <a:pt x="972312" y="0"/>
                  </a:lnTo>
                  <a:lnTo>
                    <a:pt x="1044872" y="592"/>
                  </a:lnTo>
                  <a:lnTo>
                    <a:pt x="1115984" y="2340"/>
                  </a:lnTo>
                  <a:lnTo>
                    <a:pt x="1185461" y="5203"/>
                  </a:lnTo>
                  <a:lnTo>
                    <a:pt x="1253115" y="9139"/>
                  </a:lnTo>
                  <a:lnTo>
                    <a:pt x="1318756" y="14107"/>
                  </a:lnTo>
                  <a:lnTo>
                    <a:pt x="1382198" y="20063"/>
                  </a:lnTo>
                  <a:lnTo>
                    <a:pt x="1443251" y="26968"/>
                  </a:lnTo>
                  <a:lnTo>
                    <a:pt x="1501729" y="34779"/>
                  </a:lnTo>
                  <a:lnTo>
                    <a:pt x="1557443" y="43454"/>
                  </a:lnTo>
                  <a:lnTo>
                    <a:pt x="1610205" y="52951"/>
                  </a:lnTo>
                  <a:lnTo>
                    <a:pt x="1659826" y="63230"/>
                  </a:lnTo>
                  <a:lnTo>
                    <a:pt x="1706119" y="74247"/>
                  </a:lnTo>
                  <a:lnTo>
                    <a:pt x="1748896" y="85962"/>
                  </a:lnTo>
                  <a:lnTo>
                    <a:pt x="1787969" y="98333"/>
                  </a:lnTo>
                  <a:lnTo>
                    <a:pt x="1854248" y="124875"/>
                  </a:lnTo>
                  <a:lnTo>
                    <a:pt x="1903454" y="153539"/>
                  </a:lnTo>
                  <a:lnTo>
                    <a:pt x="1934080" y="183992"/>
                  </a:lnTo>
                  <a:lnTo>
                    <a:pt x="1944624" y="215900"/>
                  </a:lnTo>
                  <a:lnTo>
                    <a:pt x="1941956" y="231998"/>
                  </a:lnTo>
                  <a:lnTo>
                    <a:pt x="1934080" y="247778"/>
                  </a:lnTo>
                  <a:lnTo>
                    <a:pt x="1903454" y="278213"/>
                  </a:lnTo>
                  <a:lnTo>
                    <a:pt x="1854248" y="306869"/>
                  </a:lnTo>
                  <a:lnTo>
                    <a:pt x="1787969" y="333410"/>
                  </a:lnTo>
                  <a:lnTo>
                    <a:pt x="1748896" y="345782"/>
                  </a:lnTo>
                  <a:lnTo>
                    <a:pt x="1706119" y="357500"/>
                  </a:lnTo>
                  <a:lnTo>
                    <a:pt x="1659826" y="368522"/>
                  </a:lnTo>
                  <a:lnTo>
                    <a:pt x="1610205" y="378805"/>
                  </a:lnTo>
                  <a:lnTo>
                    <a:pt x="1557443" y="388308"/>
                  </a:lnTo>
                  <a:lnTo>
                    <a:pt x="1501729" y="396988"/>
                  </a:lnTo>
                  <a:lnTo>
                    <a:pt x="1443251" y="404805"/>
                  </a:lnTo>
                  <a:lnTo>
                    <a:pt x="1382198" y="411715"/>
                  </a:lnTo>
                  <a:lnTo>
                    <a:pt x="1318756" y="417677"/>
                  </a:lnTo>
                  <a:lnTo>
                    <a:pt x="1253115" y="422649"/>
                  </a:lnTo>
                  <a:lnTo>
                    <a:pt x="1185461" y="426590"/>
                  </a:lnTo>
                  <a:lnTo>
                    <a:pt x="1115984" y="429456"/>
                  </a:lnTo>
                  <a:lnTo>
                    <a:pt x="1044872" y="431207"/>
                  </a:lnTo>
                  <a:lnTo>
                    <a:pt x="972312" y="431800"/>
                  </a:lnTo>
                  <a:lnTo>
                    <a:pt x="899736" y="431207"/>
                  </a:lnTo>
                  <a:lnTo>
                    <a:pt x="828610" y="429456"/>
                  </a:lnTo>
                  <a:lnTo>
                    <a:pt x="759123" y="426590"/>
                  </a:lnTo>
                  <a:lnTo>
                    <a:pt x="691462" y="422649"/>
                  </a:lnTo>
                  <a:lnTo>
                    <a:pt x="625815" y="417677"/>
                  </a:lnTo>
                  <a:lnTo>
                    <a:pt x="562370" y="411715"/>
                  </a:lnTo>
                  <a:lnTo>
                    <a:pt x="501315" y="404805"/>
                  </a:lnTo>
                  <a:lnTo>
                    <a:pt x="442838" y="396988"/>
                  </a:lnTo>
                  <a:lnTo>
                    <a:pt x="387126" y="388308"/>
                  </a:lnTo>
                  <a:lnTo>
                    <a:pt x="334367" y="378805"/>
                  </a:lnTo>
                  <a:lnTo>
                    <a:pt x="284749" y="368522"/>
                  </a:lnTo>
                  <a:lnTo>
                    <a:pt x="238461" y="357500"/>
                  </a:lnTo>
                  <a:lnTo>
                    <a:pt x="195689" y="345782"/>
                  </a:lnTo>
                  <a:lnTo>
                    <a:pt x="156622" y="333410"/>
                  </a:lnTo>
                  <a:lnTo>
                    <a:pt x="90354" y="306869"/>
                  </a:lnTo>
                  <a:lnTo>
                    <a:pt x="41159" y="278213"/>
                  </a:lnTo>
                  <a:lnTo>
                    <a:pt x="10540" y="247778"/>
                  </a:lnTo>
                  <a:lnTo>
                    <a:pt x="0" y="215900"/>
                  </a:lnTo>
                  <a:close/>
                </a:path>
              </a:pathLst>
            </a:custGeom>
            <a:ln w="25400">
              <a:solidFill>
                <a:srgbClr val="994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54779" y="2368295"/>
              <a:ext cx="3150107" cy="4998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43984" y="2734055"/>
              <a:ext cx="2170175" cy="4998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73167" y="3099816"/>
              <a:ext cx="1437132" cy="4998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63775" y="5589587"/>
              <a:ext cx="287655" cy="792480"/>
            </a:xfrm>
            <a:custGeom>
              <a:avLst/>
              <a:gdLst/>
              <a:ahLst/>
              <a:cxnLst/>
              <a:rect l="l" t="t" r="r" b="b"/>
              <a:pathLst>
                <a:path w="287655" h="792479">
                  <a:moveTo>
                    <a:pt x="143637" y="0"/>
                  </a:moveTo>
                  <a:lnTo>
                    <a:pt x="0" y="143675"/>
                  </a:lnTo>
                  <a:lnTo>
                    <a:pt x="71755" y="143675"/>
                  </a:lnTo>
                  <a:lnTo>
                    <a:pt x="71755" y="792162"/>
                  </a:lnTo>
                  <a:lnTo>
                    <a:pt x="215392" y="792162"/>
                  </a:lnTo>
                  <a:lnTo>
                    <a:pt x="215392" y="143675"/>
                  </a:lnTo>
                  <a:lnTo>
                    <a:pt x="287274" y="143675"/>
                  </a:lnTo>
                  <a:lnTo>
                    <a:pt x="1436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63775" y="5589587"/>
              <a:ext cx="287655" cy="792480"/>
            </a:xfrm>
            <a:custGeom>
              <a:avLst/>
              <a:gdLst/>
              <a:ahLst/>
              <a:cxnLst/>
              <a:rect l="l" t="t" r="r" b="b"/>
              <a:pathLst>
                <a:path w="287655" h="792479">
                  <a:moveTo>
                    <a:pt x="0" y="143675"/>
                  </a:moveTo>
                  <a:lnTo>
                    <a:pt x="143637" y="0"/>
                  </a:lnTo>
                  <a:lnTo>
                    <a:pt x="287274" y="143675"/>
                  </a:lnTo>
                  <a:lnTo>
                    <a:pt x="215392" y="143675"/>
                  </a:lnTo>
                  <a:lnTo>
                    <a:pt x="215392" y="792162"/>
                  </a:lnTo>
                  <a:lnTo>
                    <a:pt x="71755" y="792162"/>
                  </a:lnTo>
                  <a:lnTo>
                    <a:pt x="71755" y="143675"/>
                  </a:lnTo>
                  <a:lnTo>
                    <a:pt x="0" y="143675"/>
                  </a:lnTo>
                  <a:close/>
                </a:path>
              </a:pathLst>
            </a:custGeom>
            <a:ln w="25399">
              <a:solidFill>
                <a:srgbClr val="994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92500" y="4581524"/>
              <a:ext cx="287655" cy="863600"/>
            </a:xfrm>
            <a:custGeom>
              <a:avLst/>
              <a:gdLst/>
              <a:ahLst/>
              <a:cxnLst/>
              <a:rect l="l" t="t" r="r" b="b"/>
              <a:pathLst>
                <a:path w="287654" h="863600">
                  <a:moveTo>
                    <a:pt x="143637" y="0"/>
                  </a:moveTo>
                  <a:lnTo>
                    <a:pt x="0" y="143637"/>
                  </a:lnTo>
                  <a:lnTo>
                    <a:pt x="71882" y="143637"/>
                  </a:lnTo>
                  <a:lnTo>
                    <a:pt x="71882" y="863600"/>
                  </a:lnTo>
                  <a:lnTo>
                    <a:pt x="215519" y="863600"/>
                  </a:lnTo>
                  <a:lnTo>
                    <a:pt x="215519" y="143637"/>
                  </a:lnTo>
                  <a:lnTo>
                    <a:pt x="287400" y="143637"/>
                  </a:lnTo>
                  <a:lnTo>
                    <a:pt x="1436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92500" y="4581524"/>
              <a:ext cx="287655" cy="863600"/>
            </a:xfrm>
            <a:custGeom>
              <a:avLst/>
              <a:gdLst/>
              <a:ahLst/>
              <a:cxnLst/>
              <a:rect l="l" t="t" r="r" b="b"/>
              <a:pathLst>
                <a:path w="287654" h="863600">
                  <a:moveTo>
                    <a:pt x="0" y="143637"/>
                  </a:moveTo>
                  <a:lnTo>
                    <a:pt x="143637" y="0"/>
                  </a:lnTo>
                  <a:lnTo>
                    <a:pt x="287400" y="143637"/>
                  </a:lnTo>
                  <a:lnTo>
                    <a:pt x="215519" y="143637"/>
                  </a:lnTo>
                  <a:lnTo>
                    <a:pt x="215519" y="863600"/>
                  </a:lnTo>
                  <a:lnTo>
                    <a:pt x="71882" y="863600"/>
                  </a:lnTo>
                  <a:lnTo>
                    <a:pt x="71882" y="143637"/>
                  </a:lnTo>
                  <a:lnTo>
                    <a:pt x="0" y="143637"/>
                  </a:lnTo>
                  <a:close/>
                </a:path>
              </a:pathLst>
            </a:custGeom>
            <a:ln w="25399">
              <a:solidFill>
                <a:srgbClr val="994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48325" y="3644900"/>
              <a:ext cx="287655" cy="863600"/>
            </a:xfrm>
            <a:custGeom>
              <a:avLst/>
              <a:gdLst/>
              <a:ahLst/>
              <a:cxnLst/>
              <a:rect l="l" t="t" r="r" b="b"/>
              <a:pathLst>
                <a:path w="287654" h="863600">
                  <a:moveTo>
                    <a:pt x="143637" y="0"/>
                  </a:moveTo>
                  <a:lnTo>
                    <a:pt x="0" y="143637"/>
                  </a:lnTo>
                  <a:lnTo>
                    <a:pt x="71754" y="143637"/>
                  </a:lnTo>
                  <a:lnTo>
                    <a:pt x="71754" y="863600"/>
                  </a:lnTo>
                  <a:lnTo>
                    <a:pt x="215391" y="863600"/>
                  </a:lnTo>
                  <a:lnTo>
                    <a:pt x="215391" y="143637"/>
                  </a:lnTo>
                  <a:lnTo>
                    <a:pt x="287274" y="143637"/>
                  </a:lnTo>
                  <a:lnTo>
                    <a:pt x="1436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48325" y="3644900"/>
              <a:ext cx="287655" cy="863600"/>
            </a:xfrm>
            <a:custGeom>
              <a:avLst/>
              <a:gdLst/>
              <a:ahLst/>
              <a:cxnLst/>
              <a:rect l="l" t="t" r="r" b="b"/>
              <a:pathLst>
                <a:path w="287654" h="863600">
                  <a:moveTo>
                    <a:pt x="0" y="143637"/>
                  </a:moveTo>
                  <a:lnTo>
                    <a:pt x="143637" y="0"/>
                  </a:lnTo>
                  <a:lnTo>
                    <a:pt x="287274" y="143637"/>
                  </a:lnTo>
                  <a:lnTo>
                    <a:pt x="215391" y="143637"/>
                  </a:lnTo>
                  <a:lnTo>
                    <a:pt x="215391" y="863600"/>
                  </a:lnTo>
                  <a:lnTo>
                    <a:pt x="71754" y="863600"/>
                  </a:lnTo>
                  <a:lnTo>
                    <a:pt x="71754" y="143637"/>
                  </a:lnTo>
                  <a:lnTo>
                    <a:pt x="0" y="143637"/>
                  </a:lnTo>
                  <a:close/>
                </a:path>
              </a:pathLst>
            </a:custGeom>
            <a:ln w="25399">
              <a:solidFill>
                <a:srgbClr val="994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48551" y="2060575"/>
              <a:ext cx="1945005" cy="431800"/>
            </a:xfrm>
            <a:custGeom>
              <a:avLst/>
              <a:gdLst/>
              <a:ahLst/>
              <a:cxnLst/>
              <a:rect l="l" t="t" r="r" b="b"/>
              <a:pathLst>
                <a:path w="1945004" h="431800">
                  <a:moveTo>
                    <a:pt x="972312" y="0"/>
                  </a:moveTo>
                  <a:lnTo>
                    <a:pt x="899736" y="592"/>
                  </a:lnTo>
                  <a:lnTo>
                    <a:pt x="828610" y="2340"/>
                  </a:lnTo>
                  <a:lnTo>
                    <a:pt x="759123" y="5203"/>
                  </a:lnTo>
                  <a:lnTo>
                    <a:pt x="691462" y="9139"/>
                  </a:lnTo>
                  <a:lnTo>
                    <a:pt x="625815" y="14107"/>
                  </a:lnTo>
                  <a:lnTo>
                    <a:pt x="562370" y="20063"/>
                  </a:lnTo>
                  <a:lnTo>
                    <a:pt x="501315" y="26968"/>
                  </a:lnTo>
                  <a:lnTo>
                    <a:pt x="442838" y="34779"/>
                  </a:lnTo>
                  <a:lnTo>
                    <a:pt x="387126" y="43454"/>
                  </a:lnTo>
                  <a:lnTo>
                    <a:pt x="334367" y="52951"/>
                  </a:lnTo>
                  <a:lnTo>
                    <a:pt x="284749" y="63230"/>
                  </a:lnTo>
                  <a:lnTo>
                    <a:pt x="238461" y="74247"/>
                  </a:lnTo>
                  <a:lnTo>
                    <a:pt x="195689" y="85962"/>
                  </a:lnTo>
                  <a:lnTo>
                    <a:pt x="156622" y="98333"/>
                  </a:lnTo>
                  <a:lnTo>
                    <a:pt x="90354" y="124875"/>
                  </a:lnTo>
                  <a:lnTo>
                    <a:pt x="41159" y="153539"/>
                  </a:lnTo>
                  <a:lnTo>
                    <a:pt x="10540" y="183992"/>
                  </a:lnTo>
                  <a:lnTo>
                    <a:pt x="0" y="215900"/>
                  </a:lnTo>
                  <a:lnTo>
                    <a:pt x="2666" y="232014"/>
                  </a:lnTo>
                  <a:lnTo>
                    <a:pt x="41159" y="278260"/>
                  </a:lnTo>
                  <a:lnTo>
                    <a:pt x="90354" y="306924"/>
                  </a:lnTo>
                  <a:lnTo>
                    <a:pt x="156622" y="333466"/>
                  </a:lnTo>
                  <a:lnTo>
                    <a:pt x="195689" y="345837"/>
                  </a:lnTo>
                  <a:lnTo>
                    <a:pt x="238461" y="357552"/>
                  </a:lnTo>
                  <a:lnTo>
                    <a:pt x="284749" y="368569"/>
                  </a:lnTo>
                  <a:lnTo>
                    <a:pt x="334367" y="378848"/>
                  </a:lnTo>
                  <a:lnTo>
                    <a:pt x="387126" y="388345"/>
                  </a:lnTo>
                  <a:lnTo>
                    <a:pt x="442838" y="397020"/>
                  </a:lnTo>
                  <a:lnTo>
                    <a:pt x="501315" y="404831"/>
                  </a:lnTo>
                  <a:lnTo>
                    <a:pt x="562370" y="411736"/>
                  </a:lnTo>
                  <a:lnTo>
                    <a:pt x="625815" y="417692"/>
                  </a:lnTo>
                  <a:lnTo>
                    <a:pt x="691462" y="422660"/>
                  </a:lnTo>
                  <a:lnTo>
                    <a:pt x="759123" y="426596"/>
                  </a:lnTo>
                  <a:lnTo>
                    <a:pt x="828610" y="429459"/>
                  </a:lnTo>
                  <a:lnTo>
                    <a:pt x="899736" y="431207"/>
                  </a:lnTo>
                  <a:lnTo>
                    <a:pt x="972312" y="431800"/>
                  </a:lnTo>
                  <a:lnTo>
                    <a:pt x="1044872" y="431207"/>
                  </a:lnTo>
                  <a:lnTo>
                    <a:pt x="1115984" y="429459"/>
                  </a:lnTo>
                  <a:lnTo>
                    <a:pt x="1185461" y="426596"/>
                  </a:lnTo>
                  <a:lnTo>
                    <a:pt x="1253115" y="422660"/>
                  </a:lnTo>
                  <a:lnTo>
                    <a:pt x="1318756" y="417692"/>
                  </a:lnTo>
                  <a:lnTo>
                    <a:pt x="1382198" y="411736"/>
                  </a:lnTo>
                  <a:lnTo>
                    <a:pt x="1443251" y="404831"/>
                  </a:lnTo>
                  <a:lnTo>
                    <a:pt x="1501729" y="397020"/>
                  </a:lnTo>
                  <a:lnTo>
                    <a:pt x="1557443" y="388345"/>
                  </a:lnTo>
                  <a:lnTo>
                    <a:pt x="1610205" y="378848"/>
                  </a:lnTo>
                  <a:lnTo>
                    <a:pt x="1659826" y="368569"/>
                  </a:lnTo>
                  <a:lnTo>
                    <a:pt x="1706119" y="357552"/>
                  </a:lnTo>
                  <a:lnTo>
                    <a:pt x="1748896" y="345837"/>
                  </a:lnTo>
                  <a:lnTo>
                    <a:pt x="1787969" y="333466"/>
                  </a:lnTo>
                  <a:lnTo>
                    <a:pt x="1854248" y="306924"/>
                  </a:lnTo>
                  <a:lnTo>
                    <a:pt x="1903454" y="278260"/>
                  </a:lnTo>
                  <a:lnTo>
                    <a:pt x="1934080" y="247807"/>
                  </a:lnTo>
                  <a:lnTo>
                    <a:pt x="1944624" y="215900"/>
                  </a:lnTo>
                  <a:lnTo>
                    <a:pt x="1941956" y="199785"/>
                  </a:lnTo>
                  <a:lnTo>
                    <a:pt x="1903454" y="153539"/>
                  </a:lnTo>
                  <a:lnTo>
                    <a:pt x="1854248" y="124875"/>
                  </a:lnTo>
                  <a:lnTo>
                    <a:pt x="1787969" y="98333"/>
                  </a:lnTo>
                  <a:lnTo>
                    <a:pt x="1748896" y="85962"/>
                  </a:lnTo>
                  <a:lnTo>
                    <a:pt x="1706119" y="74247"/>
                  </a:lnTo>
                  <a:lnTo>
                    <a:pt x="1659826" y="63230"/>
                  </a:lnTo>
                  <a:lnTo>
                    <a:pt x="1610205" y="52951"/>
                  </a:lnTo>
                  <a:lnTo>
                    <a:pt x="1557443" y="43454"/>
                  </a:lnTo>
                  <a:lnTo>
                    <a:pt x="1501729" y="34779"/>
                  </a:lnTo>
                  <a:lnTo>
                    <a:pt x="1443251" y="26968"/>
                  </a:lnTo>
                  <a:lnTo>
                    <a:pt x="1382198" y="20063"/>
                  </a:lnTo>
                  <a:lnTo>
                    <a:pt x="1318756" y="14107"/>
                  </a:lnTo>
                  <a:lnTo>
                    <a:pt x="1253115" y="9139"/>
                  </a:lnTo>
                  <a:lnTo>
                    <a:pt x="1185461" y="5203"/>
                  </a:lnTo>
                  <a:lnTo>
                    <a:pt x="1115984" y="2340"/>
                  </a:lnTo>
                  <a:lnTo>
                    <a:pt x="1044872" y="592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D16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48551" y="2060575"/>
              <a:ext cx="1945005" cy="431800"/>
            </a:xfrm>
            <a:custGeom>
              <a:avLst/>
              <a:gdLst/>
              <a:ahLst/>
              <a:cxnLst/>
              <a:rect l="l" t="t" r="r" b="b"/>
              <a:pathLst>
                <a:path w="1945004" h="431800">
                  <a:moveTo>
                    <a:pt x="0" y="215900"/>
                  </a:moveTo>
                  <a:lnTo>
                    <a:pt x="23433" y="168563"/>
                  </a:lnTo>
                  <a:lnTo>
                    <a:pt x="63528" y="138963"/>
                  </a:lnTo>
                  <a:lnTo>
                    <a:pt x="121448" y="111318"/>
                  </a:lnTo>
                  <a:lnTo>
                    <a:pt x="195689" y="85962"/>
                  </a:lnTo>
                  <a:lnTo>
                    <a:pt x="238461" y="74247"/>
                  </a:lnTo>
                  <a:lnTo>
                    <a:pt x="284749" y="63230"/>
                  </a:lnTo>
                  <a:lnTo>
                    <a:pt x="334367" y="52951"/>
                  </a:lnTo>
                  <a:lnTo>
                    <a:pt x="387126" y="43454"/>
                  </a:lnTo>
                  <a:lnTo>
                    <a:pt x="442838" y="34779"/>
                  </a:lnTo>
                  <a:lnTo>
                    <a:pt x="501315" y="26968"/>
                  </a:lnTo>
                  <a:lnTo>
                    <a:pt x="562370" y="20063"/>
                  </a:lnTo>
                  <a:lnTo>
                    <a:pt x="625815" y="14107"/>
                  </a:lnTo>
                  <a:lnTo>
                    <a:pt x="691462" y="9139"/>
                  </a:lnTo>
                  <a:lnTo>
                    <a:pt x="759123" y="5203"/>
                  </a:lnTo>
                  <a:lnTo>
                    <a:pt x="828610" y="2340"/>
                  </a:lnTo>
                  <a:lnTo>
                    <a:pt x="899736" y="592"/>
                  </a:lnTo>
                  <a:lnTo>
                    <a:pt x="972312" y="0"/>
                  </a:lnTo>
                  <a:lnTo>
                    <a:pt x="1044872" y="592"/>
                  </a:lnTo>
                  <a:lnTo>
                    <a:pt x="1115984" y="2340"/>
                  </a:lnTo>
                  <a:lnTo>
                    <a:pt x="1185461" y="5203"/>
                  </a:lnTo>
                  <a:lnTo>
                    <a:pt x="1253115" y="9139"/>
                  </a:lnTo>
                  <a:lnTo>
                    <a:pt x="1318756" y="14107"/>
                  </a:lnTo>
                  <a:lnTo>
                    <a:pt x="1382198" y="20063"/>
                  </a:lnTo>
                  <a:lnTo>
                    <a:pt x="1443251" y="26968"/>
                  </a:lnTo>
                  <a:lnTo>
                    <a:pt x="1501729" y="34779"/>
                  </a:lnTo>
                  <a:lnTo>
                    <a:pt x="1557443" y="43454"/>
                  </a:lnTo>
                  <a:lnTo>
                    <a:pt x="1610205" y="52951"/>
                  </a:lnTo>
                  <a:lnTo>
                    <a:pt x="1659826" y="63230"/>
                  </a:lnTo>
                  <a:lnTo>
                    <a:pt x="1706119" y="74247"/>
                  </a:lnTo>
                  <a:lnTo>
                    <a:pt x="1748896" y="85962"/>
                  </a:lnTo>
                  <a:lnTo>
                    <a:pt x="1787969" y="98333"/>
                  </a:lnTo>
                  <a:lnTo>
                    <a:pt x="1854248" y="124875"/>
                  </a:lnTo>
                  <a:lnTo>
                    <a:pt x="1903454" y="153539"/>
                  </a:lnTo>
                  <a:lnTo>
                    <a:pt x="1934080" y="183992"/>
                  </a:lnTo>
                  <a:lnTo>
                    <a:pt x="1944624" y="215900"/>
                  </a:lnTo>
                  <a:lnTo>
                    <a:pt x="1941956" y="232014"/>
                  </a:lnTo>
                  <a:lnTo>
                    <a:pt x="1934080" y="247807"/>
                  </a:lnTo>
                  <a:lnTo>
                    <a:pt x="1903454" y="278260"/>
                  </a:lnTo>
                  <a:lnTo>
                    <a:pt x="1854248" y="306924"/>
                  </a:lnTo>
                  <a:lnTo>
                    <a:pt x="1787969" y="333466"/>
                  </a:lnTo>
                  <a:lnTo>
                    <a:pt x="1748896" y="345837"/>
                  </a:lnTo>
                  <a:lnTo>
                    <a:pt x="1706119" y="357552"/>
                  </a:lnTo>
                  <a:lnTo>
                    <a:pt x="1659826" y="368569"/>
                  </a:lnTo>
                  <a:lnTo>
                    <a:pt x="1610205" y="378848"/>
                  </a:lnTo>
                  <a:lnTo>
                    <a:pt x="1557443" y="388345"/>
                  </a:lnTo>
                  <a:lnTo>
                    <a:pt x="1501729" y="397020"/>
                  </a:lnTo>
                  <a:lnTo>
                    <a:pt x="1443251" y="404831"/>
                  </a:lnTo>
                  <a:lnTo>
                    <a:pt x="1382198" y="411736"/>
                  </a:lnTo>
                  <a:lnTo>
                    <a:pt x="1318756" y="417692"/>
                  </a:lnTo>
                  <a:lnTo>
                    <a:pt x="1253115" y="422660"/>
                  </a:lnTo>
                  <a:lnTo>
                    <a:pt x="1185461" y="426596"/>
                  </a:lnTo>
                  <a:lnTo>
                    <a:pt x="1115984" y="429459"/>
                  </a:lnTo>
                  <a:lnTo>
                    <a:pt x="1044872" y="431207"/>
                  </a:lnTo>
                  <a:lnTo>
                    <a:pt x="972312" y="431800"/>
                  </a:lnTo>
                  <a:lnTo>
                    <a:pt x="899736" y="431207"/>
                  </a:lnTo>
                  <a:lnTo>
                    <a:pt x="828610" y="429459"/>
                  </a:lnTo>
                  <a:lnTo>
                    <a:pt x="759123" y="426596"/>
                  </a:lnTo>
                  <a:lnTo>
                    <a:pt x="691462" y="422660"/>
                  </a:lnTo>
                  <a:lnTo>
                    <a:pt x="625815" y="417692"/>
                  </a:lnTo>
                  <a:lnTo>
                    <a:pt x="562370" y="411736"/>
                  </a:lnTo>
                  <a:lnTo>
                    <a:pt x="501315" y="404831"/>
                  </a:lnTo>
                  <a:lnTo>
                    <a:pt x="442838" y="397020"/>
                  </a:lnTo>
                  <a:lnTo>
                    <a:pt x="387126" y="388345"/>
                  </a:lnTo>
                  <a:lnTo>
                    <a:pt x="334367" y="378848"/>
                  </a:lnTo>
                  <a:lnTo>
                    <a:pt x="284749" y="368569"/>
                  </a:lnTo>
                  <a:lnTo>
                    <a:pt x="238461" y="357552"/>
                  </a:lnTo>
                  <a:lnTo>
                    <a:pt x="195689" y="345837"/>
                  </a:lnTo>
                  <a:lnTo>
                    <a:pt x="156622" y="333466"/>
                  </a:lnTo>
                  <a:lnTo>
                    <a:pt x="90354" y="306924"/>
                  </a:lnTo>
                  <a:lnTo>
                    <a:pt x="41159" y="278260"/>
                  </a:lnTo>
                  <a:lnTo>
                    <a:pt x="10540" y="247807"/>
                  </a:lnTo>
                  <a:lnTo>
                    <a:pt x="0" y="215900"/>
                  </a:lnTo>
                  <a:close/>
                </a:path>
              </a:pathLst>
            </a:custGeom>
            <a:ln w="25400">
              <a:solidFill>
                <a:srgbClr val="994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06667" y="1214627"/>
              <a:ext cx="3037332" cy="4998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35496" y="1580387"/>
              <a:ext cx="2170176" cy="49987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64679" y="1946147"/>
              <a:ext cx="1437131" cy="499872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208915" y="1223523"/>
            <a:ext cx="8510270" cy="53040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49925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10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еци</a:t>
            </a:r>
            <a:r>
              <a:rPr sz="2400" spc="2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лизиро</a:t>
            </a:r>
            <a:r>
              <a:rPr sz="2400" spc="-5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анная  </a:t>
            </a:r>
            <a:r>
              <a:rPr sz="2400" spc="-10" dirty="0">
                <a:latin typeface="Times New Roman"/>
                <a:cs typeface="Times New Roman"/>
              </a:rPr>
              <a:t>медицинская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помощь</a:t>
            </a:r>
            <a:endParaRPr sz="2400" dirty="0">
              <a:latin typeface="Times New Roman"/>
              <a:cs typeface="Times New Roman"/>
            </a:endParaRPr>
          </a:p>
          <a:p>
            <a:pPr marL="3597275" marR="2240915" algn="ctr">
              <a:lnSpc>
                <a:spcPct val="100000"/>
              </a:lnSpc>
              <a:spcBef>
                <a:spcPts val="439"/>
              </a:spcBef>
            </a:pPr>
            <a:r>
              <a:rPr sz="2400" spc="-10" dirty="0">
                <a:latin typeface="Times New Roman"/>
                <a:cs typeface="Times New Roman"/>
              </a:rPr>
              <a:t>Квалифицированная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медицинская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помощь</a:t>
            </a:r>
            <a:endParaRPr sz="2400" dirty="0">
              <a:latin typeface="Times New Roman"/>
              <a:cs typeface="Times New Roman"/>
            </a:endParaRPr>
          </a:p>
          <a:p>
            <a:pPr marR="1071245" algn="ctr">
              <a:lnSpc>
                <a:spcPts val="2180"/>
              </a:lnSpc>
            </a:pPr>
            <a:r>
              <a:rPr sz="2400" spc="-10" dirty="0">
                <a:latin typeface="Times New Roman"/>
                <a:cs typeface="Times New Roman"/>
              </a:rPr>
              <a:t>Первая</a:t>
            </a:r>
            <a:endParaRPr sz="2400" dirty="0">
              <a:latin typeface="Times New Roman"/>
              <a:cs typeface="Times New Roman"/>
            </a:endParaRPr>
          </a:p>
          <a:p>
            <a:pPr marL="3063240" marR="4136390" algn="ctr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вр</a:t>
            </a:r>
            <a:r>
              <a:rPr sz="2400" spc="-10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че</a:t>
            </a:r>
            <a:r>
              <a:rPr sz="2400" spc="5" dirty="0">
                <a:latin typeface="Times New Roman"/>
                <a:cs typeface="Times New Roman"/>
              </a:rPr>
              <a:t>б</a:t>
            </a:r>
            <a:r>
              <a:rPr sz="2400" spc="-5" dirty="0">
                <a:latin typeface="Times New Roman"/>
                <a:cs typeface="Times New Roman"/>
              </a:rPr>
              <a:t>ная  </a:t>
            </a:r>
            <a:r>
              <a:rPr sz="2400" spc="-10" dirty="0">
                <a:latin typeface="Times New Roman"/>
                <a:cs typeface="Times New Roman"/>
              </a:rPr>
              <a:t>помощь</a:t>
            </a:r>
            <a:endParaRPr sz="2400" dirty="0">
              <a:latin typeface="Times New Roman"/>
              <a:cs typeface="Times New Roman"/>
            </a:endParaRPr>
          </a:p>
          <a:p>
            <a:pPr marL="1529715" marR="5627370" indent="-317500">
              <a:lnSpc>
                <a:spcPct val="100000"/>
              </a:lnSpc>
              <a:spcBef>
                <a:spcPts val="2135"/>
              </a:spcBef>
            </a:pPr>
            <a:r>
              <a:rPr sz="2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До</a:t>
            </a:r>
            <a:r>
              <a:rPr sz="2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</a:t>
            </a:r>
            <a:r>
              <a:rPr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</a:t>
            </a:r>
            <a:r>
              <a:rPr sz="24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  <a:r>
              <a:rPr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че</a:t>
            </a:r>
            <a:r>
              <a:rPr sz="2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</a:t>
            </a:r>
            <a:r>
              <a:rPr sz="2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ная  </a:t>
            </a:r>
            <a:r>
              <a:rPr sz="2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помощь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7460615">
              <a:lnSpc>
                <a:spcPct val="100000"/>
              </a:lnSpc>
              <a:spcBef>
                <a:spcPts val="1040"/>
              </a:spcBef>
            </a:pPr>
            <a:r>
              <a:rPr lang="ru-RU" sz="2400" spc="-10" dirty="0">
                <a:latin typeface="Times New Roman"/>
                <a:cs typeface="Times New Roman"/>
              </a:rPr>
              <a:t>Первая </a:t>
            </a:r>
          </a:p>
          <a:p>
            <a:pPr marL="12700" marR="7460615">
              <a:lnSpc>
                <a:spcPct val="100000"/>
              </a:lnSpc>
              <a:spcBef>
                <a:spcPts val="1040"/>
              </a:spcBef>
            </a:pPr>
            <a:r>
              <a:rPr lang="ru-RU" sz="2400" spc="-10" dirty="0">
                <a:latin typeface="Times New Roman"/>
                <a:cs typeface="Times New Roman"/>
              </a:rPr>
              <a:t>помощь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862826" y="2263775"/>
            <a:ext cx="314325" cy="1322705"/>
            <a:chOff x="6862826" y="2263775"/>
            <a:chExt cx="314325" cy="1322705"/>
          </a:xfrm>
        </p:grpSpPr>
        <p:sp>
          <p:nvSpPr>
            <p:cNvPr id="36" name="object 36"/>
            <p:cNvSpPr/>
            <p:nvPr/>
          </p:nvSpPr>
          <p:spPr>
            <a:xfrm>
              <a:off x="6875526" y="2276475"/>
              <a:ext cx="288925" cy="1297305"/>
            </a:xfrm>
            <a:custGeom>
              <a:avLst/>
              <a:gdLst/>
              <a:ahLst/>
              <a:cxnLst/>
              <a:rect l="l" t="t" r="r" b="b"/>
              <a:pathLst>
                <a:path w="288925" h="1297304">
                  <a:moveTo>
                    <a:pt x="144399" y="0"/>
                  </a:moveTo>
                  <a:lnTo>
                    <a:pt x="0" y="144525"/>
                  </a:lnTo>
                  <a:lnTo>
                    <a:pt x="72135" y="144525"/>
                  </a:lnTo>
                  <a:lnTo>
                    <a:pt x="72135" y="1297051"/>
                  </a:lnTo>
                  <a:lnTo>
                    <a:pt x="216662" y="1297051"/>
                  </a:lnTo>
                  <a:lnTo>
                    <a:pt x="216662" y="144525"/>
                  </a:lnTo>
                  <a:lnTo>
                    <a:pt x="288925" y="144525"/>
                  </a:lnTo>
                  <a:lnTo>
                    <a:pt x="144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75526" y="2276475"/>
              <a:ext cx="288925" cy="1297305"/>
            </a:xfrm>
            <a:custGeom>
              <a:avLst/>
              <a:gdLst/>
              <a:ahLst/>
              <a:cxnLst/>
              <a:rect l="l" t="t" r="r" b="b"/>
              <a:pathLst>
                <a:path w="288925" h="1297304">
                  <a:moveTo>
                    <a:pt x="0" y="144525"/>
                  </a:moveTo>
                  <a:lnTo>
                    <a:pt x="144399" y="0"/>
                  </a:lnTo>
                  <a:lnTo>
                    <a:pt x="288925" y="144525"/>
                  </a:lnTo>
                  <a:lnTo>
                    <a:pt x="216662" y="144525"/>
                  </a:lnTo>
                  <a:lnTo>
                    <a:pt x="216662" y="1297051"/>
                  </a:lnTo>
                  <a:lnTo>
                    <a:pt x="72135" y="1297051"/>
                  </a:lnTo>
                  <a:lnTo>
                    <a:pt x="72135" y="144525"/>
                  </a:lnTo>
                  <a:lnTo>
                    <a:pt x="0" y="144525"/>
                  </a:lnTo>
                  <a:close/>
                </a:path>
              </a:pathLst>
            </a:custGeom>
            <a:ln w="25400">
              <a:solidFill>
                <a:srgbClr val="994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5174" y="228600"/>
            <a:ext cx="8178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ВИДЫ (УРОВНИ) медицинской помощи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685800"/>
            <a:ext cx="746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качестве импровизированного жгута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рекомендуется использовать подручные предметы (платок, ремень, галстук, тесьму, веревку).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этих предметов делается петля, закручивающаяся до остановки или ослабления кровотечения любым прочным предметом (металлический или деревянный прут и др.)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При достижении цели (остановки кровотечения) прут прибинтовывается к конечности, что препятствует распусканию закрутки.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8763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931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Травмы конечностей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981200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Первая помощь при травме конечностей, сопровождающаяся затрудненным передвижением пострадавшего, заключается в вызове скорой медицинской помощи. </a:t>
            </a:r>
          </a:p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До приезда бригады скорой помощи следует придерживать травмированную конечность и контролировать состояние пострадавшего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6880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1.wp.com/sibmama.ru/images/3988/85f1ed4b780c111a0b37f9c853ec27204c0745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94398"/>
            <a:ext cx="84582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" y="14478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Если предполагается транспортировка пострадавшего (или его перенос на дальнее расстояние), следует выполнить иммобилизацию поврежденной конечности.</a:t>
            </a:r>
          </a:p>
        </p:txBody>
      </p:sp>
    </p:spTree>
    <p:extLst>
      <p:ext uri="{BB962C8B-B14F-4D97-AF65-F5344CB8AC3E}">
        <p14:creationId xmlns:p14="http://schemas.microsoft.com/office/powerpoint/2010/main" val="3715790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иммобилизации при оказании первой помощи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997839"/>
            <a:ext cx="7696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Следует фиксировать минимум </a:t>
            </a:r>
            <a:r>
              <a:rPr lang="ru-RU" alt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сустава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(один ниже, другой выше места перелома)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При переломе плеча следует фиксировать </a:t>
            </a:r>
            <a:r>
              <a:rPr lang="ru-RU" alt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сустава – плечевой, локтевой, лучезапястный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При переломе бедра следует фиксировать </a:t>
            </a:r>
            <a:r>
              <a:rPr lang="ru-RU" alt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сустава – тазобедренный, коленный, голеностопный</a:t>
            </a:r>
          </a:p>
        </p:txBody>
      </p:sp>
    </p:spTree>
    <p:extLst>
      <p:ext uri="{BB962C8B-B14F-4D97-AF65-F5344CB8AC3E}">
        <p14:creationId xmlns:p14="http://schemas.microsoft.com/office/powerpoint/2010/main" val="2862596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81800" cy="1371600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Иммобилизация с помощью подручных средств (импровизированных шин)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582341"/>
            <a:ext cx="8001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этого применяются доски, палки, куски плотного картона, лыжи и т.п.</a:t>
            </a:r>
          </a:p>
          <a:p>
            <a:pPr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применения импровизированных шин: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Накладывать поверх одежды и обуви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Перед наложением не следует пытаться исправить положение конечности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Фиксировать 2 или 3 сустава (в зависимости от сегмента конечности)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Перед наложением импровизированную шину обмотать тканью или бинтами (по возможности)</a:t>
            </a:r>
          </a:p>
        </p:txBody>
      </p:sp>
    </p:spTree>
    <p:extLst>
      <p:ext uri="{BB962C8B-B14F-4D97-AF65-F5344CB8AC3E}">
        <p14:creationId xmlns:p14="http://schemas.microsoft.com/office/powerpoint/2010/main" val="3163610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37882"/>
          </a:xfrm>
        </p:spPr>
        <p:txBody>
          <a:bodyPr>
            <a:normAutofit/>
          </a:bodyPr>
          <a:lstStyle/>
          <a:p>
            <a:r>
              <a:rPr lang="ru-RU" alt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Аутоиммобилизация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2148" y="1188929"/>
            <a:ext cx="80260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Поврежденную ногу можно прибинтовать к здоровой ноге, проложив между ними мягкий материал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Поврежденную руку можно зафиксировать, прибинтовав к туловищу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область травмы можно приложить холод</a:t>
            </a:r>
          </a:p>
        </p:txBody>
      </p:sp>
      <p:pic>
        <p:nvPicPr>
          <p:cNvPr id="4" name="Picture 1" descr="C:\Documents and Settings\lapinana\Рабочий стол\Цикл по оказанию первой помощи\Блок картинок\pic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0" y="4343400"/>
            <a:ext cx="6189662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67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" y="115951"/>
            <a:ext cx="1812925" cy="1360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5482" y="119168"/>
            <a:ext cx="652240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820">
              <a:lnSpc>
                <a:spcPct val="100000"/>
              </a:lnSpc>
              <a:spcBef>
                <a:spcPts val="100"/>
              </a:spcBef>
            </a:pPr>
            <a:r>
              <a:rPr sz="2000" spc="-25" dirty="0"/>
              <a:t>Действия</a:t>
            </a:r>
            <a:r>
              <a:rPr sz="2000" spc="-10" dirty="0"/>
              <a:t> на</a:t>
            </a:r>
            <a:r>
              <a:rPr sz="2000" spc="15" dirty="0"/>
              <a:t> </a:t>
            </a:r>
            <a:r>
              <a:rPr sz="2000" spc="-15" dirty="0"/>
              <a:t>месте</a:t>
            </a:r>
            <a:r>
              <a:rPr sz="2000" spc="15" dirty="0"/>
              <a:t> </a:t>
            </a:r>
            <a:r>
              <a:rPr sz="2000" spc="-5" dirty="0"/>
              <a:t>происшествия: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49576" y="566801"/>
            <a:ext cx="4679950" cy="779701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89865" marR="184785" indent="635" algn="ctr">
              <a:lnSpc>
                <a:spcPct val="100000"/>
              </a:lnSpc>
              <a:spcBef>
                <a:spcPts val="320"/>
              </a:spcBef>
            </a:pPr>
            <a:r>
              <a:rPr sz="1600" spc="-15" dirty="0">
                <a:latin typeface="Microsoft Sans Serif"/>
                <a:cs typeface="Microsoft Sans Serif"/>
              </a:rPr>
              <a:t>Определить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безопасность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окружающей </a:t>
            </a:r>
            <a:r>
              <a:rPr sz="1600" spc="-20" dirty="0">
                <a:latin typeface="Microsoft Sans Serif"/>
                <a:cs typeface="Microsoft Sans Serif"/>
              </a:rPr>
              <a:t> обстановки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месте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оказания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первой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помощи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для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вас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пострадавшего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6401" y="1557337"/>
            <a:ext cx="4681855" cy="287258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517525">
              <a:lnSpc>
                <a:spcPct val="100000"/>
              </a:lnSpc>
              <a:spcBef>
                <a:spcPts val="320"/>
              </a:spcBef>
            </a:pPr>
            <a:r>
              <a:rPr sz="1600" spc="-20" dirty="0">
                <a:latin typeface="Microsoft Sans Serif"/>
                <a:cs typeface="Microsoft Sans Serif"/>
              </a:rPr>
              <a:t>Вызвать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скорую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медицинскую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помощь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9912" y="2833687"/>
            <a:ext cx="2241550" cy="338455"/>
          </a:xfrm>
          <a:custGeom>
            <a:avLst/>
            <a:gdLst/>
            <a:ahLst/>
            <a:cxnLst/>
            <a:rect l="l" t="t" r="r" b="b"/>
            <a:pathLst>
              <a:path w="2241550" h="338455">
                <a:moveTo>
                  <a:pt x="2241550" y="0"/>
                </a:moveTo>
                <a:lnTo>
                  <a:pt x="0" y="0"/>
                </a:lnTo>
                <a:lnTo>
                  <a:pt x="0" y="338137"/>
                </a:lnTo>
                <a:lnTo>
                  <a:pt x="2241550" y="338137"/>
                </a:lnTo>
                <a:lnTo>
                  <a:pt x="2241550" y="0"/>
                </a:lnTo>
                <a:close/>
              </a:path>
            </a:pathLst>
          </a:custGeom>
          <a:solidFill>
            <a:srgbClr val="FFFFFF">
              <a:alpha val="5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9912" y="2833687"/>
            <a:ext cx="2241550" cy="33845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92759">
              <a:lnSpc>
                <a:spcPct val="100000"/>
              </a:lnSpc>
              <a:spcBef>
                <a:spcPts val="325"/>
              </a:spcBef>
            </a:pPr>
            <a:r>
              <a:rPr sz="160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Без</a:t>
            </a:r>
            <a:r>
              <a:rPr sz="16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сознания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57975" y="2789237"/>
            <a:ext cx="2243455" cy="338455"/>
          </a:xfrm>
          <a:custGeom>
            <a:avLst/>
            <a:gdLst/>
            <a:ahLst/>
            <a:cxnLst/>
            <a:rect l="l" t="t" r="r" b="b"/>
            <a:pathLst>
              <a:path w="2243454" h="338455">
                <a:moveTo>
                  <a:pt x="2243201" y="0"/>
                </a:moveTo>
                <a:lnTo>
                  <a:pt x="0" y="0"/>
                </a:lnTo>
                <a:lnTo>
                  <a:pt x="0" y="338137"/>
                </a:lnTo>
                <a:lnTo>
                  <a:pt x="2243201" y="338137"/>
                </a:lnTo>
                <a:lnTo>
                  <a:pt x="2243201" y="0"/>
                </a:lnTo>
                <a:close/>
              </a:path>
            </a:pathLst>
          </a:custGeom>
          <a:solidFill>
            <a:srgbClr val="FFFFFF">
              <a:alpha val="5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57975" y="2789237"/>
            <a:ext cx="2243455" cy="33845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592455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В</a:t>
            </a:r>
            <a:r>
              <a:rPr sz="16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 сознании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2909" y="1398397"/>
            <a:ext cx="110616" cy="15900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1003" y="1895475"/>
            <a:ext cx="110617" cy="22707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835150" y="2297938"/>
            <a:ext cx="606425" cy="535940"/>
          </a:xfrm>
          <a:custGeom>
            <a:avLst/>
            <a:gdLst/>
            <a:ahLst/>
            <a:cxnLst/>
            <a:rect l="l" t="t" r="r" b="b"/>
            <a:pathLst>
              <a:path w="606425" h="535939">
                <a:moveTo>
                  <a:pt x="40005" y="428878"/>
                </a:moveTo>
                <a:lnTo>
                  <a:pt x="34543" y="431546"/>
                </a:lnTo>
                <a:lnTo>
                  <a:pt x="0" y="535813"/>
                </a:lnTo>
                <a:lnTo>
                  <a:pt x="27072" y="530478"/>
                </a:lnTo>
                <a:lnTo>
                  <a:pt x="20447" y="530478"/>
                </a:lnTo>
                <a:lnTo>
                  <a:pt x="7874" y="516127"/>
                </a:lnTo>
                <a:lnTo>
                  <a:pt x="34304" y="492842"/>
                </a:lnTo>
                <a:lnTo>
                  <a:pt x="50926" y="442595"/>
                </a:lnTo>
                <a:lnTo>
                  <a:pt x="52705" y="437514"/>
                </a:lnTo>
                <a:lnTo>
                  <a:pt x="49911" y="432181"/>
                </a:lnTo>
                <a:lnTo>
                  <a:pt x="40005" y="428878"/>
                </a:lnTo>
                <a:close/>
              </a:path>
              <a:path w="606425" h="535939">
                <a:moveTo>
                  <a:pt x="34304" y="492842"/>
                </a:moveTo>
                <a:lnTo>
                  <a:pt x="7874" y="516127"/>
                </a:lnTo>
                <a:lnTo>
                  <a:pt x="20447" y="530478"/>
                </a:lnTo>
                <a:lnTo>
                  <a:pt x="25204" y="526288"/>
                </a:lnTo>
                <a:lnTo>
                  <a:pt x="23241" y="526288"/>
                </a:lnTo>
                <a:lnTo>
                  <a:pt x="12318" y="513969"/>
                </a:lnTo>
                <a:lnTo>
                  <a:pt x="28358" y="510817"/>
                </a:lnTo>
                <a:lnTo>
                  <a:pt x="34304" y="492842"/>
                </a:lnTo>
                <a:close/>
              </a:path>
              <a:path w="606425" h="535939">
                <a:moveTo>
                  <a:pt x="104012" y="495935"/>
                </a:moveTo>
                <a:lnTo>
                  <a:pt x="46898" y="507174"/>
                </a:lnTo>
                <a:lnTo>
                  <a:pt x="20447" y="530478"/>
                </a:lnTo>
                <a:lnTo>
                  <a:pt x="27072" y="530478"/>
                </a:lnTo>
                <a:lnTo>
                  <a:pt x="107695" y="514603"/>
                </a:lnTo>
                <a:lnTo>
                  <a:pt x="111125" y="509650"/>
                </a:lnTo>
                <a:lnTo>
                  <a:pt x="109093" y="499237"/>
                </a:lnTo>
                <a:lnTo>
                  <a:pt x="104012" y="495935"/>
                </a:lnTo>
                <a:close/>
              </a:path>
              <a:path w="606425" h="535939">
                <a:moveTo>
                  <a:pt x="28358" y="510817"/>
                </a:moveTo>
                <a:lnTo>
                  <a:pt x="12318" y="513969"/>
                </a:lnTo>
                <a:lnTo>
                  <a:pt x="23241" y="526288"/>
                </a:lnTo>
                <a:lnTo>
                  <a:pt x="28358" y="510817"/>
                </a:lnTo>
                <a:close/>
              </a:path>
              <a:path w="606425" h="535939">
                <a:moveTo>
                  <a:pt x="46898" y="507174"/>
                </a:moveTo>
                <a:lnTo>
                  <a:pt x="28358" y="510817"/>
                </a:lnTo>
                <a:lnTo>
                  <a:pt x="23241" y="526288"/>
                </a:lnTo>
                <a:lnTo>
                  <a:pt x="25204" y="526288"/>
                </a:lnTo>
                <a:lnTo>
                  <a:pt x="46898" y="507174"/>
                </a:lnTo>
                <a:close/>
              </a:path>
              <a:path w="606425" h="535939">
                <a:moveTo>
                  <a:pt x="593725" y="0"/>
                </a:moveTo>
                <a:lnTo>
                  <a:pt x="34304" y="492842"/>
                </a:lnTo>
                <a:lnTo>
                  <a:pt x="28358" y="510817"/>
                </a:lnTo>
                <a:lnTo>
                  <a:pt x="46898" y="507174"/>
                </a:lnTo>
                <a:lnTo>
                  <a:pt x="606425" y="14224"/>
                </a:lnTo>
                <a:lnTo>
                  <a:pt x="593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49576" y="2136775"/>
            <a:ext cx="4679950" cy="533479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755015" marR="319405" indent="-429895">
              <a:lnSpc>
                <a:spcPct val="100000"/>
              </a:lnSpc>
              <a:spcBef>
                <a:spcPts val="320"/>
              </a:spcBef>
            </a:pPr>
            <a:r>
              <a:rPr sz="1600" spc="-25" dirty="0">
                <a:latin typeface="Microsoft Sans Serif"/>
                <a:cs typeface="Microsoft Sans Serif"/>
              </a:rPr>
              <a:t>Оценка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общего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состояния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пострадавшего,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придание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ему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положения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боку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24954" y="2296667"/>
            <a:ext cx="760730" cy="415925"/>
          </a:xfrm>
          <a:custGeom>
            <a:avLst/>
            <a:gdLst/>
            <a:ahLst/>
            <a:cxnLst/>
            <a:rect l="l" t="t" r="r" b="b"/>
            <a:pathLst>
              <a:path w="760729" h="415925">
                <a:moveTo>
                  <a:pt x="707930" y="394513"/>
                </a:moveTo>
                <a:lnTo>
                  <a:pt x="655066" y="396494"/>
                </a:lnTo>
                <a:lnTo>
                  <a:pt x="649731" y="396748"/>
                </a:lnTo>
                <a:lnTo>
                  <a:pt x="645668" y="401193"/>
                </a:lnTo>
                <a:lnTo>
                  <a:pt x="645795" y="406400"/>
                </a:lnTo>
                <a:lnTo>
                  <a:pt x="646049" y="411734"/>
                </a:lnTo>
                <a:lnTo>
                  <a:pt x="650494" y="415798"/>
                </a:lnTo>
                <a:lnTo>
                  <a:pt x="655701" y="415544"/>
                </a:lnTo>
                <a:lnTo>
                  <a:pt x="760222" y="411607"/>
                </a:lnTo>
                <a:lnTo>
                  <a:pt x="759908" y="411099"/>
                </a:lnTo>
                <a:lnTo>
                  <a:pt x="739013" y="411099"/>
                </a:lnTo>
                <a:lnTo>
                  <a:pt x="707930" y="394513"/>
                </a:lnTo>
                <a:close/>
              </a:path>
              <a:path w="760729" h="415925">
                <a:moveTo>
                  <a:pt x="726892" y="393803"/>
                </a:moveTo>
                <a:lnTo>
                  <a:pt x="707930" y="394513"/>
                </a:lnTo>
                <a:lnTo>
                  <a:pt x="739013" y="411099"/>
                </a:lnTo>
                <a:lnTo>
                  <a:pt x="740857" y="407670"/>
                </a:lnTo>
                <a:lnTo>
                  <a:pt x="735456" y="407670"/>
                </a:lnTo>
                <a:lnTo>
                  <a:pt x="726892" y="393803"/>
                </a:lnTo>
                <a:close/>
              </a:path>
              <a:path w="760729" h="415925">
                <a:moveTo>
                  <a:pt x="696722" y="316738"/>
                </a:moveTo>
                <a:lnTo>
                  <a:pt x="692276" y="319532"/>
                </a:lnTo>
                <a:lnTo>
                  <a:pt x="687704" y="322326"/>
                </a:lnTo>
                <a:lnTo>
                  <a:pt x="686307" y="328168"/>
                </a:lnTo>
                <a:lnTo>
                  <a:pt x="689101" y="332613"/>
                </a:lnTo>
                <a:lnTo>
                  <a:pt x="716993" y="377773"/>
                </a:lnTo>
                <a:lnTo>
                  <a:pt x="748029" y="394335"/>
                </a:lnTo>
                <a:lnTo>
                  <a:pt x="739013" y="411099"/>
                </a:lnTo>
                <a:lnTo>
                  <a:pt x="759908" y="411099"/>
                </a:lnTo>
                <a:lnTo>
                  <a:pt x="705357" y="322580"/>
                </a:lnTo>
                <a:lnTo>
                  <a:pt x="702564" y="318135"/>
                </a:lnTo>
                <a:lnTo>
                  <a:pt x="696722" y="316738"/>
                </a:lnTo>
                <a:close/>
              </a:path>
              <a:path w="760729" h="415925">
                <a:moveTo>
                  <a:pt x="743203" y="393192"/>
                </a:moveTo>
                <a:lnTo>
                  <a:pt x="726892" y="393803"/>
                </a:lnTo>
                <a:lnTo>
                  <a:pt x="735456" y="407670"/>
                </a:lnTo>
                <a:lnTo>
                  <a:pt x="743203" y="393192"/>
                </a:lnTo>
                <a:close/>
              </a:path>
              <a:path w="760729" h="415925">
                <a:moveTo>
                  <a:pt x="745887" y="393192"/>
                </a:moveTo>
                <a:lnTo>
                  <a:pt x="743203" y="393192"/>
                </a:lnTo>
                <a:lnTo>
                  <a:pt x="735456" y="407670"/>
                </a:lnTo>
                <a:lnTo>
                  <a:pt x="740857" y="407670"/>
                </a:lnTo>
                <a:lnTo>
                  <a:pt x="748029" y="394335"/>
                </a:lnTo>
                <a:lnTo>
                  <a:pt x="745887" y="393192"/>
                </a:lnTo>
                <a:close/>
              </a:path>
              <a:path w="760729" h="415925">
                <a:moveTo>
                  <a:pt x="9017" y="0"/>
                </a:moveTo>
                <a:lnTo>
                  <a:pt x="0" y="16764"/>
                </a:lnTo>
                <a:lnTo>
                  <a:pt x="707930" y="394513"/>
                </a:lnTo>
                <a:lnTo>
                  <a:pt x="726892" y="393803"/>
                </a:lnTo>
                <a:lnTo>
                  <a:pt x="716993" y="377773"/>
                </a:lnTo>
                <a:lnTo>
                  <a:pt x="9017" y="0"/>
                </a:lnTo>
                <a:close/>
              </a:path>
              <a:path w="760729" h="415925">
                <a:moveTo>
                  <a:pt x="716993" y="377773"/>
                </a:moveTo>
                <a:lnTo>
                  <a:pt x="726892" y="393803"/>
                </a:lnTo>
                <a:lnTo>
                  <a:pt x="743203" y="393192"/>
                </a:lnTo>
                <a:lnTo>
                  <a:pt x="745887" y="393192"/>
                </a:lnTo>
                <a:lnTo>
                  <a:pt x="716993" y="377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4052" y="3127375"/>
            <a:ext cx="110744" cy="208025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7829804" y="3067050"/>
            <a:ext cx="111125" cy="268605"/>
          </a:xfrm>
          <a:custGeom>
            <a:avLst/>
            <a:gdLst/>
            <a:ahLst/>
            <a:cxnLst/>
            <a:rect l="l" t="t" r="r" b="b"/>
            <a:pathLst>
              <a:path w="111125" h="268604">
                <a:moveTo>
                  <a:pt x="10541" y="162305"/>
                </a:moveTo>
                <a:lnTo>
                  <a:pt x="6096" y="164973"/>
                </a:lnTo>
                <a:lnTo>
                  <a:pt x="1524" y="167639"/>
                </a:lnTo>
                <a:lnTo>
                  <a:pt x="0" y="173482"/>
                </a:lnTo>
                <a:lnTo>
                  <a:pt x="55245" y="268350"/>
                </a:lnTo>
                <a:lnTo>
                  <a:pt x="66290" y="249427"/>
                </a:lnTo>
                <a:lnTo>
                  <a:pt x="45720" y="249427"/>
                </a:lnTo>
                <a:lnTo>
                  <a:pt x="45720" y="214122"/>
                </a:lnTo>
                <a:lnTo>
                  <a:pt x="16382" y="163829"/>
                </a:lnTo>
                <a:lnTo>
                  <a:pt x="10541" y="162305"/>
                </a:lnTo>
                <a:close/>
              </a:path>
              <a:path w="111125" h="268604">
                <a:moveTo>
                  <a:pt x="45720" y="214122"/>
                </a:moveTo>
                <a:lnTo>
                  <a:pt x="45720" y="249427"/>
                </a:lnTo>
                <a:lnTo>
                  <a:pt x="64770" y="249427"/>
                </a:lnTo>
                <a:lnTo>
                  <a:pt x="64770" y="244601"/>
                </a:lnTo>
                <a:lnTo>
                  <a:pt x="47117" y="244601"/>
                </a:lnTo>
                <a:lnTo>
                  <a:pt x="55308" y="230559"/>
                </a:lnTo>
                <a:lnTo>
                  <a:pt x="45720" y="214122"/>
                </a:lnTo>
                <a:close/>
              </a:path>
              <a:path w="111125" h="268604">
                <a:moveTo>
                  <a:pt x="99949" y="162305"/>
                </a:moveTo>
                <a:lnTo>
                  <a:pt x="94234" y="163829"/>
                </a:lnTo>
                <a:lnTo>
                  <a:pt x="64897" y="214122"/>
                </a:lnTo>
                <a:lnTo>
                  <a:pt x="64770" y="249427"/>
                </a:lnTo>
                <a:lnTo>
                  <a:pt x="66290" y="249427"/>
                </a:lnTo>
                <a:lnTo>
                  <a:pt x="110617" y="173482"/>
                </a:lnTo>
                <a:lnTo>
                  <a:pt x="109093" y="167639"/>
                </a:lnTo>
                <a:lnTo>
                  <a:pt x="99949" y="162305"/>
                </a:lnTo>
                <a:close/>
              </a:path>
              <a:path w="111125" h="268604">
                <a:moveTo>
                  <a:pt x="55308" y="230559"/>
                </a:moveTo>
                <a:lnTo>
                  <a:pt x="47117" y="244601"/>
                </a:lnTo>
                <a:lnTo>
                  <a:pt x="63500" y="244601"/>
                </a:lnTo>
                <a:lnTo>
                  <a:pt x="55308" y="230559"/>
                </a:lnTo>
                <a:close/>
              </a:path>
              <a:path w="111125" h="268604">
                <a:moveTo>
                  <a:pt x="64770" y="214339"/>
                </a:moveTo>
                <a:lnTo>
                  <a:pt x="55308" y="230559"/>
                </a:lnTo>
                <a:lnTo>
                  <a:pt x="63500" y="244601"/>
                </a:lnTo>
                <a:lnTo>
                  <a:pt x="64770" y="244601"/>
                </a:lnTo>
                <a:lnTo>
                  <a:pt x="64770" y="214339"/>
                </a:lnTo>
                <a:close/>
              </a:path>
              <a:path w="111125" h="268604">
                <a:moveTo>
                  <a:pt x="64770" y="0"/>
                </a:moveTo>
                <a:lnTo>
                  <a:pt x="45720" y="0"/>
                </a:lnTo>
                <a:lnTo>
                  <a:pt x="45847" y="214339"/>
                </a:lnTo>
                <a:lnTo>
                  <a:pt x="55308" y="230559"/>
                </a:lnTo>
                <a:lnTo>
                  <a:pt x="64770" y="214339"/>
                </a:lnTo>
                <a:lnTo>
                  <a:pt x="64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9537" y="3352736"/>
            <a:ext cx="4533900" cy="780342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07314" marR="101600" algn="ctr">
              <a:lnSpc>
                <a:spcPct val="100000"/>
              </a:lnSpc>
              <a:spcBef>
                <a:spcPts val="325"/>
              </a:spcBef>
            </a:pPr>
            <a:r>
              <a:rPr sz="1600" spc="-15" dirty="0">
                <a:latin typeface="Microsoft Sans Serif"/>
                <a:cs typeface="Microsoft Sans Serif"/>
              </a:rPr>
              <a:t>Передвижение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должно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осуществляться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лишь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том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случае,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если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вашей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или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его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жизни 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угрожает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опасность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от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внешних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факторов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62525" y="3335337"/>
            <a:ext cx="4000500" cy="780342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56845" marR="151130" algn="ctr">
              <a:lnSpc>
                <a:spcPct val="100000"/>
              </a:lnSpc>
              <a:spcBef>
                <a:spcPts val="32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Придание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наиболее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оптимального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для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оказания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помощи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положения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или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обращение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медицинский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пункт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94052" y="4182998"/>
            <a:ext cx="110744" cy="20802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95250" y="5181600"/>
            <a:ext cx="4535805" cy="780983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68935" marR="362585" algn="ctr">
              <a:lnSpc>
                <a:spcPct val="100000"/>
              </a:lnSpc>
              <a:spcBef>
                <a:spcPts val="330"/>
              </a:spcBef>
            </a:pPr>
            <a:r>
              <a:rPr sz="1600" spc="-30" dirty="0">
                <a:latin typeface="Microsoft Sans Serif"/>
                <a:cs typeface="Microsoft Sans Serif"/>
              </a:rPr>
              <a:t>Обеспечьте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проходимость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дыхательных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путей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пострадавшего,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освободите </a:t>
            </a:r>
            <a:r>
              <a:rPr sz="1600" spc="-10" dirty="0">
                <a:latin typeface="Microsoft Sans Serif"/>
                <a:cs typeface="Microsoft Sans Serif"/>
              </a:rPr>
              <a:t> сдавливающую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грудную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клетку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одежду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250" y="4391025"/>
            <a:ext cx="4535805" cy="534121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600" spc="-15" dirty="0">
                <a:latin typeface="Microsoft Sans Serif"/>
                <a:cs typeface="Microsoft Sans Serif"/>
              </a:rPr>
              <a:t>Определите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наличие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сердцебиения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endParaRPr sz="16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дыхания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43373" y="5561203"/>
            <a:ext cx="1297305" cy="111125"/>
          </a:xfrm>
          <a:custGeom>
            <a:avLst/>
            <a:gdLst/>
            <a:ahLst/>
            <a:cxnLst/>
            <a:rect l="l" t="t" r="r" b="b"/>
            <a:pathLst>
              <a:path w="1297304" h="111125">
                <a:moveTo>
                  <a:pt x="1259315" y="55373"/>
                </a:moveTo>
                <a:lnTo>
                  <a:pt x="1192656" y="94246"/>
                </a:lnTo>
                <a:lnTo>
                  <a:pt x="1191133" y="100076"/>
                </a:lnTo>
                <a:lnTo>
                  <a:pt x="1196466" y="109169"/>
                </a:lnTo>
                <a:lnTo>
                  <a:pt x="1202181" y="110693"/>
                </a:lnTo>
                <a:lnTo>
                  <a:pt x="1280724" y="64897"/>
                </a:lnTo>
                <a:lnTo>
                  <a:pt x="1278254" y="64897"/>
                </a:lnTo>
                <a:lnTo>
                  <a:pt x="1278254" y="63601"/>
                </a:lnTo>
                <a:lnTo>
                  <a:pt x="1273428" y="63601"/>
                </a:lnTo>
                <a:lnTo>
                  <a:pt x="1259315" y="55373"/>
                </a:lnTo>
                <a:close/>
              </a:path>
              <a:path w="1297304" h="111125">
                <a:moveTo>
                  <a:pt x="1242976" y="45847"/>
                </a:moveTo>
                <a:lnTo>
                  <a:pt x="0" y="45847"/>
                </a:lnTo>
                <a:lnTo>
                  <a:pt x="0" y="64897"/>
                </a:lnTo>
                <a:lnTo>
                  <a:pt x="1242984" y="64897"/>
                </a:lnTo>
                <a:lnTo>
                  <a:pt x="1259315" y="55373"/>
                </a:lnTo>
                <a:lnTo>
                  <a:pt x="1242976" y="45847"/>
                </a:lnTo>
                <a:close/>
              </a:path>
              <a:path w="1297304" h="111125">
                <a:moveTo>
                  <a:pt x="1280732" y="45847"/>
                </a:moveTo>
                <a:lnTo>
                  <a:pt x="1278254" y="45847"/>
                </a:lnTo>
                <a:lnTo>
                  <a:pt x="1278254" y="64897"/>
                </a:lnTo>
                <a:lnTo>
                  <a:pt x="1280724" y="64897"/>
                </a:lnTo>
                <a:lnTo>
                  <a:pt x="1297051" y="55372"/>
                </a:lnTo>
                <a:lnTo>
                  <a:pt x="1280732" y="45847"/>
                </a:lnTo>
                <a:close/>
              </a:path>
              <a:path w="1297304" h="111125">
                <a:moveTo>
                  <a:pt x="1273428" y="47142"/>
                </a:moveTo>
                <a:lnTo>
                  <a:pt x="1259315" y="55373"/>
                </a:lnTo>
                <a:lnTo>
                  <a:pt x="1273428" y="63601"/>
                </a:lnTo>
                <a:lnTo>
                  <a:pt x="1273428" y="47142"/>
                </a:lnTo>
                <a:close/>
              </a:path>
              <a:path w="1297304" h="111125">
                <a:moveTo>
                  <a:pt x="1278254" y="47142"/>
                </a:moveTo>
                <a:lnTo>
                  <a:pt x="1273428" y="47142"/>
                </a:lnTo>
                <a:lnTo>
                  <a:pt x="1273428" y="63601"/>
                </a:lnTo>
                <a:lnTo>
                  <a:pt x="1278254" y="63601"/>
                </a:lnTo>
                <a:lnTo>
                  <a:pt x="1278254" y="47142"/>
                </a:lnTo>
                <a:close/>
              </a:path>
              <a:path w="1297304" h="111125">
                <a:moveTo>
                  <a:pt x="1202181" y="0"/>
                </a:moveTo>
                <a:lnTo>
                  <a:pt x="1196466" y="1524"/>
                </a:lnTo>
                <a:lnTo>
                  <a:pt x="1191133" y="10668"/>
                </a:lnTo>
                <a:lnTo>
                  <a:pt x="1192656" y="16510"/>
                </a:lnTo>
                <a:lnTo>
                  <a:pt x="1259317" y="55372"/>
                </a:lnTo>
                <a:lnTo>
                  <a:pt x="1273428" y="47142"/>
                </a:lnTo>
                <a:lnTo>
                  <a:pt x="1278254" y="47142"/>
                </a:lnTo>
                <a:lnTo>
                  <a:pt x="1278254" y="45847"/>
                </a:lnTo>
                <a:lnTo>
                  <a:pt x="1280732" y="45847"/>
                </a:lnTo>
                <a:lnTo>
                  <a:pt x="1202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65236" y="4182617"/>
            <a:ext cx="110489" cy="876935"/>
          </a:xfrm>
          <a:custGeom>
            <a:avLst/>
            <a:gdLst/>
            <a:ahLst/>
            <a:cxnLst/>
            <a:rect l="l" t="t" r="r" b="b"/>
            <a:pathLst>
              <a:path w="110490" h="876935">
                <a:moveTo>
                  <a:pt x="10160" y="772921"/>
                </a:moveTo>
                <a:lnTo>
                  <a:pt x="5715" y="775842"/>
                </a:lnTo>
                <a:lnTo>
                  <a:pt x="1270" y="778636"/>
                </a:lnTo>
                <a:lnTo>
                  <a:pt x="0" y="784478"/>
                </a:lnTo>
                <a:lnTo>
                  <a:pt x="2794" y="788923"/>
                </a:lnTo>
                <a:lnTo>
                  <a:pt x="59563" y="876807"/>
                </a:lnTo>
                <a:lnTo>
                  <a:pt x="69212" y="858392"/>
                </a:lnTo>
                <a:lnTo>
                  <a:pt x="49149" y="858392"/>
                </a:lnTo>
                <a:lnTo>
                  <a:pt x="47555" y="823110"/>
                </a:lnTo>
                <a:lnTo>
                  <a:pt x="18796" y="778636"/>
                </a:lnTo>
                <a:lnTo>
                  <a:pt x="16002" y="774191"/>
                </a:lnTo>
                <a:lnTo>
                  <a:pt x="10160" y="772921"/>
                </a:lnTo>
                <a:close/>
              </a:path>
              <a:path w="110490" h="876935">
                <a:moveTo>
                  <a:pt x="47555" y="823110"/>
                </a:moveTo>
                <a:lnTo>
                  <a:pt x="49149" y="858392"/>
                </a:lnTo>
                <a:lnTo>
                  <a:pt x="68199" y="857503"/>
                </a:lnTo>
                <a:lnTo>
                  <a:pt x="68014" y="853439"/>
                </a:lnTo>
                <a:lnTo>
                  <a:pt x="50292" y="853439"/>
                </a:lnTo>
                <a:lnTo>
                  <a:pt x="57842" y="839019"/>
                </a:lnTo>
                <a:lnTo>
                  <a:pt x="47555" y="823110"/>
                </a:lnTo>
                <a:close/>
              </a:path>
              <a:path w="110490" h="876935">
                <a:moveTo>
                  <a:pt x="99441" y="768857"/>
                </a:moveTo>
                <a:lnTo>
                  <a:pt x="93726" y="770635"/>
                </a:lnTo>
                <a:lnTo>
                  <a:pt x="91186" y="775334"/>
                </a:lnTo>
                <a:lnTo>
                  <a:pt x="66602" y="822287"/>
                </a:lnTo>
                <a:lnTo>
                  <a:pt x="68199" y="857503"/>
                </a:lnTo>
                <a:lnTo>
                  <a:pt x="49149" y="858392"/>
                </a:lnTo>
                <a:lnTo>
                  <a:pt x="69212" y="858392"/>
                </a:lnTo>
                <a:lnTo>
                  <a:pt x="108077" y="784224"/>
                </a:lnTo>
                <a:lnTo>
                  <a:pt x="110490" y="779525"/>
                </a:lnTo>
                <a:lnTo>
                  <a:pt x="108712" y="773810"/>
                </a:lnTo>
                <a:lnTo>
                  <a:pt x="104140" y="771270"/>
                </a:lnTo>
                <a:lnTo>
                  <a:pt x="99441" y="768857"/>
                </a:lnTo>
                <a:close/>
              </a:path>
              <a:path w="110490" h="876935">
                <a:moveTo>
                  <a:pt x="57842" y="839019"/>
                </a:moveTo>
                <a:lnTo>
                  <a:pt x="50292" y="853439"/>
                </a:lnTo>
                <a:lnTo>
                  <a:pt x="66675" y="852677"/>
                </a:lnTo>
                <a:lnTo>
                  <a:pt x="57842" y="839019"/>
                </a:lnTo>
                <a:close/>
              </a:path>
              <a:path w="110490" h="876935">
                <a:moveTo>
                  <a:pt x="66602" y="822287"/>
                </a:moveTo>
                <a:lnTo>
                  <a:pt x="57842" y="839019"/>
                </a:lnTo>
                <a:lnTo>
                  <a:pt x="66675" y="852677"/>
                </a:lnTo>
                <a:lnTo>
                  <a:pt x="50292" y="853439"/>
                </a:lnTo>
                <a:lnTo>
                  <a:pt x="68014" y="853439"/>
                </a:lnTo>
                <a:lnTo>
                  <a:pt x="66602" y="822287"/>
                </a:lnTo>
                <a:close/>
              </a:path>
              <a:path w="110490" h="876935">
                <a:moveTo>
                  <a:pt x="29337" y="0"/>
                </a:moveTo>
                <a:lnTo>
                  <a:pt x="10414" y="888"/>
                </a:lnTo>
                <a:lnTo>
                  <a:pt x="47555" y="823110"/>
                </a:lnTo>
                <a:lnTo>
                  <a:pt x="57842" y="839019"/>
                </a:lnTo>
                <a:lnTo>
                  <a:pt x="66602" y="822287"/>
                </a:lnTo>
                <a:lnTo>
                  <a:pt x="29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972175" y="5059362"/>
            <a:ext cx="2929255" cy="1078230"/>
          </a:xfrm>
          <a:prstGeom prst="rect">
            <a:avLst/>
          </a:prstGeom>
          <a:solidFill>
            <a:srgbClr val="FFFFFF">
              <a:alpha val="56077"/>
            </a:srgbClr>
          </a:solidFill>
          <a:ln w="9525">
            <a:solidFill>
              <a:srgbClr val="FFFFF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748030" marR="149225" indent="-591820">
              <a:lnSpc>
                <a:spcPct val="100000"/>
              </a:lnSpc>
              <a:spcBef>
                <a:spcPts val="330"/>
              </a:spcBef>
            </a:pPr>
            <a:r>
              <a:rPr sz="16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Оказание</a:t>
            </a:r>
            <a:r>
              <a:rPr sz="1600" spc="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первой</a:t>
            </a:r>
            <a:r>
              <a:rPr sz="16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помощи</a:t>
            </a:r>
            <a:r>
              <a:rPr sz="1600" spc="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и </a:t>
            </a:r>
            <a:r>
              <a:rPr sz="1600" spc="-409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наблюдение</a:t>
            </a:r>
            <a:r>
              <a:rPr sz="1600" spc="4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Microsoft Sans Serif"/>
                <a:cs typeface="Microsoft Sans Serif"/>
              </a:rPr>
              <a:t>за</a:t>
            </a:r>
            <a:endParaRPr sz="1600">
              <a:latin typeface="Microsoft Sans Serif"/>
              <a:cs typeface="Microsoft Sans Serif"/>
            </a:endParaRPr>
          </a:p>
          <a:p>
            <a:pPr marL="737235" marR="127635" indent="-601980">
              <a:lnSpc>
                <a:spcPct val="100000"/>
              </a:lnSpc>
            </a:pPr>
            <a:r>
              <a:rPr sz="1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пострадавшим</a:t>
            </a:r>
            <a:r>
              <a:rPr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до</a:t>
            </a:r>
            <a:r>
              <a:rPr sz="16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прибытия </a:t>
            </a:r>
            <a:r>
              <a:rPr sz="1600" spc="-409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скорой</a:t>
            </a:r>
            <a:r>
              <a:rPr sz="16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помощи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0877" y="4975225"/>
            <a:ext cx="110744" cy="208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575" y="836612"/>
            <a:ext cx="8778875" cy="58515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715" y="190490"/>
            <a:ext cx="87610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5220335" algn="l"/>
              </a:tabLst>
            </a:pPr>
            <a:r>
              <a:rPr sz="2000" b="1" spc="-1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Положение</a:t>
            </a:r>
            <a:r>
              <a:rPr sz="2000" b="1" spc="-4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пострадавшего</a:t>
            </a:r>
            <a:r>
              <a:rPr sz="2000" b="1" spc="2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при </a:t>
            </a:r>
            <a:r>
              <a:rPr sz="2000" b="1" spc="-2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осмотре	</a:t>
            </a:r>
            <a:r>
              <a:rPr sz="20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2000" b="1" spc="-3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ожидании</a:t>
            </a:r>
            <a:r>
              <a:rPr sz="2000" b="1" spc="-4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скорой</a:t>
            </a:r>
            <a:r>
              <a:rPr sz="2000" b="1" spc="-4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помощи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3976" y="160020"/>
            <a:ext cx="5134356" cy="9601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29995" y="1463039"/>
            <a:ext cx="8065134" cy="1030605"/>
            <a:chOff x="729995" y="1463039"/>
            <a:chExt cx="8065134" cy="10306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995" y="1463039"/>
              <a:ext cx="7949183" cy="4206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1767839"/>
              <a:ext cx="7766304" cy="420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5016" y="2072639"/>
              <a:ext cx="4230624" cy="42062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00455" y="2795016"/>
            <a:ext cx="4288790" cy="584200"/>
            <a:chOff x="600455" y="2795016"/>
            <a:chExt cx="4288790" cy="58420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455" y="2991612"/>
              <a:ext cx="489204" cy="3794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8971" y="2795016"/>
              <a:ext cx="3970020" cy="583691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00455" y="3307079"/>
            <a:ext cx="3489960" cy="584200"/>
            <a:chOff x="600455" y="3307079"/>
            <a:chExt cx="3489960" cy="58420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455" y="3503675"/>
              <a:ext cx="489204" cy="3794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8971" y="3307079"/>
              <a:ext cx="3171443" cy="583691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00455" y="3819144"/>
            <a:ext cx="5989320" cy="584200"/>
            <a:chOff x="600455" y="3819144"/>
            <a:chExt cx="5989320" cy="58420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455" y="4015740"/>
              <a:ext cx="489204" cy="3794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8971" y="3819144"/>
              <a:ext cx="5670804" cy="58369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00455" y="4331208"/>
            <a:ext cx="3291840" cy="584200"/>
            <a:chOff x="600455" y="4331208"/>
            <a:chExt cx="3291840" cy="58420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455" y="4527804"/>
              <a:ext cx="489204" cy="3794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8971" y="4331208"/>
              <a:ext cx="2973324" cy="58369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16076" y="1524381"/>
            <a:ext cx="7840345" cy="3399007"/>
          </a:xfrm>
          <a:prstGeom prst="rect">
            <a:avLst/>
          </a:prstGeom>
          <a:ln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marL="471170" marR="5080" indent="-29908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Наличие </a:t>
            </a:r>
            <a:r>
              <a:rPr sz="2000" spc="-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данных </a:t>
            </a:r>
            <a:r>
              <a:rPr sz="2000" spc="-1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признаков </a:t>
            </a:r>
            <a:r>
              <a:rPr sz="200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является </a:t>
            </a:r>
            <a:r>
              <a:rPr sz="2000" spc="-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безошибочным </a:t>
            </a:r>
            <a:r>
              <a:rPr sz="2000" spc="-1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доказательством </a:t>
            </a:r>
            <a:r>
              <a:rPr sz="2000" spc="-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того,</a:t>
            </a:r>
            <a:r>
              <a:rPr sz="2000" spc="-2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что </a:t>
            </a:r>
            <a:r>
              <a:rPr sz="2000" spc="-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немедленное</a:t>
            </a:r>
            <a:r>
              <a:rPr sz="2000" spc="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оказание</a:t>
            </a:r>
            <a:r>
              <a:rPr sz="2000" spc="1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помощи</a:t>
            </a:r>
            <a:r>
              <a:rPr sz="2000" spc="-1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еще</a:t>
            </a:r>
            <a:r>
              <a:rPr sz="2000" spc="-1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может</a:t>
            </a:r>
            <a:r>
              <a:rPr sz="2000" spc="-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принести</a:t>
            </a:r>
            <a:r>
              <a:rPr sz="2000" spc="1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успех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2237740">
              <a:lnSpc>
                <a:spcPct val="100000"/>
              </a:lnSpc>
            </a:pPr>
            <a:r>
              <a:rPr sz="200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sz="2000" spc="-3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сохранить</a:t>
            </a:r>
            <a:r>
              <a:rPr sz="2000" spc="-3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жизнь </a:t>
            </a:r>
            <a:r>
              <a:rPr sz="2000" spc="-1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пострадавшему.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23545" algn="l"/>
              </a:tabLst>
            </a:pPr>
            <a:r>
              <a:rPr sz="1800" spc="-140" dirty="0">
                <a:solidFill>
                  <a:schemeClr val="accent3">
                    <a:lumMod val="75000"/>
                  </a:schemeClr>
                </a:solidFill>
                <a:latin typeface="Lucida Sans Unicode"/>
                <a:cs typeface="Lucida Sans Unicode"/>
              </a:rPr>
              <a:t>▣	</a:t>
            </a:r>
            <a:r>
              <a:rPr sz="2800" spc="-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Наличие</a:t>
            </a:r>
            <a:r>
              <a:rPr sz="2800" spc="-2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сердцебиения</a:t>
            </a:r>
            <a:endParaRPr sz="280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23545" algn="l"/>
              </a:tabLst>
            </a:pPr>
            <a:r>
              <a:rPr sz="1800" spc="-140" dirty="0">
                <a:solidFill>
                  <a:schemeClr val="accent3">
                    <a:lumMod val="75000"/>
                  </a:schemeClr>
                </a:solidFill>
                <a:latin typeface="Lucida Sans Unicode"/>
                <a:cs typeface="Lucida Sans Unicode"/>
              </a:rPr>
              <a:t>▣	</a:t>
            </a:r>
            <a:r>
              <a:rPr sz="2800" spc="-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Наличие</a:t>
            </a:r>
            <a:r>
              <a:rPr sz="2800" spc="-4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дыхания</a:t>
            </a:r>
            <a:endParaRPr sz="280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3545" algn="l"/>
              </a:tabLst>
            </a:pPr>
            <a:r>
              <a:rPr sz="1800" spc="-140" dirty="0">
                <a:solidFill>
                  <a:schemeClr val="accent3">
                    <a:lumMod val="75000"/>
                  </a:schemeClr>
                </a:solidFill>
                <a:latin typeface="Lucida Sans Unicode"/>
                <a:cs typeface="Lucida Sans Unicode"/>
              </a:rPr>
              <a:t>▣	</a:t>
            </a:r>
            <a:r>
              <a:rPr sz="2800" spc="-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Реакция</a:t>
            </a:r>
            <a:r>
              <a:rPr sz="2800" spc="-1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на </a:t>
            </a:r>
            <a:r>
              <a:rPr sz="2800" spc="-1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свет </a:t>
            </a:r>
            <a:r>
              <a:rPr sz="2800" spc="-2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сужением</a:t>
            </a:r>
            <a:r>
              <a:rPr sz="2800" spc="-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зрачков</a:t>
            </a:r>
            <a:endParaRPr sz="280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23545" algn="l"/>
              </a:tabLst>
            </a:pPr>
            <a:r>
              <a:rPr sz="1800" spc="-140" dirty="0">
                <a:solidFill>
                  <a:schemeClr val="accent3">
                    <a:lumMod val="75000"/>
                  </a:schemeClr>
                </a:solidFill>
                <a:latin typeface="Lucida Sans Unicode"/>
                <a:cs typeface="Lucida Sans Unicode"/>
              </a:rPr>
              <a:t>▣	</a:t>
            </a:r>
            <a:r>
              <a:rPr sz="2800" spc="-1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Болевая</a:t>
            </a:r>
            <a:r>
              <a:rPr sz="2800" spc="-5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реакция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891" y="0"/>
            <a:ext cx="8755380" cy="5440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825" y="1412875"/>
            <a:ext cx="5103876" cy="43878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8625" y="4112639"/>
            <a:ext cx="3495675" cy="26532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8625" y="684276"/>
            <a:ext cx="3495675" cy="3347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770880" cy="6858000"/>
            <a:chOff x="0" y="0"/>
            <a:chExt cx="57708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770625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54277" y="2415285"/>
              <a:ext cx="3317875" cy="2526665"/>
            </a:xfrm>
            <a:custGeom>
              <a:avLst/>
              <a:gdLst/>
              <a:ahLst/>
              <a:cxnLst/>
              <a:rect l="l" t="t" r="r" b="b"/>
              <a:pathLst>
                <a:path w="3317875" h="2526665">
                  <a:moveTo>
                    <a:pt x="60934" y="683768"/>
                  </a:moveTo>
                  <a:lnTo>
                    <a:pt x="9220" y="646938"/>
                  </a:lnTo>
                  <a:lnTo>
                    <a:pt x="0" y="659765"/>
                  </a:lnTo>
                  <a:lnTo>
                    <a:pt x="51663" y="696722"/>
                  </a:lnTo>
                  <a:lnTo>
                    <a:pt x="60934" y="683768"/>
                  </a:lnTo>
                  <a:close/>
                </a:path>
                <a:path w="3317875" h="2526665">
                  <a:moveTo>
                    <a:pt x="151358" y="748284"/>
                  </a:moveTo>
                  <a:lnTo>
                    <a:pt x="99669" y="711454"/>
                  </a:lnTo>
                  <a:lnTo>
                    <a:pt x="90398" y="724408"/>
                  </a:lnTo>
                  <a:lnTo>
                    <a:pt x="142087" y="761238"/>
                  </a:lnTo>
                  <a:lnTo>
                    <a:pt x="151358" y="748284"/>
                  </a:lnTo>
                  <a:close/>
                </a:path>
                <a:path w="3317875" h="2526665">
                  <a:moveTo>
                    <a:pt x="241782" y="812927"/>
                  </a:moveTo>
                  <a:lnTo>
                    <a:pt x="190093" y="775970"/>
                  </a:lnTo>
                  <a:lnTo>
                    <a:pt x="180949" y="788924"/>
                  </a:lnTo>
                  <a:lnTo>
                    <a:pt x="232511" y="825881"/>
                  </a:lnTo>
                  <a:lnTo>
                    <a:pt x="241782" y="812927"/>
                  </a:lnTo>
                  <a:close/>
                </a:path>
                <a:path w="3317875" h="2526665">
                  <a:moveTo>
                    <a:pt x="332206" y="877443"/>
                  </a:moveTo>
                  <a:lnTo>
                    <a:pt x="280517" y="840613"/>
                  </a:lnTo>
                  <a:lnTo>
                    <a:pt x="271373" y="853440"/>
                  </a:lnTo>
                  <a:lnTo>
                    <a:pt x="323062" y="890397"/>
                  </a:lnTo>
                  <a:lnTo>
                    <a:pt x="332206" y="877443"/>
                  </a:lnTo>
                  <a:close/>
                </a:path>
                <a:path w="3317875" h="2526665">
                  <a:moveTo>
                    <a:pt x="422630" y="942086"/>
                  </a:moveTo>
                  <a:lnTo>
                    <a:pt x="370941" y="905129"/>
                  </a:lnTo>
                  <a:lnTo>
                    <a:pt x="361797" y="918083"/>
                  </a:lnTo>
                  <a:lnTo>
                    <a:pt x="413486" y="954913"/>
                  </a:lnTo>
                  <a:lnTo>
                    <a:pt x="422630" y="942086"/>
                  </a:lnTo>
                  <a:close/>
                </a:path>
                <a:path w="3317875" h="2526665">
                  <a:moveTo>
                    <a:pt x="509498" y="1013714"/>
                  </a:moveTo>
                  <a:lnTo>
                    <a:pt x="508292" y="1011047"/>
                  </a:lnTo>
                  <a:lnTo>
                    <a:pt x="465937" y="916940"/>
                  </a:lnTo>
                  <a:lnTo>
                    <a:pt x="461238" y="915035"/>
                  </a:lnTo>
                  <a:lnTo>
                    <a:pt x="457174" y="916940"/>
                  </a:lnTo>
                  <a:lnTo>
                    <a:pt x="453237" y="918718"/>
                  </a:lnTo>
                  <a:lnTo>
                    <a:pt x="451459" y="923417"/>
                  </a:lnTo>
                  <a:lnTo>
                    <a:pt x="477342" y="980998"/>
                  </a:lnTo>
                  <a:lnTo>
                    <a:pt x="461492" y="969645"/>
                  </a:lnTo>
                  <a:lnTo>
                    <a:pt x="452221" y="982599"/>
                  </a:lnTo>
                  <a:lnTo>
                    <a:pt x="468122" y="993990"/>
                  </a:lnTo>
                  <a:lnTo>
                    <a:pt x="405104" y="988187"/>
                  </a:lnTo>
                  <a:lnTo>
                    <a:pt x="401294" y="991362"/>
                  </a:lnTo>
                  <a:lnTo>
                    <a:pt x="400532" y="1000125"/>
                  </a:lnTo>
                  <a:lnTo>
                    <a:pt x="403707" y="1003935"/>
                  </a:lnTo>
                  <a:lnTo>
                    <a:pt x="408012" y="1004443"/>
                  </a:lnTo>
                  <a:lnTo>
                    <a:pt x="509498" y="1013714"/>
                  </a:lnTo>
                  <a:close/>
                </a:path>
                <a:path w="3317875" h="2526665">
                  <a:moveTo>
                    <a:pt x="847318" y="44958"/>
                  </a:moveTo>
                  <a:lnTo>
                    <a:pt x="802360" y="0"/>
                  </a:lnTo>
                  <a:lnTo>
                    <a:pt x="791184" y="11303"/>
                  </a:lnTo>
                  <a:lnTo>
                    <a:pt x="836015" y="56134"/>
                  </a:lnTo>
                  <a:lnTo>
                    <a:pt x="847318" y="44958"/>
                  </a:lnTo>
                  <a:close/>
                </a:path>
                <a:path w="3317875" h="2526665">
                  <a:moveTo>
                    <a:pt x="925804" y="123571"/>
                  </a:moveTo>
                  <a:lnTo>
                    <a:pt x="880973" y="78613"/>
                  </a:lnTo>
                  <a:lnTo>
                    <a:pt x="869797" y="89789"/>
                  </a:lnTo>
                  <a:lnTo>
                    <a:pt x="914628" y="134747"/>
                  </a:lnTo>
                  <a:lnTo>
                    <a:pt x="925804" y="123571"/>
                  </a:lnTo>
                  <a:close/>
                </a:path>
                <a:path w="3317875" h="2526665">
                  <a:moveTo>
                    <a:pt x="1004417" y="202057"/>
                  </a:moveTo>
                  <a:lnTo>
                    <a:pt x="959586" y="157226"/>
                  </a:lnTo>
                  <a:lnTo>
                    <a:pt x="948283" y="168402"/>
                  </a:lnTo>
                  <a:lnTo>
                    <a:pt x="993241" y="213360"/>
                  </a:lnTo>
                  <a:lnTo>
                    <a:pt x="1004417" y="202057"/>
                  </a:lnTo>
                  <a:close/>
                </a:path>
                <a:path w="3317875" h="2526665">
                  <a:moveTo>
                    <a:pt x="1083030" y="280670"/>
                  </a:moveTo>
                  <a:lnTo>
                    <a:pt x="1038072" y="235712"/>
                  </a:lnTo>
                  <a:lnTo>
                    <a:pt x="1026896" y="247015"/>
                  </a:lnTo>
                  <a:lnTo>
                    <a:pt x="1071854" y="291846"/>
                  </a:lnTo>
                  <a:lnTo>
                    <a:pt x="1083030" y="280670"/>
                  </a:lnTo>
                  <a:close/>
                </a:path>
                <a:path w="3317875" h="2526665">
                  <a:moveTo>
                    <a:pt x="1161643" y="359283"/>
                  </a:moveTo>
                  <a:lnTo>
                    <a:pt x="1116685" y="314325"/>
                  </a:lnTo>
                  <a:lnTo>
                    <a:pt x="1105509" y="325628"/>
                  </a:lnTo>
                  <a:lnTo>
                    <a:pt x="1150340" y="370459"/>
                  </a:lnTo>
                  <a:lnTo>
                    <a:pt x="1161643" y="359283"/>
                  </a:lnTo>
                  <a:close/>
                </a:path>
                <a:path w="3317875" h="2526665">
                  <a:moveTo>
                    <a:pt x="1240129" y="437769"/>
                  </a:moveTo>
                  <a:lnTo>
                    <a:pt x="1195298" y="392938"/>
                  </a:lnTo>
                  <a:lnTo>
                    <a:pt x="1183995" y="404114"/>
                  </a:lnTo>
                  <a:lnTo>
                    <a:pt x="1228953" y="449072"/>
                  </a:lnTo>
                  <a:lnTo>
                    <a:pt x="1240129" y="437769"/>
                  </a:lnTo>
                  <a:close/>
                </a:path>
                <a:path w="3317875" h="2526665">
                  <a:moveTo>
                    <a:pt x="1318742" y="516382"/>
                  </a:moveTo>
                  <a:lnTo>
                    <a:pt x="1273784" y="471551"/>
                  </a:lnTo>
                  <a:lnTo>
                    <a:pt x="1262608" y="482727"/>
                  </a:lnTo>
                  <a:lnTo>
                    <a:pt x="1307566" y="527685"/>
                  </a:lnTo>
                  <a:lnTo>
                    <a:pt x="1318742" y="516382"/>
                  </a:lnTo>
                  <a:close/>
                </a:path>
                <a:path w="3317875" h="2526665">
                  <a:moveTo>
                    <a:pt x="1397355" y="594995"/>
                  </a:moveTo>
                  <a:lnTo>
                    <a:pt x="1352397" y="550037"/>
                  </a:lnTo>
                  <a:lnTo>
                    <a:pt x="1341221" y="561340"/>
                  </a:lnTo>
                  <a:lnTo>
                    <a:pt x="1386052" y="606171"/>
                  </a:lnTo>
                  <a:lnTo>
                    <a:pt x="1397355" y="594995"/>
                  </a:lnTo>
                  <a:close/>
                </a:path>
                <a:path w="3317875" h="2526665">
                  <a:moveTo>
                    <a:pt x="1475841" y="673608"/>
                  </a:moveTo>
                  <a:lnTo>
                    <a:pt x="1431010" y="628650"/>
                  </a:lnTo>
                  <a:lnTo>
                    <a:pt x="1419834" y="639826"/>
                  </a:lnTo>
                  <a:lnTo>
                    <a:pt x="1464665" y="684784"/>
                  </a:lnTo>
                  <a:lnTo>
                    <a:pt x="1475841" y="673608"/>
                  </a:lnTo>
                  <a:close/>
                </a:path>
                <a:path w="3317875" h="2526665">
                  <a:moveTo>
                    <a:pt x="1554454" y="752094"/>
                  </a:moveTo>
                  <a:lnTo>
                    <a:pt x="1509623" y="707263"/>
                  </a:lnTo>
                  <a:lnTo>
                    <a:pt x="1498320" y="718439"/>
                  </a:lnTo>
                  <a:lnTo>
                    <a:pt x="1543278" y="763397"/>
                  </a:lnTo>
                  <a:lnTo>
                    <a:pt x="1554454" y="752094"/>
                  </a:lnTo>
                  <a:close/>
                </a:path>
                <a:path w="3317875" h="2526665">
                  <a:moveTo>
                    <a:pt x="1633067" y="830707"/>
                  </a:moveTo>
                  <a:lnTo>
                    <a:pt x="1588109" y="785749"/>
                  </a:lnTo>
                  <a:lnTo>
                    <a:pt x="1576933" y="797052"/>
                  </a:lnTo>
                  <a:lnTo>
                    <a:pt x="1621891" y="841883"/>
                  </a:lnTo>
                  <a:lnTo>
                    <a:pt x="1633067" y="830707"/>
                  </a:lnTo>
                  <a:close/>
                </a:path>
                <a:path w="3317875" h="2526665">
                  <a:moveTo>
                    <a:pt x="1711680" y="909320"/>
                  </a:moveTo>
                  <a:lnTo>
                    <a:pt x="1666722" y="864362"/>
                  </a:lnTo>
                  <a:lnTo>
                    <a:pt x="1655546" y="875665"/>
                  </a:lnTo>
                  <a:lnTo>
                    <a:pt x="1700377" y="920496"/>
                  </a:lnTo>
                  <a:lnTo>
                    <a:pt x="1711680" y="909320"/>
                  </a:lnTo>
                  <a:close/>
                </a:path>
                <a:path w="3317875" h="2526665">
                  <a:moveTo>
                    <a:pt x="1790166" y="987806"/>
                  </a:moveTo>
                  <a:lnTo>
                    <a:pt x="1745335" y="942975"/>
                  </a:lnTo>
                  <a:lnTo>
                    <a:pt x="1734032" y="954151"/>
                  </a:lnTo>
                  <a:lnTo>
                    <a:pt x="1778990" y="999109"/>
                  </a:lnTo>
                  <a:lnTo>
                    <a:pt x="1790166" y="987806"/>
                  </a:lnTo>
                  <a:close/>
                </a:path>
                <a:path w="3317875" h="2526665">
                  <a:moveTo>
                    <a:pt x="1868779" y="1066419"/>
                  </a:moveTo>
                  <a:lnTo>
                    <a:pt x="1823948" y="1021588"/>
                  </a:lnTo>
                  <a:lnTo>
                    <a:pt x="1812645" y="1032764"/>
                  </a:lnTo>
                  <a:lnTo>
                    <a:pt x="1857603" y="1077722"/>
                  </a:lnTo>
                  <a:lnTo>
                    <a:pt x="1868779" y="1066419"/>
                  </a:lnTo>
                  <a:close/>
                </a:path>
                <a:path w="3317875" h="2526665">
                  <a:moveTo>
                    <a:pt x="1947392" y="1145032"/>
                  </a:moveTo>
                  <a:lnTo>
                    <a:pt x="1902434" y="1100074"/>
                  </a:lnTo>
                  <a:lnTo>
                    <a:pt x="1891258" y="1111377"/>
                  </a:lnTo>
                  <a:lnTo>
                    <a:pt x="1936089" y="1156220"/>
                  </a:lnTo>
                  <a:lnTo>
                    <a:pt x="1947392" y="1145032"/>
                  </a:lnTo>
                  <a:close/>
                </a:path>
                <a:path w="3317875" h="2526665">
                  <a:moveTo>
                    <a:pt x="2025865" y="1223645"/>
                  </a:moveTo>
                  <a:lnTo>
                    <a:pt x="1981047" y="1178687"/>
                  </a:lnTo>
                  <a:lnTo>
                    <a:pt x="1969871" y="1189863"/>
                  </a:lnTo>
                  <a:lnTo>
                    <a:pt x="2014689" y="1234821"/>
                  </a:lnTo>
                  <a:lnTo>
                    <a:pt x="2025865" y="1223645"/>
                  </a:lnTo>
                  <a:close/>
                </a:path>
                <a:path w="3317875" h="2526665">
                  <a:moveTo>
                    <a:pt x="2104491" y="1302131"/>
                  </a:moveTo>
                  <a:lnTo>
                    <a:pt x="2059660" y="1257300"/>
                  </a:lnTo>
                  <a:lnTo>
                    <a:pt x="2048357" y="1268476"/>
                  </a:lnTo>
                  <a:lnTo>
                    <a:pt x="2093315" y="1313434"/>
                  </a:lnTo>
                  <a:lnTo>
                    <a:pt x="2104491" y="1302131"/>
                  </a:lnTo>
                  <a:close/>
                </a:path>
                <a:path w="3317875" h="2526665">
                  <a:moveTo>
                    <a:pt x="2183104" y="1380744"/>
                  </a:moveTo>
                  <a:lnTo>
                    <a:pt x="2138146" y="1335786"/>
                  </a:lnTo>
                  <a:lnTo>
                    <a:pt x="2126970" y="1347089"/>
                  </a:lnTo>
                  <a:lnTo>
                    <a:pt x="2171928" y="1391920"/>
                  </a:lnTo>
                  <a:lnTo>
                    <a:pt x="2183104" y="1380744"/>
                  </a:lnTo>
                  <a:close/>
                </a:path>
                <a:path w="3317875" h="2526665">
                  <a:moveTo>
                    <a:pt x="2261717" y="1459357"/>
                  </a:moveTo>
                  <a:lnTo>
                    <a:pt x="2216759" y="1414399"/>
                  </a:lnTo>
                  <a:lnTo>
                    <a:pt x="2205583" y="1425702"/>
                  </a:lnTo>
                  <a:lnTo>
                    <a:pt x="2250414" y="1470533"/>
                  </a:lnTo>
                  <a:lnTo>
                    <a:pt x="2261717" y="1459357"/>
                  </a:lnTo>
                  <a:close/>
                </a:path>
                <a:path w="3317875" h="2526665">
                  <a:moveTo>
                    <a:pt x="2340203" y="1537843"/>
                  </a:moveTo>
                  <a:lnTo>
                    <a:pt x="2295372" y="1493012"/>
                  </a:lnTo>
                  <a:lnTo>
                    <a:pt x="2284069" y="1504188"/>
                  </a:lnTo>
                  <a:lnTo>
                    <a:pt x="2329027" y="1549146"/>
                  </a:lnTo>
                  <a:lnTo>
                    <a:pt x="2340203" y="1537843"/>
                  </a:lnTo>
                  <a:close/>
                </a:path>
                <a:path w="3317875" h="2526665">
                  <a:moveTo>
                    <a:pt x="2418816" y="1616456"/>
                  </a:moveTo>
                  <a:lnTo>
                    <a:pt x="2373985" y="1571625"/>
                  </a:lnTo>
                  <a:lnTo>
                    <a:pt x="2362682" y="1582801"/>
                  </a:lnTo>
                  <a:lnTo>
                    <a:pt x="2407640" y="1627759"/>
                  </a:lnTo>
                  <a:lnTo>
                    <a:pt x="2418816" y="1616456"/>
                  </a:lnTo>
                  <a:close/>
                </a:path>
                <a:path w="3317875" h="2526665">
                  <a:moveTo>
                    <a:pt x="2497429" y="1695069"/>
                  </a:moveTo>
                  <a:lnTo>
                    <a:pt x="2452471" y="1650111"/>
                  </a:lnTo>
                  <a:lnTo>
                    <a:pt x="2441295" y="1661414"/>
                  </a:lnTo>
                  <a:lnTo>
                    <a:pt x="2486126" y="1706245"/>
                  </a:lnTo>
                  <a:lnTo>
                    <a:pt x="2497429" y="1695069"/>
                  </a:lnTo>
                  <a:close/>
                </a:path>
                <a:path w="3317875" h="2526665">
                  <a:moveTo>
                    <a:pt x="2576042" y="1773682"/>
                  </a:moveTo>
                  <a:lnTo>
                    <a:pt x="2531084" y="1728724"/>
                  </a:lnTo>
                  <a:lnTo>
                    <a:pt x="2519908" y="1739900"/>
                  </a:lnTo>
                  <a:lnTo>
                    <a:pt x="2564739" y="1784858"/>
                  </a:lnTo>
                  <a:lnTo>
                    <a:pt x="2576042" y="1773682"/>
                  </a:lnTo>
                  <a:close/>
                </a:path>
                <a:path w="3317875" h="2526665">
                  <a:moveTo>
                    <a:pt x="2654528" y="1852168"/>
                  </a:moveTo>
                  <a:lnTo>
                    <a:pt x="2609697" y="1807337"/>
                  </a:lnTo>
                  <a:lnTo>
                    <a:pt x="2598394" y="1818513"/>
                  </a:lnTo>
                  <a:lnTo>
                    <a:pt x="2643352" y="1863471"/>
                  </a:lnTo>
                  <a:lnTo>
                    <a:pt x="2654528" y="1852168"/>
                  </a:lnTo>
                  <a:close/>
                </a:path>
                <a:path w="3317875" h="2526665">
                  <a:moveTo>
                    <a:pt x="2733141" y="1930781"/>
                  </a:moveTo>
                  <a:lnTo>
                    <a:pt x="2688183" y="1885950"/>
                  </a:lnTo>
                  <a:lnTo>
                    <a:pt x="2677007" y="1897126"/>
                  </a:lnTo>
                  <a:lnTo>
                    <a:pt x="2721965" y="1941957"/>
                  </a:lnTo>
                  <a:lnTo>
                    <a:pt x="2733141" y="1930781"/>
                  </a:lnTo>
                  <a:close/>
                </a:path>
                <a:path w="3317875" h="2526665">
                  <a:moveTo>
                    <a:pt x="2811754" y="2009394"/>
                  </a:moveTo>
                  <a:lnTo>
                    <a:pt x="2766796" y="1964436"/>
                  </a:lnTo>
                  <a:lnTo>
                    <a:pt x="2755620" y="1975739"/>
                  </a:lnTo>
                  <a:lnTo>
                    <a:pt x="2800451" y="2020570"/>
                  </a:lnTo>
                  <a:lnTo>
                    <a:pt x="2811754" y="2009394"/>
                  </a:lnTo>
                  <a:close/>
                </a:path>
                <a:path w="3317875" h="2526665">
                  <a:moveTo>
                    <a:pt x="2890240" y="2088007"/>
                  </a:moveTo>
                  <a:lnTo>
                    <a:pt x="2845409" y="2043049"/>
                  </a:lnTo>
                  <a:lnTo>
                    <a:pt x="2834106" y="2054225"/>
                  </a:lnTo>
                  <a:lnTo>
                    <a:pt x="2879064" y="2099183"/>
                  </a:lnTo>
                  <a:lnTo>
                    <a:pt x="2890240" y="2088007"/>
                  </a:lnTo>
                  <a:close/>
                </a:path>
                <a:path w="3317875" h="2526665">
                  <a:moveTo>
                    <a:pt x="2968853" y="2166493"/>
                  </a:moveTo>
                  <a:lnTo>
                    <a:pt x="2924022" y="2121662"/>
                  </a:lnTo>
                  <a:lnTo>
                    <a:pt x="2912719" y="2132838"/>
                  </a:lnTo>
                  <a:lnTo>
                    <a:pt x="2957677" y="2177796"/>
                  </a:lnTo>
                  <a:lnTo>
                    <a:pt x="2968853" y="2166493"/>
                  </a:lnTo>
                  <a:close/>
                </a:path>
                <a:path w="3317875" h="2526665">
                  <a:moveTo>
                    <a:pt x="3047466" y="2245106"/>
                  </a:moveTo>
                  <a:lnTo>
                    <a:pt x="3002508" y="2200148"/>
                  </a:lnTo>
                  <a:lnTo>
                    <a:pt x="2991332" y="2211451"/>
                  </a:lnTo>
                  <a:lnTo>
                    <a:pt x="3036163" y="2256282"/>
                  </a:lnTo>
                  <a:lnTo>
                    <a:pt x="3047466" y="2245106"/>
                  </a:lnTo>
                  <a:close/>
                </a:path>
                <a:path w="3317875" h="2526665">
                  <a:moveTo>
                    <a:pt x="3126079" y="2323719"/>
                  </a:moveTo>
                  <a:lnTo>
                    <a:pt x="3081121" y="2278761"/>
                  </a:lnTo>
                  <a:lnTo>
                    <a:pt x="3069945" y="2290064"/>
                  </a:lnTo>
                  <a:lnTo>
                    <a:pt x="3114776" y="2334895"/>
                  </a:lnTo>
                  <a:lnTo>
                    <a:pt x="3126079" y="2323719"/>
                  </a:lnTo>
                  <a:close/>
                </a:path>
                <a:path w="3317875" h="2526665">
                  <a:moveTo>
                    <a:pt x="3204565" y="2402205"/>
                  </a:moveTo>
                  <a:lnTo>
                    <a:pt x="3159734" y="2357374"/>
                  </a:lnTo>
                  <a:lnTo>
                    <a:pt x="3148431" y="2368550"/>
                  </a:lnTo>
                  <a:lnTo>
                    <a:pt x="3193389" y="2413508"/>
                  </a:lnTo>
                  <a:lnTo>
                    <a:pt x="3204565" y="2402205"/>
                  </a:lnTo>
                  <a:close/>
                </a:path>
                <a:path w="3317875" h="2526665">
                  <a:moveTo>
                    <a:pt x="3283178" y="2480818"/>
                  </a:moveTo>
                  <a:lnTo>
                    <a:pt x="3238220" y="2435987"/>
                  </a:lnTo>
                  <a:lnTo>
                    <a:pt x="3227044" y="2447163"/>
                  </a:lnTo>
                  <a:lnTo>
                    <a:pt x="3272002" y="2492121"/>
                  </a:lnTo>
                  <a:lnTo>
                    <a:pt x="3283178" y="2480818"/>
                  </a:lnTo>
                  <a:close/>
                </a:path>
                <a:path w="3317875" h="2526665">
                  <a:moveTo>
                    <a:pt x="3317722" y="2526665"/>
                  </a:moveTo>
                  <a:lnTo>
                    <a:pt x="3315309" y="2517521"/>
                  </a:lnTo>
                  <a:lnTo>
                    <a:pt x="3291776" y="2427986"/>
                  </a:lnTo>
                  <a:lnTo>
                    <a:pt x="3290671" y="2423922"/>
                  </a:lnTo>
                  <a:lnTo>
                    <a:pt x="3286353" y="2421382"/>
                  </a:lnTo>
                  <a:lnTo>
                    <a:pt x="3277844" y="2423668"/>
                  </a:lnTo>
                  <a:lnTo>
                    <a:pt x="3275304" y="2427986"/>
                  </a:lnTo>
                  <a:lnTo>
                    <a:pt x="3276447" y="2432177"/>
                  </a:lnTo>
                  <a:lnTo>
                    <a:pt x="3295472" y="2504414"/>
                  </a:lnTo>
                  <a:lnTo>
                    <a:pt x="3219043" y="2484247"/>
                  </a:lnTo>
                  <a:lnTo>
                    <a:pt x="3214725" y="2486787"/>
                  </a:lnTo>
                  <a:lnTo>
                    <a:pt x="3213582" y="2490978"/>
                  </a:lnTo>
                  <a:lnTo>
                    <a:pt x="3212439" y="2495296"/>
                  </a:lnTo>
                  <a:lnTo>
                    <a:pt x="3214979" y="2499614"/>
                  </a:lnTo>
                  <a:lnTo>
                    <a:pt x="3317722" y="252666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58533" y="285699"/>
            <a:ext cx="13589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ОЦЕНКА</a:t>
            </a: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ДЫХАНИЯ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2580" y="1822831"/>
            <a:ext cx="1883410" cy="15831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solidFill>
                  <a:schemeClr val="accent3">
                    <a:lumMod val="75000"/>
                  </a:schemeClr>
                </a:solidFill>
                <a:latin typeface="Microsoft Sans Serif"/>
                <a:cs typeface="Microsoft Sans Serif"/>
              </a:rPr>
              <a:t>СЛЫШУ</a:t>
            </a:r>
            <a:endParaRPr sz="2000" b="1" dirty="0">
              <a:solidFill>
                <a:schemeClr val="accent3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00"/>
              </a:buClr>
              <a:buFont typeface="Microsoft Sans Serif"/>
              <a:buAutoNum type="arabicPeriod"/>
            </a:pPr>
            <a:endParaRPr sz="2100" b="1" dirty="0">
              <a:solidFill>
                <a:schemeClr val="accent3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15" dirty="0">
                <a:solidFill>
                  <a:schemeClr val="accent3">
                    <a:lumMod val="75000"/>
                  </a:schemeClr>
                </a:solidFill>
                <a:latin typeface="Microsoft Sans Serif"/>
                <a:cs typeface="Microsoft Sans Serif"/>
              </a:rPr>
              <a:t>ВИЖУ</a:t>
            </a:r>
            <a:endParaRPr sz="2000" b="1" dirty="0">
              <a:solidFill>
                <a:schemeClr val="accent3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00"/>
              </a:buClr>
              <a:buFont typeface="Microsoft Sans Serif"/>
              <a:buAutoNum type="arabicPeriod"/>
            </a:pPr>
            <a:endParaRPr sz="2100" b="1" dirty="0">
              <a:solidFill>
                <a:schemeClr val="accent3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5" dirty="0">
                <a:solidFill>
                  <a:schemeClr val="accent3">
                    <a:lumMod val="75000"/>
                  </a:schemeClr>
                </a:solidFill>
                <a:latin typeface="Microsoft Sans Serif"/>
                <a:cs typeface="Microsoft Sans Serif"/>
              </a:rPr>
              <a:t>ЧУ</a:t>
            </a:r>
            <a:r>
              <a:rPr sz="2000" b="1" spc="-100" dirty="0">
                <a:solidFill>
                  <a:schemeClr val="accent3">
                    <a:lumMod val="75000"/>
                  </a:schemeClr>
                </a:solidFill>
                <a:latin typeface="Microsoft Sans Serif"/>
                <a:cs typeface="Microsoft Sans Serif"/>
              </a:rPr>
              <a:t>В</a:t>
            </a:r>
            <a:r>
              <a:rPr sz="2000" b="1" spc="-70" dirty="0">
                <a:solidFill>
                  <a:schemeClr val="accent3">
                    <a:lumMod val="75000"/>
                  </a:schemeClr>
                </a:solidFill>
                <a:latin typeface="Microsoft Sans Serif"/>
                <a:cs typeface="Microsoft Sans Serif"/>
              </a:rPr>
              <a:t>С</a:t>
            </a:r>
            <a:r>
              <a:rPr sz="2000" b="1" dirty="0">
                <a:solidFill>
                  <a:schemeClr val="accent3">
                    <a:lumMod val="75000"/>
                  </a:schemeClr>
                </a:solidFill>
                <a:latin typeface="Microsoft Sans Serif"/>
                <a:cs typeface="Microsoft Sans Serif"/>
              </a:rPr>
              <a:t>Т</a:t>
            </a:r>
            <a:r>
              <a:rPr sz="2000" b="1" spc="-80" dirty="0">
                <a:solidFill>
                  <a:schemeClr val="accent3">
                    <a:lumMod val="75000"/>
                  </a:schemeClr>
                </a:solidFill>
                <a:latin typeface="Microsoft Sans Serif"/>
                <a:cs typeface="Microsoft Sans Serif"/>
              </a:rPr>
              <a:t>В</a:t>
            </a:r>
            <a:r>
              <a:rPr sz="2000" b="1" spc="-5" dirty="0">
                <a:solidFill>
                  <a:schemeClr val="accent3">
                    <a:lumMod val="75000"/>
                  </a:schemeClr>
                </a:solidFill>
                <a:latin typeface="Microsoft Sans Serif"/>
                <a:cs typeface="Microsoft Sans Serif"/>
              </a:rPr>
              <a:t>УЮ</a:t>
            </a:r>
            <a:endParaRPr sz="2000" b="1" dirty="0">
              <a:solidFill>
                <a:schemeClr val="accent3">
                  <a:lumMod val="7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0001" y="496989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2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89632" y="3068573"/>
            <a:ext cx="107314" cy="304800"/>
          </a:xfrm>
          <a:custGeom>
            <a:avLst/>
            <a:gdLst/>
            <a:ahLst/>
            <a:cxnLst/>
            <a:rect l="l" t="t" r="r" b="b"/>
            <a:pathLst>
              <a:path w="107314" h="304800">
                <a:moveTo>
                  <a:pt x="61341" y="241300"/>
                </a:moveTo>
                <a:lnTo>
                  <a:pt x="45466" y="241300"/>
                </a:lnTo>
                <a:lnTo>
                  <a:pt x="45466" y="304800"/>
                </a:lnTo>
                <a:lnTo>
                  <a:pt x="61341" y="304800"/>
                </a:lnTo>
                <a:lnTo>
                  <a:pt x="61341" y="241300"/>
                </a:lnTo>
                <a:close/>
              </a:path>
              <a:path w="107314" h="304800">
                <a:moveTo>
                  <a:pt x="61341" y="130175"/>
                </a:moveTo>
                <a:lnTo>
                  <a:pt x="45466" y="130175"/>
                </a:lnTo>
                <a:lnTo>
                  <a:pt x="45466" y="193675"/>
                </a:lnTo>
                <a:lnTo>
                  <a:pt x="61341" y="193675"/>
                </a:lnTo>
                <a:lnTo>
                  <a:pt x="61341" y="130175"/>
                </a:lnTo>
                <a:close/>
              </a:path>
              <a:path w="107314" h="304800">
                <a:moveTo>
                  <a:pt x="53467" y="0"/>
                </a:moveTo>
                <a:lnTo>
                  <a:pt x="2159" y="88011"/>
                </a:lnTo>
                <a:lnTo>
                  <a:pt x="0" y="91821"/>
                </a:lnTo>
                <a:lnTo>
                  <a:pt x="1269" y="96647"/>
                </a:lnTo>
                <a:lnTo>
                  <a:pt x="5080" y="98805"/>
                </a:lnTo>
                <a:lnTo>
                  <a:pt x="8762" y="101091"/>
                </a:lnTo>
                <a:lnTo>
                  <a:pt x="13716" y="99822"/>
                </a:lnTo>
                <a:lnTo>
                  <a:pt x="15875" y="96012"/>
                </a:lnTo>
                <a:lnTo>
                  <a:pt x="45466" y="45284"/>
                </a:lnTo>
                <a:lnTo>
                  <a:pt x="45466" y="19050"/>
                </a:lnTo>
                <a:lnTo>
                  <a:pt x="64572" y="19050"/>
                </a:lnTo>
                <a:lnTo>
                  <a:pt x="53467" y="0"/>
                </a:lnTo>
                <a:close/>
              </a:path>
              <a:path w="107314" h="304800">
                <a:moveTo>
                  <a:pt x="64572" y="19050"/>
                </a:moveTo>
                <a:lnTo>
                  <a:pt x="61341" y="19050"/>
                </a:lnTo>
                <a:lnTo>
                  <a:pt x="61467" y="45284"/>
                </a:lnTo>
                <a:lnTo>
                  <a:pt x="91059" y="96012"/>
                </a:lnTo>
                <a:lnTo>
                  <a:pt x="93218" y="99822"/>
                </a:lnTo>
                <a:lnTo>
                  <a:pt x="98171" y="101091"/>
                </a:lnTo>
                <a:lnTo>
                  <a:pt x="101854" y="98805"/>
                </a:lnTo>
                <a:lnTo>
                  <a:pt x="105664" y="96647"/>
                </a:lnTo>
                <a:lnTo>
                  <a:pt x="106934" y="91821"/>
                </a:lnTo>
                <a:lnTo>
                  <a:pt x="104775" y="88011"/>
                </a:lnTo>
                <a:lnTo>
                  <a:pt x="64572" y="19050"/>
                </a:lnTo>
                <a:close/>
              </a:path>
              <a:path w="107314" h="304800">
                <a:moveTo>
                  <a:pt x="53467" y="31568"/>
                </a:moveTo>
                <a:lnTo>
                  <a:pt x="45592" y="45066"/>
                </a:lnTo>
                <a:lnTo>
                  <a:pt x="45466" y="82550"/>
                </a:lnTo>
                <a:lnTo>
                  <a:pt x="61341" y="82550"/>
                </a:lnTo>
                <a:lnTo>
                  <a:pt x="61341" y="45066"/>
                </a:lnTo>
                <a:lnTo>
                  <a:pt x="53467" y="31568"/>
                </a:lnTo>
                <a:close/>
              </a:path>
              <a:path w="107314" h="304800">
                <a:moveTo>
                  <a:pt x="61341" y="19050"/>
                </a:moveTo>
                <a:lnTo>
                  <a:pt x="45466" y="19050"/>
                </a:lnTo>
                <a:lnTo>
                  <a:pt x="45466" y="45284"/>
                </a:lnTo>
                <a:lnTo>
                  <a:pt x="53467" y="31568"/>
                </a:lnTo>
                <a:lnTo>
                  <a:pt x="46609" y="19812"/>
                </a:lnTo>
                <a:lnTo>
                  <a:pt x="61341" y="19812"/>
                </a:lnTo>
                <a:lnTo>
                  <a:pt x="61341" y="19050"/>
                </a:lnTo>
                <a:close/>
              </a:path>
              <a:path w="107314" h="304800">
                <a:moveTo>
                  <a:pt x="61341" y="19812"/>
                </a:moveTo>
                <a:lnTo>
                  <a:pt x="60325" y="19812"/>
                </a:lnTo>
                <a:lnTo>
                  <a:pt x="53467" y="31568"/>
                </a:lnTo>
                <a:lnTo>
                  <a:pt x="61341" y="45066"/>
                </a:lnTo>
                <a:lnTo>
                  <a:pt x="61341" y="19812"/>
                </a:lnTo>
                <a:close/>
              </a:path>
              <a:path w="107314" h="304800">
                <a:moveTo>
                  <a:pt x="60325" y="19812"/>
                </a:moveTo>
                <a:lnTo>
                  <a:pt x="46609" y="19812"/>
                </a:lnTo>
                <a:lnTo>
                  <a:pt x="53467" y="31568"/>
                </a:lnTo>
                <a:lnTo>
                  <a:pt x="60325" y="19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82344" y="3324859"/>
            <a:ext cx="584835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>
              <a:lnSpc>
                <a:spcPts val="185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3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850"/>
              </a:lnSpc>
            </a:pPr>
            <a:r>
              <a:rPr sz="1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214312" y="714248"/>
            <a:ext cx="8750935" cy="3239135"/>
            <a:chOff x="214312" y="714248"/>
            <a:chExt cx="8750935" cy="323913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9176" y="714248"/>
              <a:ext cx="4635500" cy="32147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312" y="714375"/>
              <a:ext cx="4214749" cy="32385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96874" y="4093540"/>
            <a:ext cx="774827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5325" marR="1111250" indent="-51562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695325" algn="l"/>
                <a:tab pos="695960" algn="l"/>
              </a:tabLst>
            </a:pPr>
            <a:r>
              <a:rPr sz="2000" u="sng" spc="-1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отсутствует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4193" y="4724400"/>
            <a:ext cx="83860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При освещении глаза пучком света наблюдается сужение зрачка. </a:t>
            </a:r>
          </a:p>
          <a:p>
            <a:pPr algn="ctr"/>
            <a:r>
              <a:rPr lang="ru-RU" b="1" dirty="0"/>
              <a:t>При дневном свете эту реакцию можно проверить так: закрывают глаз</a:t>
            </a:r>
          </a:p>
          <a:p>
            <a:pPr algn="ctr"/>
            <a:r>
              <a:rPr lang="ru-RU" b="1" dirty="0"/>
              <a:t> рукой, затем быстро отводят руку в сторону, при этом будет заметно</a:t>
            </a:r>
          </a:p>
          <a:p>
            <a:pPr algn="ctr"/>
            <a:r>
              <a:rPr lang="ru-RU" b="1" dirty="0"/>
              <a:t>сужение зрачка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7800" y="243188"/>
            <a:ext cx="6546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ОЦЕНКА РЕАКЦИИ ЗРАЧКА НА СВЕТ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145</TotalTime>
  <Words>844</Words>
  <Application>Microsoft Office PowerPoint</Application>
  <PresentationFormat>Экран (4:3)</PresentationFormat>
  <Paragraphs>121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Главная</vt:lpstr>
      <vt:lpstr>Презентация PowerPoint</vt:lpstr>
      <vt:lpstr>Презентация PowerPoint</vt:lpstr>
      <vt:lpstr>Презентация PowerPoint</vt:lpstr>
      <vt:lpstr>Действия на месте происшествия:</vt:lpstr>
      <vt:lpstr>Положение пострадавшего при осмотре и ожидании скорой помощи</vt:lpstr>
      <vt:lpstr>Презентация PowerPoint</vt:lpstr>
      <vt:lpstr>Презентация PowerPoint</vt:lpstr>
      <vt:lpstr>ОЦЕНКА ДЫХАНИЯ</vt:lpstr>
      <vt:lpstr>Презентация PowerPoint</vt:lpstr>
      <vt:lpstr>Сердечно-легочная реанимация </vt:lpstr>
      <vt:lpstr>Презентация PowerPoint</vt:lpstr>
      <vt:lpstr>Презентация PowerPoint</vt:lpstr>
      <vt:lpstr>Презентация PowerPoint</vt:lpstr>
      <vt:lpstr>Варианты расположения рук при непрямом массаже сердца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Первая помощь при кровотечениях</vt:lpstr>
      <vt:lpstr>Презентация PowerPoint</vt:lpstr>
      <vt:lpstr>Презентация PowerPoint</vt:lpstr>
      <vt:lpstr>Презентация PowerPoint</vt:lpstr>
      <vt:lpstr>1. Прямое давление на рану</vt:lpstr>
      <vt:lpstr>3. Пальцевое прижатие артерии</vt:lpstr>
      <vt:lpstr>4. Наложение кровоостанавливающего жгута</vt:lpstr>
      <vt:lpstr>Правила наложения кровоостанавливающего жгута</vt:lpstr>
      <vt:lpstr>Презентация PowerPoint</vt:lpstr>
      <vt:lpstr>Если максимальное время наложения жгута истекло, а медицинская помощь недоступна, следует сделать: </vt:lpstr>
      <vt:lpstr>Презентация PowerPoint</vt:lpstr>
      <vt:lpstr>Травмы конечностей</vt:lpstr>
      <vt:lpstr>Презентация PowerPoint</vt:lpstr>
      <vt:lpstr>Правила иммобилизации при оказании первой помощи</vt:lpstr>
      <vt:lpstr>Иммобилизация с помощью подручных средств (импровизированных шин)</vt:lpstr>
      <vt:lpstr>Аутоиммобилизация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Rus</dc:creator>
  <cp:lastModifiedBy>Юрий Вольников</cp:lastModifiedBy>
  <cp:revision>11</cp:revision>
  <dcterms:created xsi:type="dcterms:W3CDTF">2024-07-15T15:55:32Z</dcterms:created>
  <dcterms:modified xsi:type="dcterms:W3CDTF">2024-08-16T07:39:20Z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2024-07-15T00:00:00Z</vt:filetime>
  </property>
</Properties>
</file>