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920"/>
    <a:srgbClr val="3D9366"/>
    <a:srgbClr val="42A06F"/>
    <a:srgbClr val="CF1356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238" autoAdjust="0"/>
  </p:normalViewPr>
  <p:slideViewPr>
    <p:cSldViewPr snapToGrid="0">
      <p:cViewPr varScale="1">
        <p:scale>
          <a:sx n="94" d="100"/>
          <a:sy n="94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217F-5BF1-4AB1-B047-3007D91246EF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4A69-F04A-4B10-A5E4-35C708AE0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D4A69-F04A-4B10-A5E4-35C708AE0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B397-BD22-4F05-941E-83F7DB4D8D9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590799"/>
            <a:ext cx="6492240" cy="4114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160" y="218485"/>
            <a:ext cx="1816765" cy="382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1" y="874506"/>
            <a:ext cx="592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ДОЛГОСРОЧНЫХ СБЕРЕЖЕНИЙ:</a:t>
            </a:r>
          </a:p>
          <a:p>
            <a:pPr algn="ctr"/>
            <a:r>
              <a:rPr lang="ru-RU" sz="2800" b="1" dirty="0" smtClean="0">
                <a:solidFill>
                  <a:srgbClr val="42A06F"/>
                </a:solidFill>
              </a:rPr>
              <a:t>что такое и как будет работать.</a:t>
            </a:r>
            <a:endParaRPr lang="ru-RU" sz="2800" b="1" dirty="0">
              <a:solidFill>
                <a:srgbClr val="42A06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1" y="2940971"/>
            <a:ext cx="284480" cy="447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574" y="187248"/>
            <a:ext cx="174755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60" y="794343"/>
            <a:ext cx="602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2024 года в России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заработала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долгосрочных сбережений. Это новый сберегательный инструмент, который поможет в будущем получать дополнительный доход.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482" y="2183211"/>
            <a:ext cx="5065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42A06F"/>
                </a:solidFill>
              </a:rPr>
              <a:t>Программа долгосрочных сбережений (ПДС)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новый сберегательный инструмент. С его помощью можно сформировать подушку финансовой безопасности на случай особых жизненных ситуаций либо получать пассивный доход в будущем.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480" y="4391714"/>
            <a:ext cx="6014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85920"/>
                </a:solidFill>
              </a:rPr>
              <a:t>Для того чтобы стать участником программы, нужно будет заключить договор с одним или несколькими Негосударственными пенсионными </a:t>
            </a:r>
            <a:r>
              <a:rPr lang="ru-RU" sz="2000" b="1" dirty="0" smtClean="0">
                <a:solidFill>
                  <a:srgbClr val="E85920"/>
                </a:solidFill>
              </a:rPr>
              <a:t>фондами</a:t>
            </a:r>
            <a:r>
              <a:rPr lang="ru-RU" sz="2000" b="1" dirty="0">
                <a:solidFill>
                  <a:srgbClr val="E85920"/>
                </a:solidFill>
              </a:rPr>
              <a:t>.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369480" y="2496494"/>
            <a:ext cx="1020124" cy="112776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3D9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D9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32" y="2398654"/>
            <a:ext cx="71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3D9366"/>
                </a:solidFill>
              </a:rPr>
              <a:t>!</a:t>
            </a:r>
            <a:endParaRPr lang="ru-RU" sz="8000" b="1" dirty="0">
              <a:solidFill>
                <a:srgbClr val="3D936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0" y="6169331"/>
            <a:ext cx="1816765" cy="4450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982" y="5523099"/>
            <a:ext cx="957155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46" y="636469"/>
            <a:ext cx="58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D9366"/>
                </a:solidFill>
              </a:rPr>
              <a:t>Сбережения участника Программы будут формироваться из следующих источников: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9084" y="2320593"/>
            <a:ext cx="39065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собственные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взносы,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государства,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инвестиционный доход,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 пенсионных накоплений.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3" y="191422"/>
            <a:ext cx="1816765" cy="44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34" y="2320593"/>
            <a:ext cx="438950" cy="341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783" y="2792195"/>
            <a:ext cx="408467" cy="384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34" y="3176276"/>
            <a:ext cx="390178" cy="371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134" y="3660071"/>
            <a:ext cx="390178" cy="371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922" y="4189531"/>
            <a:ext cx="3261745" cy="23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50" y="381445"/>
            <a:ext cx="60756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Преимущества участия в программе</a:t>
            </a: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3D9366"/>
                </a:solidFill>
              </a:rPr>
              <a:t>Первое: </a:t>
            </a:r>
            <a:r>
              <a:rPr lang="ru-RU" b="1" dirty="0" err="1" smtClean="0">
                <a:solidFill>
                  <a:srgbClr val="3D9366"/>
                </a:solidFill>
              </a:rPr>
              <a:t>софинансирование</a:t>
            </a:r>
            <a:r>
              <a:rPr lang="ru-RU" b="1" dirty="0" smtClean="0">
                <a:solidFill>
                  <a:srgbClr val="3D9366"/>
                </a:solidFill>
              </a:rPr>
              <a:t> государства</a:t>
            </a:r>
            <a:endParaRPr lang="ru-RU" b="1" dirty="0">
              <a:solidFill>
                <a:srgbClr val="3D93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35" y="2202210"/>
            <a:ext cx="390580" cy="485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9" y="6121692"/>
            <a:ext cx="1816765" cy="445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955" y="1467644"/>
            <a:ext cx="6089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Сбережения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 программы будут увеличиваться за счет перечислений государства. Максимальная сумма таких перечислений – 36 тысяч рублей в год в течение трех лет после вступления в программу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D93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1287" y="1040371"/>
            <a:ext cx="531465" cy="286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006" y="3061621"/>
            <a:ext cx="1278197" cy="1175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480" y="4343707"/>
            <a:ext cx="590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85920"/>
                </a:solidFill>
              </a:rPr>
              <a:t>На господдержку смогут рассчитывать те, кто будет делать ежегодные взносы по договору долгосрочных сбережений в сумме не менее 2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1240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640" y="692170"/>
            <a:ext cx="280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D9366"/>
                </a:solidFill>
              </a:rPr>
              <a:t>Второе: налоговый </a:t>
            </a:r>
            <a:r>
              <a:rPr lang="ru-RU" b="1" dirty="0" smtClean="0">
                <a:solidFill>
                  <a:srgbClr val="3D9366"/>
                </a:solidFill>
              </a:rPr>
              <a:t>вычет.</a:t>
            </a:r>
            <a:endParaRPr lang="ru-RU" b="1" dirty="0">
              <a:solidFill>
                <a:srgbClr val="3D9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257" y="1084355"/>
            <a:ext cx="4853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Ежегодно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 средств, внесенных на счет, можно будет получить налоговый вычет. Максимальный размер возврата – 52 тысячи рублей в год, что составляет 13% от суммы взносов в программу в размере 400 тысяч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3640" y="3153348"/>
            <a:ext cx="370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D9366"/>
                </a:solidFill>
              </a:rPr>
              <a:t>Третье: средства застрахованы </a:t>
            </a:r>
            <a:r>
              <a:rPr lang="ru-RU" b="1" dirty="0" smtClean="0">
                <a:solidFill>
                  <a:srgbClr val="3D9366"/>
                </a:solidFill>
              </a:rPr>
              <a:t>АСВ</a:t>
            </a:r>
            <a:endParaRPr lang="ru-RU" b="1" dirty="0">
              <a:solidFill>
                <a:srgbClr val="3D9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639" y="3509978"/>
            <a:ext cx="6109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Внесенные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 будут застрахованы государством в лице Агентства по страхованию вкладов (АСВ).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Размер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страхового покрытия – 2,8 млн рублей, а также средства пенсионных накоплений в случае их перевода в Программу и суммы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софинансирования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5" y="6136297"/>
            <a:ext cx="1816765" cy="445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6" y="727946"/>
            <a:ext cx="554784" cy="310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6" y="3199055"/>
            <a:ext cx="554784" cy="310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22" y="883407"/>
            <a:ext cx="1310754" cy="172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74751"/>
          <a:stretch/>
        </p:blipFill>
        <p:spPr>
          <a:xfrm>
            <a:off x="2382443" y="4969692"/>
            <a:ext cx="1767993" cy="16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628" y="323608"/>
            <a:ext cx="535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D9366"/>
                </a:solidFill>
              </a:rPr>
              <a:t>Правила </a:t>
            </a:r>
            <a:r>
              <a:rPr lang="ru-RU" sz="2800" b="1" dirty="0" err="1">
                <a:solidFill>
                  <a:srgbClr val="3D9366"/>
                </a:solidFill>
              </a:rPr>
              <a:t>софинансирования</a:t>
            </a:r>
            <a:endParaRPr lang="ru-RU" sz="2800" b="1" dirty="0">
              <a:solidFill>
                <a:srgbClr val="3D93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676" y="846828"/>
            <a:ext cx="62989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поддержки со стороны государства будет зависеть от дохода участника Программы: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доходом до 80 тысяч рублей в месяц формула такая: один рубль государства на один рубль гражданина;</a:t>
            </a:r>
          </a:p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доходом от 80 до 150 тысяч рублей: один рубль государства на два рубля гражданина;</a:t>
            </a:r>
          </a:p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доходом выше 150 тысяч рублей в месяц: тот же один рубль государства на четыре рубля гражданина;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5631" y="3432151"/>
            <a:ext cx="467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8" y="6166959"/>
            <a:ext cx="1816765" cy="445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17" y="3581637"/>
            <a:ext cx="4340221" cy="24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040" y="31496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D9366"/>
                </a:solidFill>
              </a:rPr>
              <a:t>Как будут осуществляться выплаты?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600" y="939185"/>
            <a:ext cx="603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 Программы сможет рассчитывать на получение дополнительного дохода по истечении 15 лет формирования сбережений или при достижении определенного возраста – 55 лет для женщин, 60 лет для мужчин. </a:t>
            </a:r>
          </a:p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ожно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будет выбрать период регулярных выплат: в базовых условиях значится срок в десять лет.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44" y="315314"/>
            <a:ext cx="542591" cy="542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71" y="3051790"/>
            <a:ext cx="2780017" cy="36538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00" y="2913340"/>
            <a:ext cx="37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Возможны пожизненные выплаты (накопленная сумма будет разделена на средние показатели возраста дожития). Если этот возраст будет превышен, то НПФ берет расходы на себя.</a:t>
            </a:r>
          </a:p>
          <a:p>
            <a:pPr marL="285750" indent="-285750" algn="just">
              <a:buClr>
                <a:srgbClr val="E85920"/>
              </a:buCl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Еще один вариант – получить единовременную выплату сформированных сбережений. </a:t>
            </a:r>
          </a:p>
        </p:txBody>
      </p:sp>
    </p:spTree>
    <p:extLst>
      <p:ext uri="{BB962C8B-B14F-4D97-AF65-F5344CB8AC3E}">
        <p14:creationId xmlns:p14="http://schemas.microsoft.com/office/powerpoint/2010/main" val="483564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4079</TotalTime>
  <Words>419</Words>
  <Application>Microsoft Office PowerPoint</Application>
  <PresentationFormat>Произвольный</PresentationFormat>
  <Paragraphs>34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Маргарита Александровна</dc:creator>
  <cp:lastModifiedBy>Мясоедова Мария Михайловна</cp:lastModifiedBy>
  <cp:revision>261</cp:revision>
  <dcterms:created xsi:type="dcterms:W3CDTF">2022-11-22T12:52:37Z</dcterms:created>
  <dcterms:modified xsi:type="dcterms:W3CDTF">2024-04-02T07:57:40Z</dcterms:modified>
</cp:coreProperties>
</file>